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73" r:id="rId4"/>
    <p:sldId id="288" r:id="rId5"/>
    <p:sldId id="289" r:id="rId6"/>
    <p:sldId id="28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E5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77094" autoAdjust="0"/>
  </p:normalViewPr>
  <p:slideViewPr>
    <p:cSldViewPr snapToGrid="0">
      <p:cViewPr varScale="1">
        <p:scale>
          <a:sx n="64" d="100"/>
          <a:sy n="64" d="100"/>
        </p:scale>
        <p:origin x="146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22953-E32B-458C-98E8-5007FC77DAFD}" type="datetimeFigureOut">
              <a:rPr lang="fr-FR" smtClean="0"/>
              <a:t>13/10/2022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02087-DD44-4775-8ACB-569DCB1F32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20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02087-DD44-4775-8ACB-569DCB1F322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47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58-5F34-4964-BFBB-18B14FCF3674}" type="datetimeFigureOut">
              <a:rPr lang="fr-FR" smtClean="0"/>
              <a:t>13/10/2022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2985-3ED9-4176-97C9-C722F5A312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92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58-5F34-4964-BFBB-18B14FCF3674}" type="datetimeFigureOut">
              <a:rPr lang="fr-FR" smtClean="0"/>
              <a:t>13/10/2022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2985-3ED9-4176-97C9-C722F5A312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25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58-5F34-4964-BFBB-18B14FCF3674}" type="datetimeFigureOut">
              <a:rPr lang="fr-FR" smtClean="0"/>
              <a:t>13/10/2022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2985-3ED9-4176-97C9-C722F5A312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54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42263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58-5F34-4964-BFBB-18B14FCF3674}" type="datetimeFigureOut">
              <a:rPr lang="fr-FR" smtClean="0"/>
              <a:t>13/10/2022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2985-3ED9-4176-97C9-C722F5A312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18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58-5F34-4964-BFBB-18B14FCF3674}" type="datetimeFigureOut">
              <a:rPr lang="fr-FR" smtClean="0"/>
              <a:t>13/10/2022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2985-3ED9-4176-97C9-C722F5A312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60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58-5F34-4964-BFBB-18B14FCF3674}" type="datetimeFigureOut">
              <a:rPr lang="fr-FR" smtClean="0"/>
              <a:t>13/10/2022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2985-3ED9-4176-97C9-C722F5A312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13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58-5F34-4964-BFBB-18B14FCF3674}" type="datetimeFigureOut">
              <a:rPr lang="fr-FR" smtClean="0"/>
              <a:t>13/10/2022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2985-3ED9-4176-97C9-C722F5A312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38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58-5F34-4964-BFBB-18B14FCF3674}" type="datetimeFigureOut">
              <a:rPr lang="fr-FR" smtClean="0"/>
              <a:t>13/10/2022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2985-3ED9-4176-97C9-C722F5A312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24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58-5F34-4964-BFBB-18B14FCF3674}" type="datetimeFigureOut">
              <a:rPr lang="fr-FR" smtClean="0"/>
              <a:t>13/10/2022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2985-3ED9-4176-97C9-C722F5A312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5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58-5F34-4964-BFBB-18B14FCF3674}" type="datetimeFigureOut">
              <a:rPr lang="fr-FR" smtClean="0"/>
              <a:t>13/10/2022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2985-3ED9-4176-97C9-C722F5A312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96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58-5F34-4964-BFBB-18B14FCF3674}" type="datetimeFigureOut">
              <a:rPr lang="fr-FR" smtClean="0"/>
              <a:t>13/10/2022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2985-3ED9-4176-97C9-C722F5A312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85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05B58-5F34-4964-BFBB-18B14FCF3674}" type="datetimeFigureOut">
              <a:rPr lang="fr-FR" smtClean="0"/>
              <a:t>13/10/2022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32985-3ED9-4176-97C9-C722F5A312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03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521" y="0"/>
            <a:ext cx="12185481" cy="6149774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35" y="1220127"/>
            <a:ext cx="3512458" cy="3512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10377157" y="1041069"/>
            <a:ext cx="243732" cy="2437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7" name="Rectangle 6"/>
          <p:cNvSpPr/>
          <p:nvPr/>
        </p:nvSpPr>
        <p:spPr>
          <a:xfrm flipH="1">
            <a:off x="9890603" y="1348847"/>
            <a:ext cx="422507" cy="422507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8" name="Rectangle 7"/>
          <p:cNvSpPr/>
          <p:nvPr/>
        </p:nvSpPr>
        <p:spPr>
          <a:xfrm>
            <a:off x="-2" y="6149774"/>
            <a:ext cx="12192002" cy="7082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sp>
        <p:nvSpPr>
          <p:cNvPr id="9" name="ZoneTexte 10"/>
          <p:cNvSpPr txBox="1"/>
          <p:nvPr/>
        </p:nvSpPr>
        <p:spPr>
          <a:xfrm>
            <a:off x="1155104" y="6278494"/>
            <a:ext cx="10376440" cy="37698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300" kern="0" spc="8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/>
              </a:rPr>
              <a:t>CEA - </a:t>
            </a:r>
            <a:r>
              <a:rPr lang="fr-FR" sz="1300" kern="0" spc="80" baseline="0" noProof="0" dirty="0">
                <a:solidFill>
                  <a:srgbClr val="FF0000"/>
                </a:solidFill>
                <a:latin typeface="+mj-lt"/>
                <a:cs typeface="Calibri"/>
              </a:rPr>
              <a:t>www.cea.fr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087912" y="4207655"/>
            <a:ext cx="5702011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000" kern="1200" dirty="0" smtClean="0">
                <a:solidFill>
                  <a:schemeClr val="tx1"/>
                </a:solidFill>
                <a:latin typeface="+mj-lt"/>
                <a:ea typeface="+mn-ea"/>
                <a:cs typeface="Calibri"/>
              </a:defRPr>
            </a:lvl1pPr>
          </a:lstStyle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nucléaire en France : déjà 75 ans !</a:t>
            </a:r>
          </a:p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France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7561" y="5200127"/>
            <a:ext cx="5932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Vandenberghe – Les Entretiens Européens 13 octobre 2022</a:t>
            </a:r>
          </a:p>
        </p:txBody>
      </p:sp>
    </p:spTree>
    <p:extLst>
      <p:ext uri="{BB962C8B-B14F-4D97-AF65-F5344CB8AC3E}">
        <p14:creationId xmlns:p14="http://schemas.microsoft.com/office/powerpoint/2010/main" val="23905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33176" y="897125"/>
            <a:ext cx="6543367" cy="5960876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43711" y="0"/>
            <a:ext cx="12191999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140" y="-326073"/>
            <a:ext cx="1554508" cy="155450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43711" y="2213685"/>
            <a:ext cx="57218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CEA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s’engage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depuis plus 75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ans, </a:t>
            </a:r>
            <a:b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 travers de ses 4 directions, au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b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souveraineté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scientifique, technologique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industrielle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de la France et de l’Europe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présent et un avenir mieux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maîtrisés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et plus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sûrs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0"/>
          <p:cNvGrpSpPr/>
          <p:nvPr/>
        </p:nvGrpSpPr>
        <p:grpSpPr>
          <a:xfrm>
            <a:off x="7435824" y="1759784"/>
            <a:ext cx="4096196" cy="1639821"/>
            <a:chOff x="1835869" y="1078315"/>
            <a:chExt cx="3199724" cy="1277432"/>
          </a:xfrm>
        </p:grpSpPr>
        <p:sp>
          <p:nvSpPr>
            <p:cNvPr id="20" name="ZoneTexte 19"/>
            <p:cNvSpPr txBox="1"/>
            <p:nvPr/>
          </p:nvSpPr>
          <p:spPr>
            <a:xfrm>
              <a:off x="1835869" y="1765937"/>
              <a:ext cx="1206333" cy="58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 dirty="0">
                  <a:solidFill>
                    <a:srgbClr val="FF0000"/>
                  </a:solidFill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Défense</a:t>
              </a:r>
              <a:endParaRPr lang="fr-FR" dirty="0">
                <a:solidFill>
                  <a:srgbClr val="FF0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fr-FR" b="1" dirty="0">
                  <a:solidFill>
                    <a:srgbClr val="FF0000"/>
                  </a:solidFill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et</a:t>
              </a:r>
              <a:r>
                <a:rPr lang="fr-FR" dirty="0">
                  <a:solidFill>
                    <a:srgbClr val="FF0000"/>
                  </a:solidFill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 </a:t>
              </a:r>
              <a:r>
                <a:rPr lang="fr-FR" b="1" dirty="0">
                  <a:solidFill>
                    <a:srgbClr val="FF0000"/>
                  </a:solidFill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sécurité</a:t>
              </a:r>
              <a:r>
                <a:rPr lang="fr-FR" dirty="0">
                  <a:solidFill>
                    <a:srgbClr val="FF0000"/>
                  </a:solidFill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fr-FR" dirty="0">
                  <a:solidFill>
                    <a:schemeClr val="tx2"/>
                  </a:solidFill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du pays</a:t>
              </a:r>
              <a:endParaRPr lang="fr-FR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558658" y="1765937"/>
              <a:ext cx="1476935" cy="58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 dirty="0">
                  <a:solidFill>
                    <a:srgbClr val="FF0000"/>
                  </a:solidFill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Énergies</a:t>
              </a:r>
              <a:r>
                <a:rPr lang="fr-FR" dirty="0">
                  <a:solidFill>
                    <a:srgbClr val="C00000"/>
                  </a:solidFill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 </a:t>
              </a:r>
              <a:r>
                <a:rPr lang="fr-FR" dirty="0">
                  <a:solidFill>
                    <a:schemeClr val="tx2"/>
                  </a:solidFill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nucléaire et renouvelables</a:t>
              </a: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836"/>
            <a:stretch/>
          </p:blipFill>
          <p:spPr>
            <a:xfrm>
              <a:off x="2065854" y="1078315"/>
              <a:ext cx="768358" cy="528647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9"/>
            <a:stretch/>
          </p:blipFill>
          <p:spPr>
            <a:xfrm>
              <a:off x="3793589" y="1277056"/>
              <a:ext cx="1007072" cy="337101"/>
            </a:xfrm>
            <a:prstGeom prst="rect">
              <a:avLst/>
            </a:prstGeom>
          </p:spPr>
        </p:pic>
      </p:grpSp>
      <p:grpSp>
        <p:nvGrpSpPr>
          <p:cNvPr id="24" name="Group 11"/>
          <p:cNvGrpSpPr/>
          <p:nvPr/>
        </p:nvGrpSpPr>
        <p:grpSpPr>
          <a:xfrm>
            <a:off x="7170173" y="3930090"/>
            <a:ext cx="4361845" cy="1770586"/>
            <a:chOff x="1590661" y="2841249"/>
            <a:chExt cx="3580250" cy="1265682"/>
          </a:xfrm>
        </p:grpSpPr>
        <p:sp>
          <p:nvSpPr>
            <p:cNvPr id="25" name="ZoneTexte 24"/>
            <p:cNvSpPr txBox="1"/>
            <p:nvPr/>
          </p:nvSpPr>
          <p:spPr>
            <a:xfrm>
              <a:off x="1590661" y="3565706"/>
              <a:ext cx="1779862" cy="541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 dirty="0">
                  <a:solidFill>
                    <a:srgbClr val="FF0000"/>
                  </a:solidFill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Recherche technologique </a:t>
              </a:r>
              <a:r>
                <a:rPr lang="fr-FR" dirty="0" smtClean="0">
                  <a:solidFill>
                    <a:schemeClr val="tx2"/>
                  </a:solidFill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pour l’industrie</a:t>
              </a:r>
              <a:endParaRPr lang="fr-FR" dirty="0">
                <a:solidFill>
                  <a:schemeClr val="tx2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693976" y="3565706"/>
              <a:ext cx="1476935" cy="38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 dirty="0">
                  <a:solidFill>
                    <a:srgbClr val="FF0000"/>
                  </a:solidFill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Recherche fondamentale</a:t>
              </a:r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7"/>
            <a:stretch/>
          </p:blipFill>
          <p:spPr>
            <a:xfrm>
              <a:off x="4048265" y="2841249"/>
              <a:ext cx="768356" cy="597514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61"/>
            <a:stretch/>
          </p:blipFill>
          <p:spPr>
            <a:xfrm>
              <a:off x="2059093" y="2892755"/>
              <a:ext cx="768356" cy="546008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11219587" y="6623764"/>
            <a:ext cx="970475" cy="23556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704824" y="6623764"/>
            <a:ext cx="648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47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" y="0"/>
            <a:ext cx="12191999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140" y="-326073"/>
            <a:ext cx="1554508" cy="1554508"/>
          </a:xfrm>
          <a:prstGeom prst="rect">
            <a:avLst/>
          </a:prstGeom>
        </p:spPr>
      </p:pic>
      <p:sp>
        <p:nvSpPr>
          <p:cNvPr id="12" name="ZoneTexte 10"/>
          <p:cNvSpPr txBox="1"/>
          <p:nvPr/>
        </p:nvSpPr>
        <p:spPr>
          <a:xfrm>
            <a:off x="977360" y="230188"/>
            <a:ext cx="10376440" cy="43674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r>
              <a:rPr lang="fr-FR" sz="2000" kern="0" spc="8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NPPs</a:t>
            </a:r>
            <a:r>
              <a:rPr lang="fr-FR" sz="2000" kern="0" spc="8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kern="0" spc="8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fr-FR" sz="2000" kern="0" spc="8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France (</a:t>
            </a:r>
            <a:r>
              <a:rPr lang="fr-FR" sz="2000" kern="0" spc="8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fr-FR" sz="2000" kern="0" spc="8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PWR)</a:t>
            </a:r>
            <a:endParaRPr lang="fr-FR" sz="2000" kern="0" spc="8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La dissuasion nucléaire a-t-elle encore un avenir ? | Revue Espr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2" descr="https://www.1jour1actu.com/wp-content/uploads/2021/12/JQ947_ENERGIE-FOSSIL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4" descr="Énergies fossiles : définition, utilisation, impact et épuiseme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1219587" y="6623764"/>
            <a:ext cx="970475" cy="23556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704824" y="6623764"/>
            <a:ext cx="648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Image 1" descr="https://upload.wikimedia.org/wikipedia/commons/thumb/2/24/Chrono-parc-nucleaire-francais.svg/1280px-Chrono-parc-nucleaire-francai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70" y="1027643"/>
            <a:ext cx="7336088" cy="571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6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" y="0"/>
            <a:ext cx="12191999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140" y="-326073"/>
            <a:ext cx="1554508" cy="1554508"/>
          </a:xfrm>
          <a:prstGeom prst="rect">
            <a:avLst/>
          </a:prstGeom>
        </p:spPr>
      </p:pic>
      <p:sp>
        <p:nvSpPr>
          <p:cNvPr id="12" name="ZoneTexte 10"/>
          <p:cNvSpPr txBox="1"/>
          <p:nvPr/>
        </p:nvSpPr>
        <p:spPr>
          <a:xfrm>
            <a:off x="977360" y="230188"/>
            <a:ext cx="10376440" cy="43674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r>
              <a:rPr lang="fr-FR" sz="2000" kern="0" spc="8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NPPs</a:t>
            </a:r>
            <a:r>
              <a:rPr lang="fr-FR" sz="2000" kern="0" spc="8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kern="0" spc="8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fr-FR" sz="2000" kern="0" spc="8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kern="0" spc="8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</a:t>
            </a:r>
            <a:r>
              <a:rPr lang="fr-FR" sz="2000" kern="0" spc="8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kern="0" spc="8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ahead</a:t>
            </a:r>
            <a:r>
              <a:rPr lang="fr-FR" sz="2000" kern="0" spc="8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us?</a:t>
            </a:r>
            <a:endParaRPr lang="fr-FR" sz="2000" kern="0" spc="8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La dissuasion nucléaire a-t-elle encore un avenir ? | Revue Espr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2" descr="https://www.1jour1actu.com/wp-content/uploads/2021/12/JQ947_ENERGIE-FOSSIL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4" descr="Énergies fossiles : définition, utilisation, impact et épuiseme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1219587" y="6623764"/>
            <a:ext cx="970475" cy="23556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704824" y="6623764"/>
            <a:ext cx="648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675118" y="1302680"/>
            <a:ext cx="10678682" cy="4932804"/>
            <a:chOff x="385323" y="1015257"/>
            <a:chExt cx="11872405" cy="5484220"/>
          </a:xfrm>
        </p:grpSpPr>
        <p:sp>
          <p:nvSpPr>
            <p:cNvPr id="14" name="ZoneTexte 53"/>
            <p:cNvSpPr txBox="1"/>
            <p:nvPr/>
          </p:nvSpPr>
          <p:spPr>
            <a:xfrm>
              <a:off x="10919896" y="6120002"/>
              <a:ext cx="933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 smtClean="0"/>
                <a:t>RNR</a:t>
              </a:r>
              <a:endParaRPr lang="fr-FR" dirty="0"/>
            </a:p>
          </p:txBody>
        </p:sp>
        <p:sp>
          <p:nvSpPr>
            <p:cNvPr id="15" name="ZoneTexte 55"/>
            <p:cNvSpPr txBox="1"/>
            <p:nvPr/>
          </p:nvSpPr>
          <p:spPr>
            <a:xfrm>
              <a:off x="1601487" y="6088859"/>
              <a:ext cx="2659794" cy="410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 smtClean="0"/>
                <a:t>RNR (PX / SPX...)</a:t>
              </a:r>
              <a:endParaRPr lang="fr-FR" dirty="0"/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385323" y="1015257"/>
              <a:ext cx="11872405" cy="5170773"/>
              <a:chOff x="385323" y="1015257"/>
              <a:chExt cx="11872405" cy="5170773"/>
            </a:xfrm>
          </p:grpSpPr>
          <p:sp>
            <p:nvSpPr>
              <p:cNvPr id="20" name="Flèche droite à entaille 19"/>
              <p:cNvSpPr/>
              <p:nvPr/>
            </p:nvSpPr>
            <p:spPr>
              <a:xfrm>
                <a:off x="385323" y="1649815"/>
                <a:ext cx="11394332" cy="719121"/>
              </a:xfrm>
              <a:prstGeom prst="notchedRightArrow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1" name="ZoneTexte 36"/>
              <p:cNvSpPr txBox="1"/>
              <p:nvPr/>
            </p:nvSpPr>
            <p:spPr>
              <a:xfrm rot="19769584">
                <a:off x="615951" y="1015258"/>
                <a:ext cx="16634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600" b="1" dirty="0" smtClean="0"/>
                  <a:t>1970</a:t>
                </a:r>
                <a:endParaRPr lang="fr-FR" sz="1600" b="1" dirty="0"/>
              </a:p>
            </p:txBody>
          </p:sp>
          <p:sp>
            <p:nvSpPr>
              <p:cNvPr id="23" name="ZoneTexte 37"/>
              <p:cNvSpPr txBox="1"/>
              <p:nvPr/>
            </p:nvSpPr>
            <p:spPr>
              <a:xfrm rot="19769584">
                <a:off x="2743066" y="1015257"/>
                <a:ext cx="16634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600" b="1" dirty="0" smtClean="0"/>
                  <a:t>2000</a:t>
                </a:r>
                <a:endParaRPr lang="fr-FR" sz="1600" b="1" dirty="0"/>
              </a:p>
            </p:txBody>
          </p:sp>
          <p:sp>
            <p:nvSpPr>
              <p:cNvPr id="24" name="ZoneTexte 38"/>
              <p:cNvSpPr txBox="1"/>
              <p:nvPr/>
            </p:nvSpPr>
            <p:spPr>
              <a:xfrm rot="19769584">
                <a:off x="4354277" y="1015257"/>
                <a:ext cx="16634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600" b="1" dirty="0" smtClean="0"/>
                  <a:t>2020</a:t>
                </a:r>
                <a:endParaRPr lang="fr-FR" sz="1600" b="1" dirty="0"/>
              </a:p>
            </p:txBody>
          </p:sp>
          <p:sp>
            <p:nvSpPr>
              <p:cNvPr id="25" name="ZoneTexte 39"/>
              <p:cNvSpPr txBox="1"/>
              <p:nvPr/>
            </p:nvSpPr>
            <p:spPr>
              <a:xfrm rot="19769584">
                <a:off x="5422552" y="1015258"/>
                <a:ext cx="16634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600" b="1" dirty="0" smtClean="0"/>
                  <a:t>2035</a:t>
                </a:r>
                <a:endParaRPr lang="fr-FR" sz="1600" b="1" dirty="0"/>
              </a:p>
            </p:txBody>
          </p:sp>
          <p:sp>
            <p:nvSpPr>
              <p:cNvPr id="26" name="ZoneTexte 40"/>
              <p:cNvSpPr txBox="1"/>
              <p:nvPr/>
            </p:nvSpPr>
            <p:spPr>
              <a:xfrm rot="19769584">
                <a:off x="7111922" y="1015259"/>
                <a:ext cx="16634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600" b="1" dirty="0" smtClean="0"/>
                  <a:t>2050</a:t>
                </a:r>
                <a:endParaRPr lang="fr-FR" sz="1600" b="1" dirty="0"/>
              </a:p>
            </p:txBody>
          </p:sp>
          <p:sp>
            <p:nvSpPr>
              <p:cNvPr id="27" name="ZoneTexte 41"/>
              <p:cNvSpPr txBox="1"/>
              <p:nvPr/>
            </p:nvSpPr>
            <p:spPr>
              <a:xfrm rot="19769584">
                <a:off x="10594298" y="1015257"/>
                <a:ext cx="16634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600" b="1" dirty="0" smtClean="0"/>
                  <a:t>2100</a:t>
                </a:r>
                <a:endParaRPr lang="fr-FR" sz="1600" b="1" dirty="0"/>
              </a:p>
            </p:txBody>
          </p:sp>
          <p:sp>
            <p:nvSpPr>
              <p:cNvPr id="28" name="Flèche droite rayée 27"/>
              <p:cNvSpPr/>
              <p:nvPr/>
            </p:nvSpPr>
            <p:spPr>
              <a:xfrm>
                <a:off x="738965" y="2568905"/>
                <a:ext cx="5619443" cy="339911"/>
              </a:xfrm>
              <a:prstGeom prst="strip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9" name="ZoneTexte 43"/>
              <p:cNvSpPr txBox="1"/>
              <p:nvPr/>
            </p:nvSpPr>
            <p:spPr>
              <a:xfrm>
                <a:off x="1089559" y="3217607"/>
                <a:ext cx="2005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 smtClean="0"/>
                  <a:t>REP génération 2</a:t>
                </a:r>
                <a:endParaRPr lang="fr-FR" dirty="0"/>
              </a:p>
            </p:txBody>
          </p:sp>
          <p:sp>
            <p:nvSpPr>
              <p:cNvPr id="30" name="Flèche droite rayée 29"/>
              <p:cNvSpPr/>
              <p:nvPr/>
            </p:nvSpPr>
            <p:spPr>
              <a:xfrm>
                <a:off x="4261281" y="3111819"/>
                <a:ext cx="6541305" cy="386507"/>
              </a:xfrm>
              <a:prstGeom prst="stripedRightArrow">
                <a:avLst/>
              </a:prstGeom>
              <a:gradFill flip="none" rotWithShape="1">
                <a:gsLst>
                  <a:gs pos="4500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1" name="ZoneTexte 45"/>
              <p:cNvSpPr txBox="1"/>
              <p:nvPr/>
            </p:nvSpPr>
            <p:spPr>
              <a:xfrm>
                <a:off x="6040096" y="3409673"/>
                <a:ext cx="4363891" cy="410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 smtClean="0"/>
                  <a:t>REP génération 3 (EPR, EPR2…)</a:t>
                </a:r>
                <a:endParaRPr lang="fr-FR" dirty="0"/>
              </a:p>
            </p:txBody>
          </p:sp>
          <p:sp>
            <p:nvSpPr>
              <p:cNvPr id="32" name="Flèche droite rayée 31"/>
              <p:cNvSpPr/>
              <p:nvPr/>
            </p:nvSpPr>
            <p:spPr>
              <a:xfrm>
                <a:off x="5344358" y="4023249"/>
                <a:ext cx="5458230" cy="214684"/>
              </a:xfrm>
              <a:prstGeom prst="stripedRightArrow">
                <a:avLst/>
              </a:prstGeom>
              <a:gradFill flip="none" rotWithShape="1">
                <a:gsLst>
                  <a:gs pos="50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3" name="ZoneTexte 47"/>
              <p:cNvSpPr txBox="1"/>
              <p:nvPr/>
            </p:nvSpPr>
            <p:spPr>
              <a:xfrm>
                <a:off x="7526246" y="4187068"/>
                <a:ext cx="3504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 smtClean="0"/>
                  <a:t>SMR électrogène</a:t>
                </a:r>
                <a:endParaRPr lang="fr-FR" dirty="0"/>
              </a:p>
            </p:txBody>
          </p:sp>
          <p:sp>
            <p:nvSpPr>
              <p:cNvPr id="34" name="Flèche droite rayée 33"/>
              <p:cNvSpPr/>
              <p:nvPr/>
            </p:nvSpPr>
            <p:spPr>
              <a:xfrm>
                <a:off x="5752722" y="4526685"/>
                <a:ext cx="5070898" cy="221543"/>
              </a:xfrm>
              <a:prstGeom prst="stripedRightArrow">
                <a:avLst/>
              </a:prstGeom>
              <a:gradFill flip="none" rotWithShape="1">
                <a:gsLst>
                  <a:gs pos="50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5" name="ZoneTexte 49"/>
              <p:cNvSpPr txBox="1"/>
              <p:nvPr/>
            </p:nvSpPr>
            <p:spPr>
              <a:xfrm>
                <a:off x="7527899" y="4726987"/>
                <a:ext cx="2212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 smtClean="0"/>
                  <a:t>SMR hybrides</a:t>
                </a:r>
                <a:endParaRPr lang="fr-FR" dirty="0"/>
              </a:p>
            </p:txBody>
          </p:sp>
          <p:sp>
            <p:nvSpPr>
              <p:cNvPr id="36" name="Flèche droite rayée 35"/>
              <p:cNvSpPr/>
              <p:nvPr/>
            </p:nvSpPr>
            <p:spPr>
              <a:xfrm>
                <a:off x="6627320" y="5340957"/>
                <a:ext cx="5143780" cy="214685"/>
              </a:xfrm>
              <a:prstGeom prst="stripedRightArrow">
                <a:avLst/>
              </a:prstGeom>
              <a:gradFill flip="none" rotWithShape="1">
                <a:gsLst>
                  <a:gs pos="50000">
                    <a:srgbClr val="AB4441"/>
                  </a:gs>
                  <a:gs pos="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7" name="ZoneTexte 51"/>
              <p:cNvSpPr txBox="1"/>
              <p:nvPr/>
            </p:nvSpPr>
            <p:spPr>
              <a:xfrm>
                <a:off x="8441996" y="5532546"/>
                <a:ext cx="2212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 smtClean="0"/>
                  <a:t>AMR ? </a:t>
                </a:r>
                <a:endParaRPr lang="fr-FR" dirty="0"/>
              </a:p>
            </p:txBody>
          </p:sp>
          <p:sp>
            <p:nvSpPr>
              <p:cNvPr id="38" name="Flèche droite rayée 37"/>
              <p:cNvSpPr/>
              <p:nvPr/>
            </p:nvSpPr>
            <p:spPr>
              <a:xfrm>
                <a:off x="8194088" y="5878781"/>
                <a:ext cx="3577011" cy="228805"/>
              </a:xfrm>
              <a:prstGeom prst="stripedRightArrow">
                <a:avLst/>
              </a:prstGeom>
              <a:gradFill flip="none" rotWithShape="1">
                <a:gsLst>
                  <a:gs pos="75000">
                    <a:srgbClr val="604A7B"/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9" name="Double flèche horizontale 38"/>
              <p:cNvSpPr/>
              <p:nvPr/>
            </p:nvSpPr>
            <p:spPr>
              <a:xfrm>
                <a:off x="1442278" y="5876157"/>
                <a:ext cx="2935015" cy="214685"/>
              </a:xfrm>
              <a:prstGeom prst="leftRightArrow">
                <a:avLst/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pic>
            <p:nvPicPr>
              <p:cNvPr id="40" name="Picture 4" descr="Small Modular Reactor - [VF] - TechnicAtome - YouTub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4653" y="3988767"/>
                <a:ext cx="1393856" cy="784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Image 4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7236" y="5165450"/>
                <a:ext cx="1069963" cy="1020580"/>
              </a:xfrm>
              <a:prstGeom prst="rect">
                <a:avLst/>
              </a:prstGeom>
            </p:spPr>
          </p:pic>
          <p:pic>
            <p:nvPicPr>
              <p:cNvPr id="42" name="Picture 6" descr="Fichier:Vue aérienne de la centrale de Civaux.JPG — Wikipédia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02" t="9570" b="9151"/>
              <a:stretch/>
            </p:blipFill>
            <p:spPr bwMode="auto">
              <a:xfrm>
                <a:off x="1290411" y="2313880"/>
                <a:ext cx="1365766" cy="807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Taishan, le premier EPR au monde entre en action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15" t="16457" r="5128" b="7658"/>
              <a:stretch/>
            </p:blipFill>
            <p:spPr bwMode="auto">
              <a:xfrm>
                <a:off x="4586801" y="2918380"/>
                <a:ext cx="1401703" cy="807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4" name="Connecteur droit 43"/>
              <p:cNvCxnSpPr/>
              <p:nvPr/>
            </p:nvCxnSpPr>
            <p:spPr>
              <a:xfrm flipH="1">
                <a:off x="10403988" y="5831048"/>
                <a:ext cx="419631" cy="3173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flipH="1">
                <a:off x="10245931" y="5820195"/>
                <a:ext cx="419631" cy="3173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 flipH="1">
                <a:off x="10556388" y="5290989"/>
                <a:ext cx="419631" cy="3173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flipH="1">
                <a:off x="10389089" y="5280135"/>
                <a:ext cx="419631" cy="31732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0097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" y="0"/>
            <a:ext cx="12191999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140" y="-326073"/>
            <a:ext cx="1554508" cy="1554508"/>
          </a:xfrm>
          <a:prstGeom prst="rect">
            <a:avLst/>
          </a:prstGeom>
        </p:spPr>
      </p:pic>
      <p:sp>
        <p:nvSpPr>
          <p:cNvPr id="12" name="ZoneTexte 10"/>
          <p:cNvSpPr txBox="1"/>
          <p:nvPr/>
        </p:nvSpPr>
        <p:spPr>
          <a:xfrm>
            <a:off x="957918" y="59387"/>
            <a:ext cx="10994061" cy="744524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r>
              <a:rPr lang="fr-FR" sz="2000" kern="0" spc="8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sz="2000" kern="0" spc="8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conclude</a:t>
            </a:r>
            <a:r>
              <a:rPr lang="fr-FR" sz="2000" kern="0" spc="8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</a:t>
            </a:r>
            <a:r>
              <a:rPr lang="fr-FR" sz="2000" kern="0" spc="8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fr-FR" sz="2000" kern="0" spc="8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convergence of </a:t>
            </a:r>
            <a:r>
              <a:rPr lang="fr-FR" sz="2000" kern="0" spc="8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fr-FR" sz="2000" kern="0" spc="8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000" kern="0" spc="8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renewables</a:t>
            </a:r>
            <a:r>
              <a:rPr lang="fr-FR" sz="2000" kern="0" spc="8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new use cases for </a:t>
            </a:r>
            <a:r>
              <a:rPr lang="fr-FR" sz="2000" kern="0" spc="8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fr-FR" sz="2000" kern="0" spc="8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kern="0" spc="8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fr-FR" sz="2000" kern="0" spc="8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La dissuasion nucléaire a-t-elle encore un avenir ? | Revue Espr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2" descr="https://www.1jour1actu.com/wp-content/uploads/2021/12/JQ947_ENERGIE-FOSSIL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4" descr="Énergies fossiles : définition, utilisation, impact et épuiseme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1219587" y="6623764"/>
            <a:ext cx="970475" cy="23556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704824" y="6623764"/>
            <a:ext cx="648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922337"/>
            <a:ext cx="8361944" cy="5911523"/>
          </a:xfrm>
          <a:prstGeom prst="rect">
            <a:avLst/>
          </a:prstGeom>
        </p:spPr>
      </p:pic>
      <p:sp>
        <p:nvSpPr>
          <p:cNvPr id="48" name="Espace réservé du texte 2"/>
          <p:cNvSpPr txBox="1">
            <a:spLocks/>
          </p:cNvSpPr>
          <p:nvPr/>
        </p:nvSpPr>
        <p:spPr>
          <a:xfrm>
            <a:off x="8542422" y="847366"/>
            <a:ext cx="3549316" cy="3200876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0" indent="0" algn="l" defTabSz="457200" rtl="0" eaLnBrk="1" latinLnBrk="0" hangingPunct="1">
              <a:spcBef>
                <a:spcPts val="900"/>
              </a:spcBef>
              <a:buFont typeface="Arial"/>
              <a:buChar char="•"/>
              <a:defRPr sz="13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457200" rtl="0" eaLnBrk="1" latinLnBrk="0" hangingPunct="1">
              <a:lnSpc>
                <a:spcPct val="114000"/>
              </a:lnSpc>
              <a:spcBef>
                <a:spcPts val="900"/>
              </a:spcBef>
              <a:buFont typeface="Arial"/>
              <a:buChar char="–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296466" marR="0" indent="-128588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§"/>
              <a:tabLst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200025" indent="300038" algn="l" defTabSz="457200" rtl="0" eaLnBrk="1" latinLnBrk="0" hangingPunct="1">
              <a:spcBef>
                <a:spcPct val="20000"/>
              </a:spcBef>
              <a:buFontTx/>
              <a:buNone/>
              <a:tabLst>
                <a:tab pos="0" algn="l"/>
              </a:tabLst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ü"/>
            </a:pPr>
            <a:endParaRPr lang="en-US" sz="1600" b="1" dirty="0">
              <a:solidFill>
                <a:srgbClr val="0070C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 Grid integration and local grid balancing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 Supply of local energy hubs or isolated sites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 Replacement of coal </a:t>
            </a:r>
            <a:r>
              <a:rPr lang="en-US" sz="1600" dirty="0" smtClean="0"/>
              <a:t>power </a:t>
            </a:r>
            <a:r>
              <a:rPr lang="en-US" sz="1600" dirty="0"/>
              <a:t>plants  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 District heating &amp; process heat for industry 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 Hydrogen factory &amp; e-fuel refinery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 Desalination</a:t>
            </a: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511" y="5458179"/>
            <a:ext cx="856097" cy="869975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4727" y="4107229"/>
            <a:ext cx="866135" cy="863587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4946" y="5455038"/>
            <a:ext cx="858777" cy="86622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6038" y="4781741"/>
            <a:ext cx="869109" cy="863491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0111" y="4778117"/>
            <a:ext cx="918815" cy="87552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0249" y="5464227"/>
            <a:ext cx="918676" cy="863927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0511" y="4780171"/>
            <a:ext cx="856097" cy="8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521" y="-178241"/>
            <a:ext cx="12185481" cy="6149454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764727" y="4257391"/>
            <a:ext cx="6354635" cy="56321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000" kern="1200" dirty="0" smtClean="0">
                <a:solidFill>
                  <a:schemeClr val="tx1"/>
                </a:solidFill>
                <a:latin typeface="+mj-lt"/>
                <a:ea typeface="+mn-ea"/>
                <a:cs typeface="Calibri"/>
              </a:defRPr>
            </a:lvl1pPr>
          </a:lstStyle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Merci de votre attention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10"/>
          <p:cNvSpPr txBox="1"/>
          <p:nvPr/>
        </p:nvSpPr>
        <p:spPr>
          <a:xfrm>
            <a:off x="1117175" y="6231666"/>
            <a:ext cx="10376440" cy="37698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300" kern="0" spc="8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/>
              </a:rPr>
              <a:t>CEA - </a:t>
            </a:r>
            <a:r>
              <a:rPr lang="fr-FR" sz="1300" kern="0" spc="80" baseline="0" noProof="0" dirty="0">
                <a:solidFill>
                  <a:srgbClr val="FF0000"/>
                </a:solidFill>
                <a:latin typeface="+mj-lt"/>
                <a:cs typeface="Calibri"/>
              </a:rPr>
              <a:t>www.cea.fr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65" y="1185352"/>
            <a:ext cx="3512458" cy="35124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10377157" y="1041069"/>
            <a:ext cx="243732" cy="2437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1" name="Rectangle 10"/>
          <p:cNvSpPr/>
          <p:nvPr/>
        </p:nvSpPr>
        <p:spPr>
          <a:xfrm flipH="1">
            <a:off x="9890603" y="1348847"/>
            <a:ext cx="422507" cy="422507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2" name="Rectangle 11"/>
          <p:cNvSpPr/>
          <p:nvPr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sp>
        <p:nvSpPr>
          <p:cNvPr id="13" name="ZoneTexte 10"/>
          <p:cNvSpPr txBox="1"/>
          <p:nvPr/>
        </p:nvSpPr>
        <p:spPr>
          <a:xfrm>
            <a:off x="1136633" y="6220772"/>
            <a:ext cx="10376440" cy="37698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300" kern="0" spc="8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/>
              </a:rPr>
              <a:t>CEA - </a:t>
            </a:r>
            <a:r>
              <a:rPr lang="fr-FR" sz="1300" kern="0" spc="80" baseline="0" noProof="0" dirty="0">
                <a:solidFill>
                  <a:srgbClr val="FF0000"/>
                </a:solidFill>
                <a:latin typeface="+mj-lt"/>
                <a:cs typeface="Calibri"/>
              </a:rPr>
              <a:t>www.cea.fr</a:t>
            </a:r>
          </a:p>
        </p:txBody>
      </p:sp>
    </p:spTree>
    <p:extLst>
      <p:ext uri="{BB962C8B-B14F-4D97-AF65-F5344CB8AC3E}">
        <p14:creationId xmlns:p14="http://schemas.microsoft.com/office/powerpoint/2010/main" val="23238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215</Words>
  <Application>Microsoft Office PowerPoint</Application>
  <PresentationFormat>Grand écran</PresentationFormat>
  <Paragraphs>48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HARTMANN Marion</dc:creator>
  <cp:lastModifiedBy>CEA</cp:lastModifiedBy>
  <cp:revision>399</cp:revision>
  <dcterms:created xsi:type="dcterms:W3CDTF">2022-09-09T13:44:08Z</dcterms:created>
  <dcterms:modified xsi:type="dcterms:W3CDTF">2022-10-13T05:12:25Z</dcterms:modified>
</cp:coreProperties>
</file>