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4" r:id="rId56"/>
    <p:sldId id="325" r:id="rId57"/>
    <p:sldId id="326" r:id="rId58"/>
    <p:sldId id="32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4A"/>
    <a:srgbClr val="FFFFFF"/>
    <a:srgbClr val="C5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df"/><Relationship Id="rId4" Type="http://schemas.openxmlformats.org/officeDocument/2006/relationships/image" Target="../media/image3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 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0764" y="5559220"/>
            <a:ext cx="11396637" cy="12898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9AFFF1-0717-4E07-9863-4C77DB7152C1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4862" y="2500130"/>
            <a:ext cx="10884743" cy="3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936376" y="3128682"/>
            <a:ext cx="7769431" cy="3238028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dirty="0" err="1">
                <a:solidFill>
                  <a:schemeClr val="bg1"/>
                </a:solidFill>
              </a:rPr>
              <a:t>Growth</a:t>
            </a:r>
            <a:r>
              <a:rPr lang="fr-FR" sz="3000" b="1" dirty="0">
                <a:solidFill>
                  <a:schemeClr val="bg1"/>
                </a:solidFill>
              </a:rPr>
              <a:t> of </a:t>
            </a:r>
            <a:r>
              <a:rPr lang="fr-FR" sz="3000" b="1" dirty="0" err="1">
                <a:solidFill>
                  <a:schemeClr val="bg1"/>
                </a:solidFill>
              </a:rPr>
              <a:t>elecricity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demand</a:t>
            </a:r>
            <a:r>
              <a:rPr lang="fr-FR" sz="30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3000" b="1" dirty="0" err="1">
                <a:solidFill>
                  <a:srgbClr val="15814A"/>
                </a:solidFill>
              </a:rPr>
              <a:t>Climate</a:t>
            </a:r>
            <a:r>
              <a:rPr lang="fr-FR" sz="3000" b="1" dirty="0">
                <a:solidFill>
                  <a:srgbClr val="15814A"/>
                </a:solidFill>
              </a:rPr>
              <a:t> compatible?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3000" b="1" dirty="0">
                <a:solidFill>
                  <a:srgbClr val="15814A"/>
                </a:solidFill>
              </a:rPr>
              <a:t>Daniela LULACHE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Head of Policy and</a:t>
            </a:r>
          </a:p>
          <a:p>
            <a:r>
              <a:rPr lang="fr-FR" dirty="0">
                <a:solidFill>
                  <a:schemeClr val="bg1"/>
                </a:solidFill>
              </a:rPr>
              <a:t>Coordination</a:t>
            </a:r>
          </a:p>
          <a:p>
            <a:r>
              <a:rPr lang="fr-FR" dirty="0">
                <a:solidFill>
                  <a:schemeClr val="bg1"/>
                </a:solidFill>
              </a:rPr>
              <a:t>NEA, OECD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734235" y="2492188"/>
            <a:ext cx="6966850" cy="3810000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sz="6200" b="1" dirty="0">
                <a:solidFill>
                  <a:schemeClr val="bg1"/>
                </a:solidFill>
              </a:rPr>
              <a:t>and regional territories: </a:t>
            </a:r>
            <a:r>
              <a:rPr lang="en-US" sz="6200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sz="6200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sz="2900" b="1" dirty="0">
              <a:solidFill>
                <a:srgbClr val="15814A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Olivier VIDAL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Yasmine ASSEF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Eric DURAND</a:t>
            </a:r>
          </a:p>
          <a:p>
            <a:r>
              <a:rPr lang="en-US" sz="6000" b="1" dirty="0">
                <a:solidFill>
                  <a:schemeClr val="bg1"/>
                </a:solidFill>
              </a:rPr>
              <a:t>Sami HOLOPAINEN</a:t>
            </a:r>
          </a:p>
          <a:p>
            <a:r>
              <a:rPr lang="en-US" sz="6000" b="1" dirty="0" err="1">
                <a:solidFill>
                  <a:schemeClr val="bg1"/>
                </a:solidFill>
              </a:rPr>
              <a:t>Rauli</a:t>
            </a:r>
            <a:r>
              <a:rPr lang="en-US" sz="6000" b="1" dirty="0">
                <a:solidFill>
                  <a:schemeClr val="bg1"/>
                </a:solidFill>
              </a:rPr>
              <a:t> PARTANEN</a:t>
            </a:r>
          </a:p>
          <a:p>
            <a:r>
              <a:rPr lang="fr-FR" sz="6000" b="1" dirty="0" err="1">
                <a:solidFill>
                  <a:schemeClr val="bg1"/>
                </a:solidFill>
              </a:rPr>
              <a:t>Ilkka</a:t>
            </a:r>
            <a:r>
              <a:rPr lang="fr-FR" sz="6000" b="1" dirty="0">
                <a:solidFill>
                  <a:schemeClr val="bg1"/>
                </a:solidFill>
              </a:rPr>
              <a:t> TYKKILÄINEN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24186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64659" y="2814919"/>
            <a:ext cx="7841148" cy="3100250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regional territories: </a:t>
            </a:r>
            <a:r>
              <a:rPr lang="en-US" sz="3200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sz="3200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4400" b="1" dirty="0">
                <a:solidFill>
                  <a:srgbClr val="15814A"/>
                </a:solidFill>
              </a:rPr>
              <a:t>Olivier VIDAL</a:t>
            </a:r>
          </a:p>
          <a:p>
            <a:r>
              <a:rPr lang="fr-FR" sz="3000" dirty="0" err="1">
                <a:solidFill>
                  <a:schemeClr val="bg1"/>
                </a:solidFill>
              </a:rPr>
              <a:t>Research</a:t>
            </a:r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dirty="0" err="1">
                <a:solidFill>
                  <a:schemeClr val="bg1"/>
                </a:solidFill>
              </a:rPr>
              <a:t>Director</a:t>
            </a:r>
            <a:endParaRPr lang="fr-FR" sz="3000" dirty="0">
              <a:solidFill>
                <a:schemeClr val="bg1"/>
              </a:solidFill>
            </a:endParaRPr>
          </a:p>
          <a:p>
            <a:r>
              <a:rPr lang="fr-FR" sz="3000" dirty="0">
                <a:solidFill>
                  <a:schemeClr val="bg1"/>
                </a:solidFill>
              </a:rPr>
              <a:t>CNRS IS-Terre</a:t>
            </a:r>
          </a:p>
          <a:p>
            <a:r>
              <a:rPr lang="fr-FR" sz="3000" dirty="0">
                <a:solidFill>
                  <a:schemeClr val="bg1"/>
                </a:solidFill>
              </a:rPr>
              <a:t>Grenoble</a:t>
            </a:r>
          </a:p>
        </p:txBody>
      </p:sp>
    </p:spTree>
    <p:extLst>
      <p:ext uri="{BB962C8B-B14F-4D97-AF65-F5344CB8AC3E}">
        <p14:creationId xmlns:p14="http://schemas.microsoft.com/office/powerpoint/2010/main" val="400493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64659" y="2814919"/>
            <a:ext cx="7841148" cy="310025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regional territories: </a:t>
            </a:r>
            <a:r>
              <a:rPr lang="en-US" sz="3200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sz="3200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4400" b="1" dirty="0">
                <a:solidFill>
                  <a:srgbClr val="15814A"/>
                </a:solidFill>
              </a:rPr>
              <a:t>Yasmine ASSEF</a:t>
            </a:r>
            <a:endParaRPr lang="fr-FR" dirty="0"/>
          </a:p>
          <a:p>
            <a:r>
              <a:rPr lang="fr-FR" sz="2900" dirty="0" err="1">
                <a:solidFill>
                  <a:schemeClr val="bg1"/>
                </a:solidFill>
              </a:rPr>
              <a:t>Eenergy</a:t>
            </a:r>
            <a:r>
              <a:rPr lang="fr-FR" sz="2900" dirty="0">
                <a:solidFill>
                  <a:schemeClr val="bg1"/>
                </a:solidFill>
              </a:rPr>
              <a:t> and Infrastructure </a:t>
            </a:r>
            <a:r>
              <a:rPr lang="fr-FR" sz="2900" dirty="0" err="1">
                <a:solidFill>
                  <a:schemeClr val="bg1"/>
                </a:solidFill>
              </a:rPr>
              <a:t>Director</a:t>
            </a:r>
            <a:endParaRPr lang="fr-FR" sz="2900" dirty="0">
              <a:solidFill>
                <a:schemeClr val="bg1"/>
              </a:solidFill>
            </a:endParaRPr>
          </a:p>
          <a:p>
            <a:r>
              <a:rPr lang="fr-FR" sz="2900" dirty="0">
                <a:solidFill>
                  <a:schemeClr val="bg1"/>
                </a:solidFill>
              </a:rPr>
              <a:t>RENAULT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28800" y="2626659"/>
            <a:ext cx="7877007" cy="328851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regional territories: </a:t>
            </a:r>
            <a:r>
              <a:rPr lang="en-US" sz="3200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sz="3200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3200" b="1" dirty="0">
                <a:solidFill>
                  <a:srgbClr val="15814A"/>
                </a:solidFill>
              </a:rPr>
              <a:t>Eric DURAND</a:t>
            </a:r>
          </a:p>
          <a:p>
            <a:r>
              <a:rPr lang="fr-FR" sz="3200" dirty="0" err="1">
                <a:solidFill>
                  <a:schemeClr val="bg1"/>
                </a:solidFill>
              </a:rPr>
              <a:t>Director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Technical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Affairs</a:t>
            </a:r>
            <a:r>
              <a:rPr lang="fr-FR" sz="3200" dirty="0">
                <a:solidFill>
                  <a:schemeClr val="bg1"/>
                </a:solidFill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Secretary General of the Council of the </a:t>
            </a:r>
            <a:r>
              <a:rPr lang="fr-FR" sz="3200" dirty="0">
                <a:solidFill>
                  <a:schemeClr val="bg1"/>
                </a:solidFill>
              </a:rPr>
              <a:t>Professions</a:t>
            </a:r>
          </a:p>
          <a:p>
            <a:r>
              <a:rPr lang="fr-FR" sz="3200" dirty="0">
                <a:solidFill>
                  <a:schemeClr val="bg1"/>
                </a:solidFill>
              </a:rPr>
              <a:t>FFB – French Building </a:t>
            </a:r>
            <a:r>
              <a:rPr lang="fr-FR" sz="3200" dirty="0" err="1">
                <a:solidFill>
                  <a:schemeClr val="bg1"/>
                </a:solidFill>
              </a:rPr>
              <a:t>Federation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28800" y="2626659"/>
            <a:ext cx="7877007" cy="328851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regional territories: </a:t>
            </a:r>
            <a:r>
              <a:rPr lang="en-US" sz="3200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sz="3200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Sami HOLOPAINEN</a:t>
            </a:r>
          </a:p>
          <a:p>
            <a:r>
              <a:rPr lang="fr-FR" sz="2400" dirty="0" err="1">
                <a:solidFill>
                  <a:schemeClr val="bg1"/>
                </a:solidFill>
              </a:rPr>
              <a:t>Managing</a:t>
            </a:r>
            <a:r>
              <a:rPr lang="fr-FR" sz="2400" dirty="0">
                <a:solidFill>
                  <a:schemeClr val="bg1"/>
                </a:solidFill>
              </a:rPr>
              <a:t> Manager </a:t>
            </a:r>
          </a:p>
          <a:p>
            <a:r>
              <a:rPr lang="fr-FR" sz="2400" dirty="0">
                <a:solidFill>
                  <a:schemeClr val="bg1"/>
                </a:solidFill>
              </a:rPr>
              <a:t>EQUINIX FINLAND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5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06071" y="2645126"/>
            <a:ext cx="7877007" cy="328851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b="1" dirty="0">
                <a:solidFill>
                  <a:schemeClr val="bg1"/>
                </a:solidFill>
              </a:rPr>
              <a:t>and regional territories: </a:t>
            </a:r>
            <a:r>
              <a:rPr lang="en-US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sz="2400" b="1" dirty="0" err="1">
                <a:solidFill>
                  <a:srgbClr val="15814A"/>
                </a:solidFill>
              </a:rPr>
              <a:t>Rauli</a:t>
            </a:r>
            <a:r>
              <a:rPr lang="en-US" sz="2400" b="1" dirty="0">
                <a:solidFill>
                  <a:srgbClr val="15814A"/>
                </a:solidFill>
              </a:rPr>
              <a:t> PARTANEN</a:t>
            </a:r>
          </a:p>
          <a:p>
            <a:r>
              <a:rPr lang="en-US" dirty="0">
                <a:solidFill>
                  <a:schemeClr val="bg1"/>
                </a:solidFill>
              </a:rPr>
              <a:t>Co-founder</a:t>
            </a:r>
          </a:p>
          <a:p>
            <a:r>
              <a:rPr lang="en-US" dirty="0">
                <a:solidFill>
                  <a:schemeClr val="bg1"/>
                </a:solidFill>
              </a:rPr>
              <a:t>The Ecomodernist </a:t>
            </a:r>
            <a:r>
              <a:rPr lang="fr-FR" dirty="0">
                <a:solidFill>
                  <a:schemeClr val="bg1"/>
                </a:solidFill>
              </a:rPr>
              <a:t>Society in </a:t>
            </a:r>
            <a:r>
              <a:rPr lang="fr-FR" dirty="0" err="1">
                <a:solidFill>
                  <a:schemeClr val="bg1"/>
                </a:solidFill>
              </a:rPr>
              <a:t>Finland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9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06071" y="2645126"/>
            <a:ext cx="7877007" cy="328851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Electrical changes in industrial sectors and local</a:t>
            </a:r>
          </a:p>
          <a:p>
            <a:r>
              <a:rPr lang="en-US" b="1" dirty="0">
                <a:solidFill>
                  <a:schemeClr val="bg1"/>
                </a:solidFill>
              </a:rPr>
              <a:t>and regional territories: </a:t>
            </a:r>
            <a:r>
              <a:rPr lang="en-US" b="1" dirty="0">
                <a:solidFill>
                  <a:srgbClr val="15814A"/>
                </a:solidFill>
              </a:rPr>
              <a:t>connecting the issues of</a:t>
            </a:r>
          </a:p>
          <a:p>
            <a:r>
              <a:rPr lang="en-US" b="1" dirty="0">
                <a:solidFill>
                  <a:srgbClr val="15814A"/>
                </a:solidFill>
              </a:rPr>
              <a:t>efficiency in use to those of production</a:t>
            </a: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rgbClr val="15814A"/>
              </a:solidFill>
            </a:endParaRPr>
          </a:p>
          <a:p>
            <a:r>
              <a:rPr lang="fi-FI" sz="2400" b="1" dirty="0">
                <a:solidFill>
                  <a:srgbClr val="15814A"/>
                </a:solidFill>
              </a:rPr>
              <a:t>Ilkka TYKKILÄINEN</a:t>
            </a:r>
          </a:p>
          <a:p>
            <a:r>
              <a:rPr lang="fi-FI" dirty="0">
                <a:solidFill>
                  <a:schemeClr val="bg1"/>
                </a:solidFill>
              </a:rPr>
              <a:t>CEO</a:t>
            </a:r>
          </a:p>
          <a:p>
            <a:r>
              <a:rPr lang="fr-FR" dirty="0">
                <a:solidFill>
                  <a:schemeClr val="bg1"/>
                </a:solidFill>
              </a:rPr>
              <a:t>PVO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fi-FI" dirty="0">
                <a:solidFill>
                  <a:schemeClr val="bg1"/>
                </a:solidFill>
              </a:rPr>
              <a:t>Pohjolan Voima</a:t>
            </a:r>
          </a:p>
        </p:txBody>
      </p:sp>
    </p:spTree>
    <p:extLst>
      <p:ext uri="{BB962C8B-B14F-4D97-AF65-F5344CB8AC3E}">
        <p14:creationId xmlns:p14="http://schemas.microsoft.com/office/powerpoint/2010/main" val="265657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734235" y="2492188"/>
            <a:ext cx="696685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AUDITION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rgbClr val="15814A"/>
                </a:solidFill>
              </a:rPr>
              <a:t>The European cooperation </a:t>
            </a:r>
          </a:p>
          <a:p>
            <a:r>
              <a:rPr lang="fi-FI" b="1" dirty="0">
                <a:solidFill>
                  <a:schemeClr val="bg1"/>
                </a:solidFill>
              </a:rPr>
              <a:t>in Research and Innovation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b="1" dirty="0">
                <a:solidFill>
                  <a:srgbClr val="15814A"/>
                </a:solidFill>
              </a:rPr>
              <a:t>Antti VASARA</a:t>
            </a:r>
          </a:p>
          <a:p>
            <a:r>
              <a:rPr lang="fi-FI" dirty="0">
                <a:solidFill>
                  <a:schemeClr val="bg1"/>
                </a:solidFill>
              </a:rPr>
              <a:t>CEO </a:t>
            </a:r>
          </a:p>
          <a:p>
            <a:r>
              <a:rPr lang="fi-FI" dirty="0">
                <a:solidFill>
                  <a:schemeClr val="bg1"/>
                </a:solidFill>
              </a:rPr>
              <a:t>VTT - </a:t>
            </a:r>
            <a:r>
              <a:rPr lang="en-US" dirty="0">
                <a:solidFill>
                  <a:schemeClr val="bg1"/>
                </a:solidFill>
              </a:rPr>
              <a:t>Technical Research Centre of Finland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92766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734235" y="2492188"/>
            <a:ext cx="6966850" cy="3810000"/>
          </a:xfrm>
        </p:spPr>
        <p:txBody>
          <a:bodyPr>
            <a:normAutofit fontScale="25000" lnSpcReduction="20000"/>
          </a:bodyPr>
          <a:lstStyle/>
          <a:p>
            <a:r>
              <a:rPr lang="en-US" sz="6200" b="1" dirty="0">
                <a:solidFill>
                  <a:schemeClr val="bg1"/>
                </a:solidFill>
              </a:rPr>
              <a:t>The responses of the energy sector: neutrality or </a:t>
            </a:r>
            <a:r>
              <a:rPr lang="en-US" sz="6200" b="1" dirty="0" err="1">
                <a:solidFill>
                  <a:schemeClr val="bg1"/>
                </a:solidFill>
              </a:rPr>
              <a:t>decarbonised</a:t>
            </a:r>
            <a:r>
              <a:rPr lang="en-US" sz="6200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sz="6200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sz="6200" b="1" dirty="0">
                <a:solidFill>
                  <a:srgbClr val="15814A"/>
                </a:solidFill>
              </a:rPr>
              <a:t>making use and production </a:t>
            </a:r>
            <a:r>
              <a:rPr lang="fr-FR" sz="6200" b="1" dirty="0" err="1">
                <a:solidFill>
                  <a:srgbClr val="15814A"/>
                </a:solidFill>
              </a:rPr>
              <a:t>efficiency</a:t>
            </a:r>
            <a:r>
              <a:rPr lang="fr-FR" sz="6200" b="1" dirty="0">
                <a:solidFill>
                  <a:srgbClr val="15814A"/>
                </a:solidFill>
              </a:rPr>
              <a:t> compatible</a:t>
            </a:r>
            <a:endParaRPr lang="fi-FI" sz="6200" b="1" dirty="0">
              <a:solidFill>
                <a:srgbClr val="15814A"/>
              </a:solidFill>
            </a:endParaRPr>
          </a:p>
          <a:p>
            <a:endParaRPr lang="fi-FI" sz="6200" dirty="0"/>
          </a:p>
          <a:p>
            <a:endParaRPr lang="fi-FI" sz="6200" b="1" dirty="0">
              <a:solidFill>
                <a:schemeClr val="bg1"/>
              </a:solidFill>
            </a:endParaRPr>
          </a:p>
          <a:p>
            <a:r>
              <a:rPr lang="fi-FI" sz="6200" b="1" dirty="0">
                <a:solidFill>
                  <a:schemeClr val="bg1"/>
                </a:solidFill>
              </a:rPr>
              <a:t>Csaba DOHOCZKI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Bernard DEREEPER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Guy BUCKENHAM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Kalev KALLEMETS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Eric MAUCORT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Stéphane SARRADE</a:t>
            </a:r>
          </a:p>
          <a:p>
            <a:r>
              <a:rPr lang="fi-FI" sz="6200" b="1" dirty="0">
                <a:solidFill>
                  <a:schemeClr val="bg1"/>
                </a:solidFill>
              </a:rPr>
              <a:t>Tiina TUOMELA</a:t>
            </a:r>
          </a:p>
          <a:p>
            <a:endParaRPr lang="fi-FI" b="1" dirty="0">
              <a:solidFill>
                <a:srgbClr val="15814A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29291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715753" y="4101532"/>
            <a:ext cx="6985332" cy="2200656"/>
          </a:xfrm>
        </p:spPr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15814A"/>
                </a:solidFill>
              </a:rPr>
              <a:t>WELCOME</a:t>
            </a:r>
          </a:p>
          <a:p>
            <a:r>
              <a:rPr lang="fr-FR" b="1" dirty="0" err="1">
                <a:solidFill>
                  <a:schemeClr val="bg1"/>
                </a:solidFill>
              </a:rPr>
              <a:t>Liisa</a:t>
            </a:r>
            <a:r>
              <a:rPr lang="fr-FR" b="1" dirty="0">
                <a:solidFill>
                  <a:schemeClr val="bg1"/>
                </a:solidFill>
              </a:rPr>
              <a:t> HEIKINHEIMO</a:t>
            </a:r>
          </a:p>
          <a:p>
            <a:r>
              <a:rPr lang="fr-FR" b="1" dirty="0">
                <a:solidFill>
                  <a:schemeClr val="bg1"/>
                </a:solidFill>
              </a:rPr>
              <a:t>Claude FISCHER HERZOG</a:t>
            </a:r>
          </a:p>
          <a:p>
            <a:r>
              <a:rPr lang="fr-FR" b="1" dirty="0">
                <a:solidFill>
                  <a:schemeClr val="bg1"/>
                </a:solidFill>
              </a:rPr>
              <a:t>Roland PALMQVIST</a:t>
            </a:r>
          </a:p>
          <a:p>
            <a:r>
              <a:rPr lang="fr-FR" b="1" dirty="0" err="1">
                <a:solidFill>
                  <a:schemeClr val="bg1"/>
                </a:solidFill>
              </a:rPr>
              <a:t>Tarmo</a:t>
            </a:r>
            <a:r>
              <a:rPr lang="fr-FR" b="1" dirty="0">
                <a:solidFill>
                  <a:schemeClr val="bg1"/>
                </a:solidFill>
              </a:rPr>
              <a:t> PIPPATI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429127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28800" y="2519083"/>
            <a:ext cx="7841148" cy="310025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or </a:t>
            </a:r>
            <a:r>
              <a:rPr lang="en-US" sz="8000" b="1" dirty="0" err="1">
                <a:solidFill>
                  <a:schemeClr val="bg1"/>
                </a:solidFill>
              </a:rPr>
              <a:t>decarbonised</a:t>
            </a:r>
            <a:r>
              <a:rPr lang="en-US" sz="8000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sz="8000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sz="8000" b="1" dirty="0">
                <a:solidFill>
                  <a:srgbClr val="15814A"/>
                </a:solidFill>
              </a:rPr>
              <a:t>making use and production </a:t>
            </a:r>
            <a:r>
              <a:rPr lang="fr-FR" sz="8000" b="1" dirty="0" err="1">
                <a:solidFill>
                  <a:srgbClr val="15814A"/>
                </a:solidFill>
              </a:rPr>
              <a:t>efficiency</a:t>
            </a:r>
            <a:r>
              <a:rPr lang="fr-FR" sz="8000" b="1" dirty="0">
                <a:solidFill>
                  <a:srgbClr val="15814A"/>
                </a:solidFill>
              </a:rPr>
              <a:t> compatible</a:t>
            </a:r>
            <a:endParaRPr lang="fi-FI" sz="8000" b="1" dirty="0">
              <a:solidFill>
                <a:srgbClr val="15814A"/>
              </a:solidFill>
            </a:endParaRPr>
          </a:p>
          <a:p>
            <a:endParaRPr lang="fi-FI" sz="8000" dirty="0"/>
          </a:p>
          <a:p>
            <a:endParaRPr lang="fi-FI" sz="8000" b="1" dirty="0">
              <a:solidFill>
                <a:srgbClr val="15814A"/>
              </a:solidFill>
            </a:endParaRPr>
          </a:p>
          <a:p>
            <a:endParaRPr lang="fi-FI" sz="8000" b="1" dirty="0">
              <a:solidFill>
                <a:srgbClr val="15814A"/>
              </a:solidFill>
            </a:endParaRPr>
          </a:p>
          <a:p>
            <a:r>
              <a:rPr lang="fi-FI" sz="8000" b="1" dirty="0">
                <a:solidFill>
                  <a:srgbClr val="15814A"/>
                </a:solidFill>
              </a:rPr>
              <a:t>Csaba DOHOCZKI</a:t>
            </a:r>
          </a:p>
          <a:p>
            <a:r>
              <a:rPr lang="fr-FR" sz="8000" dirty="0" err="1">
                <a:solidFill>
                  <a:schemeClr val="bg1"/>
                </a:solidFill>
              </a:rPr>
              <a:t>Vice-president</a:t>
            </a:r>
            <a:r>
              <a:rPr lang="fr-FR" sz="8000" dirty="0">
                <a:solidFill>
                  <a:schemeClr val="bg1"/>
                </a:solidFill>
              </a:rPr>
              <a:t> of GMF</a:t>
            </a:r>
          </a:p>
          <a:p>
            <a:r>
              <a:rPr lang="fr-FR" sz="8000" dirty="0">
                <a:solidFill>
                  <a:schemeClr val="bg1"/>
                </a:solidFill>
              </a:rPr>
              <a:t>Group of </a:t>
            </a:r>
            <a:r>
              <a:rPr lang="fr-FR" sz="8000" dirty="0" err="1">
                <a:solidFill>
                  <a:schemeClr val="bg1"/>
                </a:solidFill>
              </a:rPr>
              <a:t>European</a:t>
            </a:r>
            <a:r>
              <a:rPr lang="fr-FR" sz="8000" dirty="0">
                <a:solidFill>
                  <a:schemeClr val="bg1"/>
                </a:solidFill>
              </a:rPr>
              <a:t> </a:t>
            </a:r>
            <a:r>
              <a:rPr lang="fr-FR" sz="8000" dirty="0" err="1">
                <a:solidFill>
                  <a:schemeClr val="bg1"/>
                </a:solidFill>
              </a:rPr>
              <a:t>Municipalities</a:t>
            </a:r>
            <a:r>
              <a:rPr lang="fr-FR" sz="8000" dirty="0">
                <a:solidFill>
                  <a:schemeClr val="bg1"/>
                </a:solidFill>
              </a:rPr>
              <a:t> </a:t>
            </a:r>
            <a:r>
              <a:rPr lang="fr-FR" sz="8000" dirty="0" err="1">
                <a:solidFill>
                  <a:schemeClr val="bg1"/>
                </a:solidFill>
              </a:rPr>
              <a:t>with</a:t>
            </a:r>
            <a:r>
              <a:rPr lang="fr-FR" sz="8000" dirty="0">
                <a:solidFill>
                  <a:schemeClr val="bg1"/>
                </a:solidFill>
              </a:rPr>
              <a:t> Nuclear Facilities</a:t>
            </a:r>
            <a:endParaRPr lang="fi-FI" sz="8000" dirty="0">
              <a:solidFill>
                <a:schemeClr val="bg1"/>
              </a:solidFill>
            </a:endParaRPr>
          </a:p>
          <a:p>
            <a:endParaRPr lang="fr-F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19835" y="2581837"/>
            <a:ext cx="7841148" cy="3100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rgbClr val="15814A"/>
              </a:solidFill>
            </a:endParaRPr>
          </a:p>
          <a:p>
            <a:r>
              <a:rPr lang="fi-FI" b="1" dirty="0">
                <a:solidFill>
                  <a:srgbClr val="15814A"/>
                </a:solidFill>
              </a:rPr>
              <a:t>Guy BUCKENHAM</a:t>
            </a:r>
          </a:p>
          <a:p>
            <a:r>
              <a:rPr lang="fr-FR" dirty="0">
                <a:solidFill>
                  <a:schemeClr val="bg1"/>
                </a:solidFill>
              </a:rPr>
              <a:t>Head of </a:t>
            </a:r>
            <a:r>
              <a:rPr lang="fr-FR" dirty="0" err="1">
                <a:solidFill>
                  <a:schemeClr val="bg1"/>
                </a:solidFill>
              </a:rPr>
              <a:t>Generation</a:t>
            </a:r>
            <a:r>
              <a:rPr lang="fr-FR" dirty="0">
                <a:solidFill>
                  <a:schemeClr val="bg1"/>
                </a:solidFill>
              </a:rPr>
              <a:t> Policy</a:t>
            </a:r>
          </a:p>
          <a:p>
            <a:r>
              <a:rPr lang="fr-FR" dirty="0">
                <a:solidFill>
                  <a:schemeClr val="bg1"/>
                </a:solidFill>
              </a:rPr>
              <a:t>EDF Energy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2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64659" y="2537013"/>
            <a:ext cx="7841148" cy="3100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rgbClr val="15814A"/>
              </a:solidFill>
            </a:endParaRPr>
          </a:p>
          <a:p>
            <a:r>
              <a:rPr lang="fi-FI" b="1" dirty="0">
                <a:solidFill>
                  <a:srgbClr val="15814A"/>
                </a:solidFill>
              </a:rPr>
              <a:t>Bernard DEREEPER</a:t>
            </a:r>
          </a:p>
          <a:p>
            <a:r>
              <a:rPr lang="fr-FR" dirty="0" err="1">
                <a:solidFill>
                  <a:schemeClr val="bg1"/>
                </a:solidFill>
              </a:rPr>
              <a:t>President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r>
              <a:rPr lang="fr-FR" dirty="0">
                <a:solidFill>
                  <a:schemeClr val="bg1"/>
                </a:solidFill>
              </a:rPr>
              <a:t>BELGIUM NUCLEAR FORUM</a:t>
            </a:r>
          </a:p>
        </p:txBody>
      </p:sp>
    </p:spTree>
    <p:extLst>
      <p:ext uri="{BB962C8B-B14F-4D97-AF65-F5344CB8AC3E}">
        <p14:creationId xmlns:p14="http://schemas.microsoft.com/office/powerpoint/2010/main" val="219099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707537" y="2528048"/>
            <a:ext cx="7841148" cy="3100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i-FI" dirty="0"/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b="1" dirty="0" err="1">
                <a:solidFill>
                  <a:srgbClr val="15814A"/>
                </a:solidFill>
              </a:rPr>
              <a:t>Kalev</a:t>
            </a:r>
            <a:r>
              <a:rPr lang="en-US" b="1" dirty="0">
                <a:solidFill>
                  <a:srgbClr val="15814A"/>
                </a:solidFill>
              </a:rPr>
              <a:t> KALLEMETS</a:t>
            </a:r>
          </a:p>
          <a:p>
            <a:r>
              <a:rPr lang="en-US" dirty="0">
                <a:solidFill>
                  <a:schemeClr val="bg1"/>
                </a:solidFill>
              </a:rPr>
              <a:t>Cofounder and CEO </a:t>
            </a:r>
          </a:p>
          <a:p>
            <a:r>
              <a:rPr lang="fr-FR" dirty="0">
                <a:solidFill>
                  <a:schemeClr val="bg1"/>
                </a:solidFill>
              </a:rPr>
              <a:t>Fermi Energia OÜ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707537" y="2528048"/>
            <a:ext cx="7841148" cy="3100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i-FI" dirty="0"/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b="1" dirty="0">
                <a:solidFill>
                  <a:srgbClr val="15814A"/>
                </a:solidFill>
              </a:rPr>
              <a:t>Eric MAUCORT</a:t>
            </a:r>
          </a:p>
          <a:p>
            <a:r>
              <a:rPr lang="en-US" dirty="0">
                <a:solidFill>
                  <a:schemeClr val="bg1"/>
                </a:solidFill>
              </a:rPr>
              <a:t>President of SLC</a:t>
            </a:r>
          </a:p>
          <a:p>
            <a:r>
              <a:rPr lang="en-US" dirty="0" err="1">
                <a:solidFill>
                  <a:schemeClr val="bg1"/>
                </a:solidFill>
              </a:rPr>
              <a:t>Sauvons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Climat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707537" y="2528048"/>
            <a:ext cx="7841148" cy="310025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i-FI" dirty="0"/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b="1" dirty="0">
                <a:solidFill>
                  <a:srgbClr val="15814A"/>
                </a:solidFill>
              </a:rPr>
              <a:t>Stéphane SARRADE</a:t>
            </a:r>
          </a:p>
          <a:p>
            <a:r>
              <a:rPr lang="en-US" dirty="0">
                <a:solidFill>
                  <a:schemeClr val="bg1"/>
                </a:solidFill>
              </a:rPr>
              <a:t>Deputy Directeur</a:t>
            </a:r>
          </a:p>
          <a:p>
            <a:r>
              <a:rPr lang="en-US" dirty="0">
                <a:solidFill>
                  <a:schemeClr val="bg1"/>
                </a:solidFill>
              </a:rPr>
              <a:t>Nuclear Energy Direction - CEA</a:t>
            </a:r>
          </a:p>
        </p:txBody>
      </p:sp>
    </p:spTree>
    <p:extLst>
      <p:ext uri="{BB962C8B-B14F-4D97-AF65-F5344CB8AC3E}">
        <p14:creationId xmlns:p14="http://schemas.microsoft.com/office/powerpoint/2010/main" val="64907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766047" y="2528048"/>
            <a:ext cx="7782638" cy="394447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responses of the energy sector: neutrality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err="1">
                <a:solidFill>
                  <a:schemeClr val="bg1"/>
                </a:solidFill>
              </a:rPr>
              <a:t>decarbonised</a:t>
            </a:r>
            <a:r>
              <a:rPr lang="en-US" b="1" dirty="0">
                <a:solidFill>
                  <a:schemeClr val="bg1"/>
                </a:solidFill>
              </a:rPr>
              <a:t> diversity? </a:t>
            </a:r>
          </a:p>
          <a:p>
            <a:r>
              <a:rPr lang="en-US" b="1" dirty="0">
                <a:solidFill>
                  <a:srgbClr val="15814A"/>
                </a:solidFill>
              </a:rPr>
              <a:t>Short-term and long-term issues: </a:t>
            </a:r>
          </a:p>
          <a:p>
            <a:r>
              <a:rPr lang="en-US" b="1" dirty="0">
                <a:solidFill>
                  <a:srgbClr val="15814A"/>
                </a:solidFill>
              </a:rPr>
              <a:t>making use and production </a:t>
            </a:r>
            <a:r>
              <a:rPr lang="fr-FR" b="1" dirty="0" err="1">
                <a:solidFill>
                  <a:srgbClr val="15814A"/>
                </a:solidFill>
              </a:rPr>
              <a:t>efficiency</a:t>
            </a:r>
            <a:r>
              <a:rPr lang="fr-FR" b="1" dirty="0">
                <a:solidFill>
                  <a:srgbClr val="15814A"/>
                </a:solidFill>
              </a:rPr>
              <a:t> compatible</a:t>
            </a:r>
            <a:endParaRPr lang="fi-FI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b="1" dirty="0" err="1">
                <a:solidFill>
                  <a:srgbClr val="15814A"/>
                </a:solidFill>
              </a:rPr>
              <a:t>Tiina</a:t>
            </a:r>
            <a:r>
              <a:rPr lang="fr-FR" b="1" dirty="0">
                <a:solidFill>
                  <a:srgbClr val="15814A"/>
                </a:solidFill>
              </a:rPr>
              <a:t> TUOMELA</a:t>
            </a:r>
          </a:p>
          <a:p>
            <a:r>
              <a:rPr lang="fr-FR" dirty="0" err="1">
                <a:solidFill>
                  <a:schemeClr val="bg1"/>
                </a:solidFill>
              </a:rPr>
              <a:t>Deputy</a:t>
            </a:r>
            <a:r>
              <a:rPr lang="fr-FR" dirty="0">
                <a:solidFill>
                  <a:schemeClr val="bg1"/>
                </a:solidFill>
              </a:rPr>
              <a:t> General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FORTUM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690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734235" y="2492188"/>
            <a:ext cx="6966850" cy="3810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AUDITION</a:t>
            </a:r>
          </a:p>
          <a:p>
            <a:r>
              <a:rPr lang="fi-FI" b="1" dirty="0">
                <a:solidFill>
                  <a:srgbClr val="15814A"/>
                </a:solidFill>
              </a:rPr>
              <a:t>The true costs </a:t>
            </a:r>
          </a:p>
          <a:p>
            <a:r>
              <a:rPr lang="fi-FI" b="1" dirty="0">
                <a:solidFill>
                  <a:schemeClr val="bg1"/>
                </a:solidFill>
              </a:rPr>
              <a:t>of the decarbonization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  <a:p>
            <a:r>
              <a:rPr lang="fi-FI" b="1" dirty="0">
                <a:solidFill>
                  <a:srgbClr val="15814A"/>
                </a:solidFill>
              </a:rPr>
              <a:t>Michel BERTHELEMY</a:t>
            </a:r>
          </a:p>
          <a:p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Nuclear Energy </a:t>
            </a:r>
            <a:r>
              <a:rPr lang="fr-FR" dirty="0" err="1">
                <a:solidFill>
                  <a:schemeClr val="bg1"/>
                </a:solidFill>
              </a:rPr>
              <a:t>Analyst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Nuclear Energy Agency (NEA) OECD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424452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15035" y="2420471"/>
            <a:ext cx="8507505" cy="38906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800" b="1" dirty="0">
                <a:solidFill>
                  <a:schemeClr val="bg1"/>
                </a:solidFill>
              </a:rPr>
              <a:t>“</a:t>
            </a:r>
            <a:r>
              <a:rPr lang="fr-FR" sz="2800" b="1" dirty="0" err="1">
                <a:solidFill>
                  <a:schemeClr val="bg1"/>
                </a:solidFill>
              </a:rPr>
              <a:t>induservices</a:t>
            </a:r>
            <a:r>
              <a:rPr lang="fr-FR" sz="2800" b="1" dirty="0">
                <a:solidFill>
                  <a:schemeClr val="bg1"/>
                </a:solidFill>
              </a:rPr>
              <a:t>“ network system, </a:t>
            </a:r>
            <a:r>
              <a:rPr lang="fr-FR" sz="2800" b="1" dirty="0" err="1">
                <a:solidFill>
                  <a:srgbClr val="15814A"/>
                </a:solidFill>
              </a:rPr>
              <a:t>with</a:t>
            </a:r>
            <a:r>
              <a:rPr lang="fr-FR" sz="2800" b="1" dirty="0">
                <a:solidFill>
                  <a:srgbClr val="15814A"/>
                </a:solidFill>
              </a:rPr>
              <a:t> </a:t>
            </a:r>
            <a:r>
              <a:rPr lang="fr-FR" sz="2800" b="1" dirty="0" err="1">
                <a:solidFill>
                  <a:srgbClr val="15814A"/>
                </a:solidFill>
              </a:rPr>
              <a:t>diversified</a:t>
            </a:r>
            <a:r>
              <a:rPr lang="fr-FR" sz="2800" b="1" dirty="0">
                <a:solidFill>
                  <a:srgbClr val="15814A"/>
                </a:solidFill>
              </a:rPr>
              <a:t>, flexible and </a:t>
            </a:r>
            <a:r>
              <a:rPr lang="fr-FR" sz="2800" b="1" dirty="0" err="1">
                <a:solidFill>
                  <a:srgbClr val="15814A"/>
                </a:solidFill>
              </a:rPr>
              <a:t>sustainable</a:t>
            </a:r>
            <a:r>
              <a:rPr lang="fr-FR" sz="2800" b="1" dirty="0">
                <a:solidFill>
                  <a:srgbClr val="15814A"/>
                </a:solidFill>
              </a:rPr>
              <a:t> technologies </a:t>
            </a:r>
            <a:r>
              <a:rPr lang="fr-FR" sz="2800" b="1" dirty="0" err="1">
                <a:solidFill>
                  <a:srgbClr val="15814A"/>
                </a:solidFill>
              </a:rPr>
              <a:t>adapted</a:t>
            </a:r>
            <a:r>
              <a:rPr lang="fr-FR" sz="2800" b="1" dirty="0">
                <a:solidFill>
                  <a:srgbClr val="15814A"/>
                </a:solidFill>
              </a:rPr>
              <a:t> to </a:t>
            </a:r>
            <a:r>
              <a:rPr lang="fr-FR" sz="2800" b="1" dirty="0" err="1">
                <a:solidFill>
                  <a:srgbClr val="15814A"/>
                </a:solidFill>
              </a:rPr>
              <a:t>demands</a:t>
            </a:r>
            <a:endParaRPr lang="fr-FR" sz="2800" b="1" dirty="0">
              <a:solidFill>
                <a:srgbClr val="15814A"/>
              </a:solidFill>
            </a:endParaRPr>
          </a:p>
          <a:p>
            <a:endParaRPr lang="fi-FI" sz="2400" b="1" dirty="0">
              <a:solidFill>
                <a:srgbClr val="15814A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Marjut VÄHÄNEN</a:t>
            </a:r>
          </a:p>
          <a:p>
            <a:r>
              <a:rPr lang="fi-FI" b="1" dirty="0">
                <a:solidFill>
                  <a:schemeClr val="bg1"/>
                </a:solidFill>
              </a:rPr>
              <a:t>Tuomo HUTTUNEN</a:t>
            </a:r>
          </a:p>
          <a:p>
            <a:r>
              <a:rPr lang="fi-FI" b="1" dirty="0">
                <a:solidFill>
                  <a:schemeClr val="bg1"/>
                </a:solidFill>
              </a:rPr>
              <a:t>Lyuben MARINOV</a:t>
            </a:r>
          </a:p>
          <a:p>
            <a:r>
              <a:rPr lang="fi-FI" b="1" dirty="0">
                <a:solidFill>
                  <a:schemeClr val="bg1"/>
                </a:solidFill>
              </a:rPr>
              <a:t>Juha POÏKOLA</a:t>
            </a:r>
          </a:p>
          <a:p>
            <a:r>
              <a:rPr lang="fi-FI" b="1" dirty="0">
                <a:solidFill>
                  <a:schemeClr val="bg1"/>
                </a:solidFill>
              </a:rPr>
              <a:t>Andrey ROZHDESTVIN</a:t>
            </a:r>
          </a:p>
          <a:p>
            <a:r>
              <a:rPr lang="fi-FI" b="1" dirty="0">
                <a:solidFill>
                  <a:schemeClr val="bg1"/>
                </a:solidFill>
              </a:rPr>
              <a:t>Pekka SEHLBERG</a:t>
            </a:r>
          </a:p>
          <a:p>
            <a:r>
              <a:rPr lang="fi-FI" b="1" dirty="0">
                <a:solidFill>
                  <a:schemeClr val="bg1"/>
                </a:solidFill>
              </a:rPr>
              <a:t>Petteri TIIPPANA</a:t>
            </a:r>
          </a:p>
          <a:p>
            <a:endParaRPr lang="fi-FI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947158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32965" y="2429435"/>
            <a:ext cx="8015720" cy="40430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Marjut PÄHÄNEN</a:t>
            </a:r>
          </a:p>
          <a:p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FinNuclear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39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695194" y="4150659"/>
            <a:ext cx="6986688" cy="1441779"/>
          </a:xfrm>
        </p:spPr>
        <p:txBody>
          <a:bodyPr>
            <a:normAutofit fontScale="85000" lnSpcReduction="20000"/>
          </a:bodyPr>
          <a:lstStyle/>
          <a:p>
            <a:r>
              <a:rPr lang="fr-FR" sz="3300" b="1" dirty="0" err="1">
                <a:solidFill>
                  <a:srgbClr val="15814A"/>
                </a:solidFill>
              </a:rPr>
              <a:t>Liisa</a:t>
            </a:r>
            <a:r>
              <a:rPr lang="fr-FR" sz="3300" b="1" dirty="0">
                <a:solidFill>
                  <a:srgbClr val="15814A"/>
                </a:solidFill>
              </a:rPr>
              <a:t> HEIKINHEIMO</a:t>
            </a:r>
          </a:p>
          <a:p>
            <a:r>
              <a:rPr lang="fr-FR" dirty="0" err="1">
                <a:solidFill>
                  <a:schemeClr val="bg1"/>
                </a:solidFill>
              </a:rPr>
              <a:t>Deputy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r>
              <a:rPr lang="fr-FR" dirty="0">
                <a:solidFill>
                  <a:schemeClr val="bg1"/>
                </a:solidFill>
              </a:rPr>
              <a:t> General</a:t>
            </a:r>
          </a:p>
          <a:p>
            <a:r>
              <a:rPr lang="fr-FR" dirty="0">
                <a:solidFill>
                  <a:schemeClr val="bg1"/>
                </a:solidFill>
              </a:rPr>
              <a:t>Energy </a:t>
            </a:r>
            <a:r>
              <a:rPr lang="fr-FR" dirty="0" err="1">
                <a:solidFill>
                  <a:schemeClr val="bg1"/>
                </a:solidFill>
              </a:rPr>
              <a:t>Department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Finnish</a:t>
            </a:r>
            <a:r>
              <a:rPr lang="fr-FR" dirty="0">
                <a:solidFill>
                  <a:schemeClr val="bg1"/>
                </a:solidFill>
              </a:rPr>
              <a:t> Ministry of Economy and </a:t>
            </a:r>
            <a:r>
              <a:rPr lang="fr-FR" dirty="0" err="1">
                <a:solidFill>
                  <a:schemeClr val="bg1"/>
                </a:solidFill>
              </a:rPr>
              <a:t>Employment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300154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35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68824" y="2492188"/>
            <a:ext cx="7979861" cy="398033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 err="1">
                <a:solidFill>
                  <a:srgbClr val="15814A"/>
                </a:solidFill>
              </a:rPr>
              <a:t>Tuomo</a:t>
            </a:r>
            <a:r>
              <a:rPr lang="fr-FR" sz="2400" b="1" dirty="0">
                <a:solidFill>
                  <a:srgbClr val="15814A"/>
                </a:solidFill>
              </a:rPr>
              <a:t> HUTTUNEN</a:t>
            </a:r>
          </a:p>
          <a:p>
            <a:r>
              <a:rPr lang="fr-FR" dirty="0">
                <a:solidFill>
                  <a:schemeClr val="bg1"/>
                </a:solidFill>
              </a:rPr>
              <a:t>Public Relations Manager</a:t>
            </a:r>
          </a:p>
          <a:p>
            <a:r>
              <a:rPr lang="fr-FR" dirty="0">
                <a:solidFill>
                  <a:schemeClr val="bg1"/>
                </a:solidFill>
              </a:rPr>
              <a:t>FENNOVOIMA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57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77788" y="2429435"/>
            <a:ext cx="7970897" cy="40430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pt-BR" sz="2400" b="1" dirty="0">
                <a:solidFill>
                  <a:srgbClr val="15814A"/>
                </a:solidFill>
              </a:rPr>
              <a:t>Lyuben MARINOV</a:t>
            </a:r>
          </a:p>
          <a:p>
            <a:r>
              <a:rPr lang="pt-BR" dirty="0">
                <a:solidFill>
                  <a:schemeClr val="bg1"/>
                </a:solidFill>
              </a:rPr>
              <a:t>Executive Director</a:t>
            </a:r>
          </a:p>
          <a:p>
            <a:r>
              <a:rPr lang="pt-BR" dirty="0">
                <a:solidFill>
                  <a:schemeClr val="bg1"/>
                </a:solidFill>
              </a:rPr>
              <a:t>Kozloduy </a:t>
            </a:r>
            <a:r>
              <a:rPr lang="fr-FR" dirty="0">
                <a:solidFill>
                  <a:schemeClr val="bg1"/>
                </a:solidFill>
              </a:rPr>
              <a:t>NPP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331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32965" y="2429435"/>
            <a:ext cx="8015720" cy="404308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pt-BR" sz="2400" b="1" dirty="0">
                <a:solidFill>
                  <a:srgbClr val="15814A"/>
                </a:solidFill>
              </a:rPr>
              <a:t>Juha POÏKOLA</a:t>
            </a:r>
          </a:p>
          <a:p>
            <a:r>
              <a:rPr lang="fr-FR" dirty="0">
                <a:solidFill>
                  <a:schemeClr val="bg1"/>
                </a:solidFill>
              </a:rPr>
              <a:t>Manager, Public Relations and </a:t>
            </a:r>
            <a:r>
              <a:rPr lang="fr-FR" dirty="0" err="1">
                <a:solidFill>
                  <a:schemeClr val="bg1"/>
                </a:solidFill>
              </a:rPr>
              <a:t>Responsability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TVO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92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32965" y="2474259"/>
            <a:ext cx="8015720" cy="399825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pt-BR" sz="2400" b="1" dirty="0">
                <a:solidFill>
                  <a:srgbClr val="15814A"/>
                </a:solidFill>
              </a:rPr>
              <a:t>Andrey ROZHDESTVIN</a:t>
            </a:r>
          </a:p>
          <a:p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ROSATOM WESTERN EUROPE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966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15035" y="2474259"/>
            <a:ext cx="8033650" cy="399825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pt-BR" sz="2400" b="1" dirty="0">
                <a:solidFill>
                  <a:srgbClr val="15814A"/>
                </a:solidFill>
              </a:rPr>
              <a:t>Pekka SAHLBERG</a:t>
            </a:r>
          </a:p>
          <a:p>
            <a:r>
              <a:rPr lang="fr-FR" dirty="0" err="1">
                <a:solidFill>
                  <a:schemeClr val="bg1"/>
                </a:solidFill>
              </a:rPr>
              <a:t>Managing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Framatome </a:t>
            </a:r>
            <a:r>
              <a:rPr lang="fr-FR" dirty="0" err="1">
                <a:solidFill>
                  <a:schemeClr val="bg1"/>
                </a:solidFill>
              </a:rPr>
              <a:t>Finland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365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new nuclear energy, an actor in the </a:t>
            </a:r>
            <a:r>
              <a:rPr lang="fr-FR" sz="2400" b="1" dirty="0">
                <a:solidFill>
                  <a:schemeClr val="bg1"/>
                </a:solidFill>
              </a:rPr>
              <a:t>“</a:t>
            </a:r>
            <a:r>
              <a:rPr lang="fr-FR" sz="2400" b="1" dirty="0" err="1">
                <a:solidFill>
                  <a:schemeClr val="bg1"/>
                </a:solidFill>
              </a:rPr>
              <a:t>induservices</a:t>
            </a:r>
            <a:r>
              <a:rPr lang="fr-FR" sz="2400" b="1" dirty="0">
                <a:solidFill>
                  <a:schemeClr val="bg1"/>
                </a:solidFill>
              </a:rPr>
              <a:t>“ network system, </a:t>
            </a:r>
            <a:r>
              <a:rPr lang="fr-FR" sz="2400" b="1" dirty="0" err="1">
                <a:solidFill>
                  <a:srgbClr val="15814A"/>
                </a:solidFill>
              </a:rPr>
              <a:t>with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diversified</a:t>
            </a:r>
            <a:r>
              <a:rPr lang="fr-FR" sz="2400" b="1" dirty="0">
                <a:solidFill>
                  <a:srgbClr val="15814A"/>
                </a:solidFill>
              </a:rPr>
              <a:t>, flexible and </a:t>
            </a:r>
            <a:r>
              <a:rPr lang="fr-FR" sz="2400" b="1" dirty="0" err="1">
                <a:solidFill>
                  <a:srgbClr val="15814A"/>
                </a:solidFill>
              </a:rPr>
              <a:t>sustainable</a:t>
            </a:r>
            <a:r>
              <a:rPr lang="fr-FR" sz="2400" b="1" dirty="0">
                <a:solidFill>
                  <a:srgbClr val="15814A"/>
                </a:solidFill>
              </a:rPr>
              <a:t> technologies </a:t>
            </a:r>
            <a:r>
              <a:rPr lang="fr-FR" sz="2400" b="1" dirty="0" err="1">
                <a:solidFill>
                  <a:srgbClr val="15814A"/>
                </a:solidFill>
              </a:rPr>
              <a:t>adapted</a:t>
            </a:r>
            <a:r>
              <a:rPr lang="fr-FR" sz="2400" b="1" dirty="0">
                <a:solidFill>
                  <a:srgbClr val="15814A"/>
                </a:solidFill>
              </a:rPr>
              <a:t> to </a:t>
            </a:r>
            <a:r>
              <a:rPr lang="fr-FR" sz="2400" b="1" dirty="0" err="1">
                <a:solidFill>
                  <a:srgbClr val="15814A"/>
                </a:solidFill>
              </a:rPr>
              <a:t>demands</a:t>
            </a:r>
            <a:endParaRPr lang="fr-FR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pt-BR" sz="2400" b="1" dirty="0">
                <a:solidFill>
                  <a:srgbClr val="15814A"/>
                </a:solidFill>
              </a:rPr>
              <a:t>Petteri TIIPPANA</a:t>
            </a:r>
          </a:p>
          <a:p>
            <a:r>
              <a:rPr lang="fr-FR" dirty="0" err="1">
                <a:solidFill>
                  <a:schemeClr val="bg1"/>
                </a:solidFill>
              </a:rPr>
              <a:t>Director</a:t>
            </a:r>
            <a:r>
              <a:rPr lang="fr-FR" dirty="0">
                <a:solidFill>
                  <a:schemeClr val="bg1"/>
                </a:solidFill>
              </a:rPr>
              <a:t> General of STUK</a:t>
            </a:r>
          </a:p>
          <a:p>
            <a:r>
              <a:rPr lang="en-US" sz="2400" dirty="0">
                <a:solidFill>
                  <a:schemeClr val="bg1"/>
                </a:solidFill>
              </a:rPr>
              <a:t>Radiation and Nuclear Safety Authority of Finland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7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15035" y="2420471"/>
            <a:ext cx="8507505" cy="389068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 not delay the opening of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radioactive waste </a:t>
            </a:r>
            <a:r>
              <a:rPr lang="fr-FR" sz="2400" b="1" dirty="0">
                <a:solidFill>
                  <a:srgbClr val="15814A"/>
                </a:solidFill>
              </a:rPr>
              <a:t>management centres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Bernard BOULLIS</a:t>
            </a:r>
          </a:p>
          <a:p>
            <a:r>
              <a:rPr lang="fi-FI" b="1" dirty="0">
                <a:solidFill>
                  <a:schemeClr val="bg1"/>
                </a:solidFill>
              </a:rPr>
              <a:t>Frédéric LAUNEAU</a:t>
            </a:r>
          </a:p>
          <a:p>
            <a:r>
              <a:rPr lang="fi-FI" b="1" dirty="0">
                <a:solidFill>
                  <a:schemeClr val="bg1"/>
                </a:solidFill>
              </a:rPr>
              <a:t>Vesa LAKANIEMI</a:t>
            </a:r>
          </a:p>
          <a:p>
            <a:r>
              <a:rPr lang="fr-FR" b="1" dirty="0">
                <a:solidFill>
                  <a:schemeClr val="bg1"/>
                </a:solidFill>
              </a:rPr>
              <a:t>Pasi TUOHIMA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369672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 not delay the opening of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radioactive waste </a:t>
            </a:r>
            <a:r>
              <a:rPr lang="fr-FR" sz="2400" b="1" dirty="0">
                <a:solidFill>
                  <a:srgbClr val="15814A"/>
                </a:solidFill>
              </a:rPr>
              <a:t>management centres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Bernard BOULLIS</a:t>
            </a:r>
          </a:p>
          <a:p>
            <a:r>
              <a:rPr lang="fr-FR" dirty="0">
                <a:solidFill>
                  <a:schemeClr val="bg1"/>
                </a:solidFill>
              </a:rPr>
              <a:t>Former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Fuel Cycle </a:t>
            </a:r>
            <a:r>
              <a:rPr lang="fr-FR" sz="2400" dirty="0" err="1">
                <a:solidFill>
                  <a:schemeClr val="bg1"/>
                </a:solidFill>
              </a:rPr>
              <a:t>Research</a:t>
            </a:r>
            <a:r>
              <a:rPr lang="fr-FR" sz="2400" dirty="0">
                <a:solidFill>
                  <a:schemeClr val="bg1"/>
                </a:solidFill>
              </a:rPr>
              <a:t> Programs</a:t>
            </a:r>
          </a:p>
          <a:p>
            <a:r>
              <a:rPr lang="fr-FR" sz="2400" dirty="0">
                <a:solidFill>
                  <a:schemeClr val="bg1"/>
                </a:solidFill>
              </a:rPr>
              <a:t>CEA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534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 not delay the opening of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radioactive waste </a:t>
            </a:r>
            <a:r>
              <a:rPr lang="fr-FR" sz="2400" b="1" dirty="0">
                <a:solidFill>
                  <a:srgbClr val="15814A"/>
                </a:solidFill>
              </a:rPr>
              <a:t>management centres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r>
              <a:rPr lang="fr-FR" sz="2400" b="1" dirty="0">
                <a:solidFill>
                  <a:srgbClr val="15814A"/>
                </a:solidFill>
              </a:rPr>
              <a:t>Frédéric LAUNEAU</a:t>
            </a:r>
          </a:p>
          <a:p>
            <a:r>
              <a:rPr lang="fr-FR" dirty="0">
                <a:solidFill>
                  <a:schemeClr val="bg1"/>
                </a:solidFill>
              </a:rPr>
              <a:t>Project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r>
              <a:rPr lang="fr-FR" dirty="0">
                <a:solidFill>
                  <a:schemeClr val="bg1"/>
                </a:solidFill>
              </a:rPr>
              <a:t> CIGEO</a:t>
            </a:r>
          </a:p>
          <a:p>
            <a:r>
              <a:rPr lang="fr-FR" dirty="0">
                <a:solidFill>
                  <a:schemeClr val="bg1"/>
                </a:solidFill>
              </a:rPr>
              <a:t>ANDRA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236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 not delay the opening of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radioactive waste </a:t>
            </a:r>
            <a:r>
              <a:rPr lang="fr-FR" sz="2400" b="1" dirty="0">
                <a:solidFill>
                  <a:srgbClr val="15814A"/>
                </a:solidFill>
              </a:rPr>
              <a:t>management centres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 err="1">
                <a:solidFill>
                  <a:srgbClr val="15814A"/>
                </a:solidFill>
              </a:rPr>
              <a:t>Vesa</a:t>
            </a:r>
            <a:r>
              <a:rPr lang="fr-FR" sz="2400" b="1" dirty="0">
                <a:solidFill>
                  <a:srgbClr val="15814A"/>
                </a:solidFill>
              </a:rPr>
              <a:t> LAKANIEMI</a:t>
            </a:r>
          </a:p>
          <a:p>
            <a:r>
              <a:rPr lang="fr-FR" dirty="0">
                <a:solidFill>
                  <a:schemeClr val="bg1"/>
                </a:solidFill>
              </a:rPr>
              <a:t>Mayor of the </a:t>
            </a:r>
            <a:r>
              <a:rPr lang="fr-FR" dirty="0" err="1">
                <a:solidFill>
                  <a:schemeClr val="bg1"/>
                </a:solidFill>
              </a:rPr>
              <a:t>Municipality</a:t>
            </a:r>
            <a:r>
              <a:rPr lang="fr-FR" dirty="0">
                <a:solidFill>
                  <a:schemeClr val="bg1"/>
                </a:solidFill>
              </a:rPr>
              <a:t> of EURAJOKI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CFB30C-BE9D-46A7-AE00-990363A3C20C}"/>
              </a:ext>
            </a:extLst>
          </p:cNvPr>
          <p:cNvSpPr/>
          <p:nvPr/>
        </p:nvSpPr>
        <p:spPr>
          <a:xfrm flipH="1" flipV="1">
            <a:off x="5145739" y="4769223"/>
            <a:ext cx="266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FuturaStd-Book"/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23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695194" y="4150659"/>
            <a:ext cx="6986688" cy="1441779"/>
          </a:xfrm>
        </p:spPr>
        <p:txBody>
          <a:bodyPr>
            <a:normAutofit lnSpcReduction="10000"/>
          </a:bodyPr>
          <a:lstStyle/>
          <a:p>
            <a:r>
              <a:rPr lang="fr-FR" sz="3300" b="1" dirty="0">
                <a:solidFill>
                  <a:srgbClr val="15814A"/>
                </a:solidFill>
              </a:rPr>
              <a:t>Claude FISCHER HERZOG</a:t>
            </a:r>
          </a:p>
          <a:p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ASCPE Les Entretiens Européens &amp; Eurafricains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300154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0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Do not delay the opening of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radioactive waste </a:t>
            </a:r>
            <a:r>
              <a:rPr lang="fr-FR" sz="2400" b="1" dirty="0">
                <a:solidFill>
                  <a:srgbClr val="15814A"/>
                </a:solidFill>
              </a:rPr>
              <a:t>management centres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dirty="0"/>
          </a:p>
          <a:p>
            <a:endParaRPr lang="fr-FR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Pasi  TUOHIMAA</a:t>
            </a:r>
          </a:p>
          <a:p>
            <a:r>
              <a:rPr lang="fr-FR" dirty="0">
                <a:solidFill>
                  <a:schemeClr val="bg1"/>
                </a:solidFill>
              </a:rPr>
              <a:t>Communications Manager, </a:t>
            </a:r>
            <a:r>
              <a:rPr lang="fr-FR" dirty="0" err="1">
                <a:solidFill>
                  <a:schemeClr val="bg1"/>
                </a:solidFill>
              </a:rPr>
              <a:t>Corporate</a:t>
            </a:r>
            <a:r>
              <a:rPr lang="fr-FR" dirty="0">
                <a:solidFill>
                  <a:schemeClr val="bg1"/>
                </a:solidFill>
              </a:rPr>
              <a:t> Relations</a:t>
            </a:r>
          </a:p>
          <a:p>
            <a:r>
              <a:rPr lang="fr-FR" dirty="0">
                <a:solidFill>
                  <a:schemeClr val="bg1"/>
                </a:solidFill>
              </a:rPr>
              <a:t>POSIVA</a:t>
            </a:r>
          </a:p>
        </p:txBody>
      </p:sp>
    </p:spTree>
    <p:extLst>
      <p:ext uri="{BB962C8B-B14F-4D97-AF65-F5344CB8AC3E}">
        <p14:creationId xmlns:p14="http://schemas.microsoft.com/office/powerpoint/2010/main" val="4002845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15035" y="2420471"/>
            <a:ext cx="8507505" cy="3890682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Trainings and employment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to value and enhance </a:t>
            </a:r>
            <a:r>
              <a:rPr lang="fr-FR" sz="2400" b="1" dirty="0">
                <a:solidFill>
                  <a:srgbClr val="15814A"/>
                </a:solidFill>
              </a:rPr>
              <a:t>the </a:t>
            </a:r>
            <a:r>
              <a:rPr lang="fr-FR" sz="2400" b="1" dirty="0" err="1">
                <a:solidFill>
                  <a:srgbClr val="15814A"/>
                </a:solidFill>
              </a:rPr>
              <a:t>European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nuclear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sector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Jessica JOHSON</a:t>
            </a:r>
          </a:p>
          <a:p>
            <a:r>
              <a:rPr lang="fi-FI" b="1" dirty="0">
                <a:solidFill>
                  <a:schemeClr val="bg1"/>
                </a:solidFill>
              </a:rPr>
              <a:t>Alexandre GRILLAT</a:t>
            </a:r>
          </a:p>
          <a:p>
            <a:r>
              <a:rPr lang="fi-FI" b="1" dirty="0">
                <a:solidFill>
                  <a:schemeClr val="bg1"/>
                </a:solidFill>
              </a:rPr>
              <a:t>Juhani HYVÄRINEN</a:t>
            </a:r>
          </a:p>
          <a:p>
            <a:r>
              <a:rPr lang="fi-FI" b="1" dirty="0">
                <a:solidFill>
                  <a:schemeClr val="bg1"/>
                </a:solidFill>
              </a:rPr>
              <a:t>Aapo TOMMILA</a:t>
            </a:r>
          </a:p>
          <a:p>
            <a:r>
              <a:rPr lang="fi-FI" b="1" dirty="0">
                <a:solidFill>
                  <a:schemeClr val="bg1"/>
                </a:solidFill>
              </a:rPr>
              <a:t>Jo TIPA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215894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Trainings and employment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to value and enhance </a:t>
            </a:r>
            <a:r>
              <a:rPr lang="fr-FR" sz="2400" b="1" dirty="0">
                <a:solidFill>
                  <a:srgbClr val="15814A"/>
                </a:solidFill>
              </a:rPr>
              <a:t>the </a:t>
            </a:r>
            <a:r>
              <a:rPr lang="fr-FR" sz="2400" b="1" dirty="0" err="1">
                <a:solidFill>
                  <a:srgbClr val="15814A"/>
                </a:solidFill>
              </a:rPr>
              <a:t>European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nuclear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sector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Jessica JOHNSON</a:t>
            </a:r>
          </a:p>
          <a:p>
            <a:r>
              <a:rPr lang="fr-FR" dirty="0">
                <a:solidFill>
                  <a:schemeClr val="bg1"/>
                </a:solidFill>
              </a:rPr>
              <a:t>Communications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FORATOM</a:t>
            </a:r>
          </a:p>
        </p:txBody>
      </p:sp>
    </p:spTree>
    <p:extLst>
      <p:ext uri="{BB962C8B-B14F-4D97-AF65-F5344CB8AC3E}">
        <p14:creationId xmlns:p14="http://schemas.microsoft.com/office/powerpoint/2010/main" val="2879826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Trainings and employment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to value and enhance </a:t>
            </a:r>
            <a:r>
              <a:rPr lang="fr-FR" sz="2400" b="1" dirty="0">
                <a:solidFill>
                  <a:srgbClr val="15814A"/>
                </a:solidFill>
              </a:rPr>
              <a:t>the </a:t>
            </a:r>
            <a:r>
              <a:rPr lang="fr-FR" sz="2400" b="1" dirty="0" err="1">
                <a:solidFill>
                  <a:srgbClr val="15814A"/>
                </a:solidFill>
              </a:rPr>
              <a:t>European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nuclear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sector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Alexandre GRILLAT</a:t>
            </a:r>
          </a:p>
          <a:p>
            <a:r>
              <a:rPr lang="fr-FR" sz="2400" dirty="0">
                <a:solidFill>
                  <a:schemeClr val="bg1"/>
                </a:solidFill>
              </a:rPr>
              <a:t>National </a:t>
            </a:r>
            <a:r>
              <a:rPr lang="fr-FR" sz="2400" dirty="0" err="1">
                <a:solidFill>
                  <a:schemeClr val="bg1"/>
                </a:solidFill>
              </a:rPr>
              <a:t>Secretary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CFE - CGC Energies</a:t>
            </a:r>
          </a:p>
        </p:txBody>
      </p:sp>
    </p:spTree>
    <p:extLst>
      <p:ext uri="{BB962C8B-B14F-4D97-AF65-F5344CB8AC3E}">
        <p14:creationId xmlns:p14="http://schemas.microsoft.com/office/powerpoint/2010/main" val="1367159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Trainings and employment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to value and enhance </a:t>
            </a:r>
            <a:r>
              <a:rPr lang="fr-FR" sz="2400" b="1" dirty="0">
                <a:solidFill>
                  <a:srgbClr val="15814A"/>
                </a:solidFill>
              </a:rPr>
              <a:t>the </a:t>
            </a:r>
            <a:r>
              <a:rPr lang="fr-FR" sz="2400" b="1" dirty="0" err="1">
                <a:solidFill>
                  <a:srgbClr val="15814A"/>
                </a:solidFill>
              </a:rPr>
              <a:t>European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nuclear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sector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 err="1">
                <a:solidFill>
                  <a:srgbClr val="15814A"/>
                </a:solidFill>
              </a:rPr>
              <a:t>Juhany</a:t>
            </a:r>
            <a:r>
              <a:rPr lang="fr-FR" sz="2400" b="1" dirty="0">
                <a:solidFill>
                  <a:srgbClr val="15814A"/>
                </a:solidFill>
              </a:rPr>
              <a:t> HYVÄRINEN</a:t>
            </a:r>
          </a:p>
          <a:p>
            <a:r>
              <a:rPr lang="fr-FR" dirty="0">
                <a:solidFill>
                  <a:schemeClr val="bg1"/>
                </a:solidFill>
              </a:rPr>
              <a:t>Professor</a:t>
            </a:r>
          </a:p>
          <a:p>
            <a:r>
              <a:rPr lang="fr-FR" dirty="0" err="1">
                <a:solidFill>
                  <a:schemeClr val="bg1"/>
                </a:solidFill>
              </a:rPr>
              <a:t>Modelling</a:t>
            </a:r>
            <a:r>
              <a:rPr lang="fr-FR" dirty="0">
                <a:solidFill>
                  <a:schemeClr val="bg1"/>
                </a:solidFill>
              </a:rPr>
              <a:t> in Nuclear Engineering,</a:t>
            </a:r>
          </a:p>
          <a:p>
            <a:r>
              <a:rPr lang="fr-FR" dirty="0">
                <a:solidFill>
                  <a:schemeClr val="bg1"/>
                </a:solidFill>
              </a:rPr>
              <a:t>Lappeenranta </a:t>
            </a:r>
            <a:r>
              <a:rPr lang="fr-FR" dirty="0" err="1">
                <a:solidFill>
                  <a:schemeClr val="bg1"/>
                </a:solidFill>
              </a:rPr>
              <a:t>University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Technology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2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479176" y="2519082"/>
            <a:ext cx="8069509" cy="39534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Trainings and employment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to value and enhance </a:t>
            </a:r>
            <a:r>
              <a:rPr lang="fr-FR" sz="2400" b="1" dirty="0">
                <a:solidFill>
                  <a:srgbClr val="15814A"/>
                </a:solidFill>
              </a:rPr>
              <a:t>the </a:t>
            </a:r>
            <a:r>
              <a:rPr lang="fr-FR" sz="2400" b="1" dirty="0" err="1">
                <a:solidFill>
                  <a:srgbClr val="15814A"/>
                </a:solidFill>
              </a:rPr>
              <a:t>European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nuclear</a:t>
            </a:r>
            <a:r>
              <a:rPr lang="fr-FR" sz="2400" b="1" dirty="0">
                <a:solidFill>
                  <a:srgbClr val="15814A"/>
                </a:solidFill>
              </a:rPr>
              <a:t> </a:t>
            </a:r>
            <a:r>
              <a:rPr lang="fr-FR" sz="2400" b="1" dirty="0" err="1">
                <a:solidFill>
                  <a:srgbClr val="15814A"/>
                </a:solidFill>
              </a:rPr>
              <a:t>sector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dirty="0"/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Jo TIPA</a:t>
            </a:r>
          </a:p>
          <a:p>
            <a:r>
              <a:rPr lang="fr-FR" dirty="0" err="1">
                <a:solidFill>
                  <a:schemeClr val="bg1"/>
                </a:solidFill>
              </a:rPr>
              <a:t>Managing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r>
              <a:rPr lang="fr-FR" dirty="0">
                <a:solidFill>
                  <a:schemeClr val="bg1"/>
                </a:solidFill>
              </a:rPr>
              <a:t> of NSAN</a:t>
            </a:r>
          </a:p>
          <a:p>
            <a:r>
              <a:rPr lang="en-US" dirty="0">
                <a:solidFill>
                  <a:schemeClr val="bg1"/>
                </a:solidFill>
              </a:rPr>
              <a:t>the National Academy in the UK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40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546847" y="2305084"/>
            <a:ext cx="9475694" cy="4006069"/>
          </a:xfrm>
        </p:spPr>
        <p:txBody>
          <a:bodyPr>
            <a:normAutofit fontScale="70000" lnSpcReduction="20000"/>
          </a:bodyPr>
          <a:lstStyle/>
          <a:p>
            <a:endParaRPr lang="fi-FI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Yves DESBAZEILLE</a:t>
            </a:r>
          </a:p>
          <a:p>
            <a:r>
              <a:rPr lang="fi-FI" b="1" dirty="0">
                <a:solidFill>
                  <a:schemeClr val="bg1"/>
                </a:solidFill>
              </a:rPr>
              <a:t>Pierre-Yves CORDIER</a:t>
            </a:r>
          </a:p>
          <a:p>
            <a:r>
              <a:rPr lang="fi-FI" b="1" dirty="0">
                <a:solidFill>
                  <a:schemeClr val="bg1"/>
                </a:solidFill>
              </a:rPr>
              <a:t>Atte HARJANNE</a:t>
            </a:r>
          </a:p>
          <a:p>
            <a:r>
              <a:rPr lang="fi-FI" b="1" dirty="0">
                <a:solidFill>
                  <a:schemeClr val="bg1"/>
                </a:solidFill>
              </a:rPr>
              <a:t>Michal KURTYKA</a:t>
            </a:r>
          </a:p>
          <a:p>
            <a:r>
              <a:rPr lang="fi-FI" b="1" dirty="0">
                <a:solidFill>
                  <a:schemeClr val="bg1"/>
                </a:solidFill>
              </a:rPr>
              <a:t>Isabelle LEBOUCHER</a:t>
            </a:r>
          </a:p>
          <a:p>
            <a:r>
              <a:rPr lang="fi-FI" b="1" dirty="0">
                <a:solidFill>
                  <a:schemeClr val="bg1"/>
                </a:solidFill>
              </a:rPr>
              <a:t>Meritxell MARTELL</a:t>
            </a:r>
          </a:p>
          <a:p>
            <a:r>
              <a:rPr lang="fi-FI" b="1" dirty="0">
                <a:solidFill>
                  <a:schemeClr val="bg1"/>
                </a:solidFill>
              </a:rPr>
              <a:t>Zuzana Monika PETROVICOVA</a:t>
            </a: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1728872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Yves DESBAZEILLE</a:t>
            </a:r>
          </a:p>
          <a:p>
            <a:r>
              <a:rPr lang="fr-FR" sz="2400" dirty="0" err="1">
                <a:solidFill>
                  <a:schemeClr val="bg1"/>
                </a:solidFill>
              </a:rPr>
              <a:t>Director</a:t>
            </a:r>
            <a:r>
              <a:rPr lang="fr-FR" sz="2400" dirty="0">
                <a:solidFill>
                  <a:schemeClr val="bg1"/>
                </a:solidFill>
              </a:rPr>
              <a:t> General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FORATOM</a:t>
            </a:r>
          </a:p>
        </p:txBody>
      </p:sp>
    </p:spTree>
    <p:extLst>
      <p:ext uri="{BB962C8B-B14F-4D97-AF65-F5344CB8AC3E}">
        <p14:creationId xmlns:p14="http://schemas.microsoft.com/office/powerpoint/2010/main" val="954710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r-FR" sz="2400" b="1" dirty="0">
                <a:solidFill>
                  <a:srgbClr val="15814A"/>
                </a:solidFill>
              </a:rPr>
              <a:t>Pierre-Yves CORDIER</a:t>
            </a:r>
          </a:p>
          <a:p>
            <a:r>
              <a:rPr lang="fr-FR" sz="2400" dirty="0">
                <a:solidFill>
                  <a:schemeClr val="bg1"/>
                </a:solidFill>
              </a:rPr>
              <a:t>Nuclear </a:t>
            </a:r>
            <a:r>
              <a:rPr lang="fr-FR" sz="2400" dirty="0" err="1">
                <a:solidFill>
                  <a:schemeClr val="bg1"/>
                </a:solidFill>
              </a:rPr>
              <a:t>advisor</a:t>
            </a:r>
            <a:r>
              <a:rPr lang="fr-FR" sz="2400" dirty="0">
                <a:solidFill>
                  <a:schemeClr val="bg1"/>
                </a:solidFill>
              </a:rPr>
              <a:t> at the French </a:t>
            </a:r>
            <a:r>
              <a:rPr lang="fr-FR" sz="2400" dirty="0" err="1">
                <a:solidFill>
                  <a:schemeClr val="bg1"/>
                </a:solidFill>
              </a:rPr>
              <a:t>Embassy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In London and </a:t>
            </a:r>
            <a:r>
              <a:rPr lang="fr-FR" sz="2400" dirty="0" err="1">
                <a:solidFill>
                  <a:schemeClr val="bg1"/>
                </a:solidFill>
              </a:rPr>
              <a:t>Finland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7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en-US" dirty="0"/>
          </a:p>
          <a:p>
            <a:r>
              <a:rPr lang="en-US" sz="2400" b="1" dirty="0">
                <a:solidFill>
                  <a:srgbClr val="15814A"/>
                </a:solidFill>
              </a:rPr>
              <a:t>Atte HARJANNE</a:t>
            </a:r>
          </a:p>
          <a:p>
            <a:r>
              <a:rPr lang="en-US" dirty="0">
                <a:solidFill>
                  <a:schemeClr val="bg1"/>
                </a:solidFill>
              </a:rPr>
              <a:t>Member of the Parliament of </a:t>
            </a:r>
            <a:r>
              <a:rPr lang="fr-FR" dirty="0" err="1">
                <a:solidFill>
                  <a:schemeClr val="bg1"/>
                </a:solidFill>
              </a:rPr>
              <a:t>Finland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695194" y="4150659"/>
            <a:ext cx="6986688" cy="1441779"/>
          </a:xfrm>
        </p:spPr>
        <p:txBody>
          <a:bodyPr>
            <a:normAutofit lnSpcReduction="10000"/>
          </a:bodyPr>
          <a:lstStyle/>
          <a:p>
            <a:r>
              <a:rPr lang="fr-FR" sz="3300" b="1" dirty="0">
                <a:solidFill>
                  <a:srgbClr val="15814A"/>
                </a:solidFill>
              </a:rPr>
              <a:t>Roland PALMQVIST</a:t>
            </a:r>
          </a:p>
          <a:p>
            <a:r>
              <a:rPr lang="fr-FR" dirty="0" err="1">
                <a:solidFill>
                  <a:schemeClr val="bg1"/>
                </a:solidFill>
              </a:rPr>
              <a:t>President</a:t>
            </a:r>
            <a:r>
              <a:rPr lang="fr-FR" dirty="0">
                <a:solidFill>
                  <a:schemeClr val="bg1"/>
                </a:solidFill>
              </a:rPr>
              <a:t> of GMF</a:t>
            </a:r>
          </a:p>
          <a:p>
            <a:r>
              <a:rPr lang="fr-FR" dirty="0">
                <a:solidFill>
                  <a:schemeClr val="bg1"/>
                </a:solidFill>
              </a:rPr>
              <a:t>Group of </a:t>
            </a:r>
            <a:r>
              <a:rPr lang="fr-FR" dirty="0" err="1">
                <a:solidFill>
                  <a:schemeClr val="bg1"/>
                </a:solidFill>
              </a:rPr>
              <a:t>Municipalities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Nuclear </a:t>
            </a:r>
            <a:r>
              <a:rPr lang="fr-FR" dirty="0" err="1">
                <a:solidFill>
                  <a:schemeClr val="bg1"/>
                </a:solidFill>
              </a:rPr>
              <a:t>facilities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300154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11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en-US" dirty="0"/>
          </a:p>
          <a:p>
            <a:r>
              <a:rPr lang="en-US" sz="2400" b="1" dirty="0">
                <a:solidFill>
                  <a:srgbClr val="15814A"/>
                </a:solidFill>
              </a:rPr>
              <a:t>Michal KURTKYKA</a:t>
            </a:r>
          </a:p>
          <a:p>
            <a:r>
              <a:rPr lang="en-US" dirty="0">
                <a:solidFill>
                  <a:schemeClr val="bg1"/>
                </a:solidFill>
              </a:rPr>
              <a:t>Vice Minister of Environment in Poland</a:t>
            </a:r>
          </a:p>
          <a:p>
            <a:r>
              <a:rPr lang="en-US" dirty="0">
                <a:solidFill>
                  <a:schemeClr val="bg1"/>
                </a:solidFill>
              </a:rPr>
              <a:t>President of the COP 24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21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en-US" dirty="0"/>
          </a:p>
          <a:p>
            <a:r>
              <a:rPr lang="en-US" sz="2400" b="1" dirty="0">
                <a:solidFill>
                  <a:srgbClr val="15814A"/>
                </a:solidFill>
              </a:rPr>
              <a:t>Isabelle LEBOUCHER</a:t>
            </a:r>
          </a:p>
          <a:p>
            <a:r>
              <a:rPr lang="fr-FR" sz="2400" dirty="0">
                <a:solidFill>
                  <a:schemeClr val="bg1"/>
                </a:solidFill>
              </a:rPr>
              <a:t>CMO, New Nuclear Engineering &amp; </a:t>
            </a:r>
            <a:r>
              <a:rPr lang="fr-FR" sz="2400" dirty="0" err="1">
                <a:solidFill>
                  <a:schemeClr val="bg1"/>
                </a:solidFill>
              </a:rPr>
              <a:t>Projects</a:t>
            </a:r>
            <a:r>
              <a:rPr lang="fr-FR" sz="2400" dirty="0">
                <a:solidFill>
                  <a:schemeClr val="bg1"/>
                </a:solidFill>
              </a:rPr>
              <a:t> Division</a:t>
            </a:r>
          </a:p>
          <a:p>
            <a:r>
              <a:rPr lang="fr-FR" sz="2400" dirty="0">
                <a:solidFill>
                  <a:schemeClr val="bg1"/>
                </a:solidFill>
              </a:rPr>
              <a:t>EDF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07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en-US" dirty="0"/>
          </a:p>
          <a:p>
            <a:r>
              <a:rPr lang="en-US" sz="2400" b="1" dirty="0">
                <a:solidFill>
                  <a:srgbClr val="15814A"/>
                </a:solidFill>
              </a:rPr>
              <a:t>Meritxell MARTELL</a:t>
            </a:r>
          </a:p>
          <a:p>
            <a:r>
              <a:rPr lang="fr-FR" sz="2400" dirty="0">
                <a:solidFill>
                  <a:schemeClr val="bg1"/>
                </a:solidFill>
              </a:rPr>
              <a:t>Consultant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for GMF</a:t>
            </a:r>
          </a:p>
          <a:p>
            <a:r>
              <a:rPr lang="en-US" sz="2400" dirty="0">
                <a:solidFill>
                  <a:schemeClr val="bg1"/>
                </a:solidFill>
              </a:rPr>
              <a:t>Group of European Municipalities with Nuclear Facilities</a:t>
            </a:r>
          </a:p>
        </p:txBody>
      </p:sp>
    </p:spTree>
    <p:extLst>
      <p:ext uri="{BB962C8B-B14F-4D97-AF65-F5344CB8AC3E}">
        <p14:creationId xmlns:p14="http://schemas.microsoft.com/office/powerpoint/2010/main" val="3752641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Pooling and developing a constructive dialogue to build a new network system: </a:t>
            </a:r>
          </a:p>
          <a:p>
            <a:r>
              <a:rPr lang="en-US" sz="2400" b="1" dirty="0">
                <a:solidFill>
                  <a:srgbClr val="15814A"/>
                </a:solidFill>
              </a:rPr>
              <a:t>European-wide coherence, planning by consultation between users, energy production sectors and institutions</a:t>
            </a:r>
            <a:endParaRPr lang="fi-FI" sz="2400" b="1" dirty="0">
              <a:solidFill>
                <a:srgbClr val="15814A"/>
              </a:solidFill>
            </a:endParaRPr>
          </a:p>
          <a:p>
            <a:endParaRPr lang="fr-FR" sz="2400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sz="2400" b="1" dirty="0">
                <a:solidFill>
                  <a:srgbClr val="15814A"/>
                </a:solidFill>
              </a:rPr>
              <a:t>Zuzana Monika PETROVICOVA</a:t>
            </a:r>
          </a:p>
          <a:p>
            <a:r>
              <a:rPr lang="en-US" dirty="0">
                <a:solidFill>
                  <a:schemeClr val="bg1"/>
                </a:solidFill>
              </a:rPr>
              <a:t>Head of Unit, Nuclear energy, nuclear waste and decommissioning</a:t>
            </a:r>
          </a:p>
          <a:p>
            <a:r>
              <a:rPr lang="fr-FR" dirty="0">
                <a:solidFill>
                  <a:schemeClr val="bg1"/>
                </a:solidFill>
              </a:rPr>
              <a:t>DG Energy - </a:t>
            </a:r>
            <a:r>
              <a:rPr lang="fr-FR" dirty="0" err="1">
                <a:solidFill>
                  <a:schemeClr val="bg1"/>
                </a:solidFill>
              </a:rPr>
              <a:t>European</a:t>
            </a:r>
            <a:r>
              <a:rPr lang="fr-FR" dirty="0">
                <a:solidFill>
                  <a:schemeClr val="bg1"/>
                </a:solidFill>
              </a:rPr>
              <a:t>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99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627529" y="2590800"/>
            <a:ext cx="9395012" cy="3720353"/>
          </a:xfrm>
        </p:spPr>
        <p:txBody>
          <a:bodyPr>
            <a:normAutofit/>
          </a:bodyPr>
          <a:lstStyle/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A new electric era </a:t>
            </a:r>
            <a:r>
              <a:rPr lang="fi-FI" sz="2400" b="1" dirty="0">
                <a:solidFill>
                  <a:srgbClr val="15814A"/>
                </a:solidFill>
              </a:rPr>
              <a:t>with new Nuclear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rgbClr val="15814A"/>
                </a:solidFill>
              </a:rPr>
              <a:t>CONCLUSIONS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Claude FISCHER HERZOG</a:t>
            </a:r>
          </a:p>
          <a:p>
            <a:r>
              <a:rPr lang="fi-FI" b="1" dirty="0">
                <a:solidFill>
                  <a:schemeClr val="bg1"/>
                </a:solidFill>
              </a:rPr>
              <a:t>Zuzana Monika PETROVICOVA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3177940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A new electric era </a:t>
            </a:r>
            <a:r>
              <a:rPr lang="fi-FI" sz="2400" b="1" dirty="0">
                <a:solidFill>
                  <a:srgbClr val="15814A"/>
                </a:solidFill>
              </a:rPr>
              <a:t>with new Nuclear</a:t>
            </a: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sz="2400" b="1" dirty="0">
                <a:solidFill>
                  <a:srgbClr val="15814A"/>
                </a:solidFill>
              </a:rPr>
              <a:t>Zuzana Monika PETROVICOVA</a:t>
            </a:r>
          </a:p>
          <a:p>
            <a:r>
              <a:rPr lang="en-US" dirty="0">
                <a:solidFill>
                  <a:schemeClr val="bg1"/>
                </a:solidFill>
              </a:rPr>
              <a:t>Head of Unit, Nuclear energy, nuclear waste and decommissioning</a:t>
            </a:r>
          </a:p>
          <a:p>
            <a:r>
              <a:rPr lang="fr-FR" dirty="0">
                <a:solidFill>
                  <a:schemeClr val="bg1"/>
                </a:solidFill>
              </a:rPr>
              <a:t>DG Energy - </a:t>
            </a:r>
            <a:r>
              <a:rPr lang="fr-FR" dirty="0" err="1">
                <a:solidFill>
                  <a:schemeClr val="bg1"/>
                </a:solidFill>
              </a:rPr>
              <a:t>European</a:t>
            </a:r>
            <a:r>
              <a:rPr lang="fr-FR" dirty="0">
                <a:solidFill>
                  <a:schemeClr val="bg1"/>
                </a:solidFill>
              </a:rPr>
              <a:t>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047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932330" y="2483224"/>
            <a:ext cx="8616356" cy="3989294"/>
          </a:xfrm>
        </p:spPr>
        <p:txBody>
          <a:bodyPr>
            <a:noAutofit/>
          </a:bodyPr>
          <a:lstStyle/>
          <a:p>
            <a:endParaRPr lang="fr-FR" sz="2400" b="1" dirty="0">
              <a:solidFill>
                <a:srgbClr val="15814A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A new electric era </a:t>
            </a:r>
            <a:r>
              <a:rPr lang="fi-FI" sz="2400" b="1" dirty="0">
                <a:solidFill>
                  <a:srgbClr val="15814A"/>
                </a:solidFill>
              </a:rPr>
              <a:t>with new Nuclear</a:t>
            </a: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endParaRPr lang="en-US" b="1" dirty="0">
              <a:solidFill>
                <a:srgbClr val="15814A"/>
              </a:solidFill>
            </a:endParaRPr>
          </a:p>
          <a:p>
            <a:r>
              <a:rPr lang="en-US" b="1" dirty="0">
                <a:solidFill>
                  <a:srgbClr val="15814A"/>
                </a:solidFill>
              </a:rPr>
              <a:t>Claude FISCHER HERZOG</a:t>
            </a:r>
          </a:p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ASCPE Les Entretiens Européens &amp; Eurafricains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45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627529" y="2590800"/>
            <a:ext cx="9395012" cy="3720353"/>
          </a:xfrm>
        </p:spPr>
        <p:txBody>
          <a:bodyPr>
            <a:normAutofit/>
          </a:bodyPr>
          <a:lstStyle/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chemeClr val="bg1"/>
                </a:solidFill>
              </a:rPr>
              <a:t>KENYA</a:t>
            </a:r>
          </a:p>
          <a:p>
            <a:r>
              <a:rPr lang="fi-FI" sz="2400" b="1" dirty="0">
                <a:solidFill>
                  <a:srgbClr val="15814A"/>
                </a:solidFill>
              </a:rPr>
              <a:t>A new African nuclear country?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sz="2400" b="1" dirty="0">
                <a:solidFill>
                  <a:srgbClr val="15814A"/>
                </a:solidFill>
              </a:rPr>
              <a:t>Erik Owini OHAGA</a:t>
            </a:r>
          </a:p>
          <a:p>
            <a:r>
              <a:rPr lang="fr-FR" dirty="0">
                <a:solidFill>
                  <a:schemeClr val="bg1"/>
                </a:solidFill>
              </a:rPr>
              <a:t>County Business Manager</a:t>
            </a:r>
          </a:p>
          <a:p>
            <a:r>
              <a:rPr lang="en-US" dirty="0">
                <a:solidFill>
                  <a:schemeClr val="bg1"/>
                </a:solidFill>
              </a:rPr>
              <a:t>Kenya Power and Lighting Company Limited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3165753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 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0176" y="3081304"/>
            <a:ext cx="11881824" cy="29432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</p:spTree>
    <p:extLst>
      <p:ext uri="{BB962C8B-B14F-4D97-AF65-F5344CB8AC3E}">
        <p14:creationId xmlns:p14="http://schemas.microsoft.com/office/powerpoint/2010/main" val="313494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695194" y="4150659"/>
            <a:ext cx="6986688" cy="1441779"/>
          </a:xfrm>
        </p:spPr>
        <p:txBody>
          <a:bodyPr>
            <a:normAutofit lnSpcReduction="10000"/>
          </a:bodyPr>
          <a:lstStyle/>
          <a:p>
            <a:r>
              <a:rPr lang="fr-FR" sz="3300" b="1" dirty="0" err="1">
                <a:solidFill>
                  <a:srgbClr val="15814A"/>
                </a:solidFill>
              </a:rPr>
              <a:t>Tarmo</a:t>
            </a:r>
            <a:r>
              <a:rPr lang="fr-FR" sz="3300" b="1" dirty="0">
                <a:solidFill>
                  <a:srgbClr val="15814A"/>
                </a:solidFill>
              </a:rPr>
              <a:t> PIPPATI</a:t>
            </a:r>
          </a:p>
          <a:p>
            <a:r>
              <a:rPr lang="fr-FR" dirty="0" err="1">
                <a:solidFill>
                  <a:schemeClr val="bg1"/>
                </a:solidFill>
              </a:rPr>
              <a:t>President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>
                <a:solidFill>
                  <a:schemeClr val="bg1"/>
                </a:solidFill>
              </a:rPr>
              <a:t>FinNuclear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300154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2475919" y="4110496"/>
            <a:ext cx="6985332" cy="2200656"/>
          </a:xfrm>
        </p:spPr>
        <p:txBody>
          <a:bodyPr>
            <a:normAutofit fontScale="92500" lnSpcReduction="20000"/>
          </a:bodyPr>
          <a:lstStyle/>
          <a:p>
            <a:r>
              <a:rPr lang="fr-FR" sz="3800" b="1" dirty="0" err="1">
                <a:solidFill>
                  <a:schemeClr val="bg1"/>
                </a:solidFill>
              </a:rPr>
              <a:t>Growth</a:t>
            </a:r>
            <a:r>
              <a:rPr lang="fr-FR" sz="3800" b="1" dirty="0">
                <a:solidFill>
                  <a:schemeClr val="bg1"/>
                </a:solidFill>
              </a:rPr>
              <a:t> in </a:t>
            </a:r>
            <a:r>
              <a:rPr lang="fr-FR" sz="3800" b="1" dirty="0" err="1">
                <a:solidFill>
                  <a:schemeClr val="bg1"/>
                </a:solidFill>
              </a:rPr>
              <a:t>electricity</a:t>
            </a:r>
            <a:r>
              <a:rPr lang="fr-FR" sz="3800" b="1" dirty="0">
                <a:solidFill>
                  <a:schemeClr val="bg1"/>
                </a:solidFill>
              </a:rPr>
              <a:t> </a:t>
            </a:r>
            <a:r>
              <a:rPr lang="fr-FR" sz="3800" b="1" dirty="0" err="1">
                <a:solidFill>
                  <a:schemeClr val="bg1"/>
                </a:solidFill>
              </a:rPr>
              <a:t>demand</a:t>
            </a:r>
            <a:r>
              <a:rPr lang="fr-FR" sz="38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3800" b="1" dirty="0" err="1">
                <a:solidFill>
                  <a:srgbClr val="15814A"/>
                </a:solidFill>
              </a:rPr>
              <a:t>climate</a:t>
            </a:r>
            <a:r>
              <a:rPr lang="fr-FR" sz="3800" b="1" dirty="0">
                <a:solidFill>
                  <a:srgbClr val="15814A"/>
                </a:solidFill>
              </a:rPr>
              <a:t> compatible?</a:t>
            </a:r>
          </a:p>
          <a:p>
            <a:r>
              <a:rPr lang="fr-FR" b="1" dirty="0">
                <a:solidFill>
                  <a:schemeClr val="bg1"/>
                </a:solidFill>
              </a:rPr>
              <a:t>Massimo GARRIBBA</a:t>
            </a:r>
          </a:p>
          <a:p>
            <a:r>
              <a:rPr lang="fr-FR" b="1" dirty="0">
                <a:solidFill>
                  <a:schemeClr val="bg1"/>
                </a:solidFill>
              </a:rPr>
              <a:t>Michal KURTYKA</a:t>
            </a:r>
          </a:p>
          <a:p>
            <a:r>
              <a:rPr lang="fr-FR" b="1" dirty="0">
                <a:solidFill>
                  <a:schemeClr val="bg1"/>
                </a:solidFill>
              </a:rPr>
              <a:t>Daniela LULACHE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0"/>
            <a:ext cx="12233121" cy="230508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899473" y="3585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45377" y="2429127"/>
            <a:ext cx="7895970" cy="11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864659" y="2814919"/>
            <a:ext cx="7841148" cy="3100250"/>
          </a:xfrm>
        </p:spPr>
        <p:txBody>
          <a:bodyPr>
            <a:normAutofit fontScale="70000" lnSpcReduction="20000"/>
          </a:bodyPr>
          <a:lstStyle/>
          <a:p>
            <a:r>
              <a:rPr lang="fr-FR" sz="4100" b="1" dirty="0" err="1">
                <a:solidFill>
                  <a:schemeClr val="bg1"/>
                </a:solidFill>
              </a:rPr>
              <a:t>Growth</a:t>
            </a:r>
            <a:r>
              <a:rPr lang="fr-FR" sz="4100" b="1" dirty="0">
                <a:solidFill>
                  <a:schemeClr val="bg1"/>
                </a:solidFill>
              </a:rPr>
              <a:t> in </a:t>
            </a:r>
            <a:r>
              <a:rPr lang="fr-FR" sz="4100" b="1" dirty="0" err="1">
                <a:solidFill>
                  <a:schemeClr val="bg1"/>
                </a:solidFill>
              </a:rPr>
              <a:t>electricity</a:t>
            </a:r>
            <a:r>
              <a:rPr lang="fr-FR" sz="4100" b="1" dirty="0">
                <a:solidFill>
                  <a:schemeClr val="bg1"/>
                </a:solidFill>
              </a:rPr>
              <a:t> </a:t>
            </a:r>
            <a:r>
              <a:rPr lang="fr-FR" sz="4100" b="1" dirty="0" err="1">
                <a:solidFill>
                  <a:schemeClr val="bg1"/>
                </a:solidFill>
              </a:rPr>
              <a:t>demand</a:t>
            </a:r>
            <a:r>
              <a:rPr lang="fr-FR" sz="41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4100" b="1" dirty="0" err="1">
                <a:solidFill>
                  <a:srgbClr val="15814A"/>
                </a:solidFill>
              </a:rPr>
              <a:t>Climate</a:t>
            </a:r>
            <a:r>
              <a:rPr lang="fr-FR" sz="4100" b="1" dirty="0">
                <a:solidFill>
                  <a:srgbClr val="15814A"/>
                </a:solidFill>
              </a:rPr>
              <a:t> compatible?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3000" b="1" dirty="0">
                <a:solidFill>
                  <a:srgbClr val="15814A"/>
                </a:solidFill>
              </a:rPr>
              <a:t>Massimo GARRIBBA</a:t>
            </a:r>
          </a:p>
          <a:p>
            <a:r>
              <a:rPr lang="fr-FR" dirty="0">
                <a:solidFill>
                  <a:schemeClr val="bg1"/>
                </a:solidFill>
              </a:rPr>
              <a:t>Acting </a:t>
            </a:r>
            <a:r>
              <a:rPr lang="fr-FR" dirty="0" err="1">
                <a:solidFill>
                  <a:schemeClr val="bg1"/>
                </a:solidFill>
              </a:rPr>
              <a:t>Deputy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Director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General responsible for the coordination of</a:t>
            </a:r>
          </a:p>
          <a:p>
            <a:r>
              <a:rPr lang="en-US" dirty="0">
                <a:solidFill>
                  <a:schemeClr val="bg1"/>
                </a:solidFill>
              </a:rPr>
              <a:t>Euratom policies, Director of Nuclear Energy, Safety and ITER, DG Energy</a:t>
            </a:r>
          </a:p>
          <a:p>
            <a:r>
              <a:rPr lang="en-US" dirty="0">
                <a:solidFill>
                  <a:schemeClr val="bg1"/>
                </a:solidFill>
              </a:rPr>
              <a:t>European </a:t>
            </a:r>
            <a:r>
              <a:rPr lang="fr-FR" dirty="0">
                <a:solidFill>
                  <a:schemeClr val="bg1"/>
                </a:solidFill>
              </a:rPr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140302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12192000" cy="2201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08AC5B55-8DDB-416C-A676-8CDDF4AFD057}"/>
              </a:ext>
            </a:extLst>
          </p:cNvPr>
          <p:cNvSpPr txBox="1">
            <a:spLocks/>
          </p:cNvSpPr>
          <p:nvPr/>
        </p:nvSpPr>
        <p:spPr>
          <a:xfrm>
            <a:off x="2747073" y="0"/>
            <a:ext cx="6801612" cy="6534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12&amp;13 </a:t>
            </a:r>
            <a:r>
              <a:rPr lang="fr-FR" sz="2400" dirty="0" err="1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November</a:t>
            </a:r>
            <a:r>
              <a:rPr lang="fr-FR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HELSINKI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999129" y="3290047"/>
            <a:ext cx="7706678" cy="3076663"/>
          </a:xfrm>
        </p:spPr>
        <p:txBody>
          <a:bodyPr>
            <a:normAutofit lnSpcReduction="10000"/>
          </a:bodyPr>
          <a:lstStyle/>
          <a:p>
            <a:r>
              <a:rPr lang="fr-FR" sz="3000" b="1" dirty="0" err="1">
                <a:solidFill>
                  <a:schemeClr val="bg1"/>
                </a:solidFill>
              </a:rPr>
              <a:t>Growth</a:t>
            </a:r>
            <a:r>
              <a:rPr lang="fr-FR" sz="3000" b="1" dirty="0">
                <a:solidFill>
                  <a:schemeClr val="bg1"/>
                </a:solidFill>
              </a:rPr>
              <a:t> of </a:t>
            </a:r>
            <a:r>
              <a:rPr lang="fr-FR" sz="3000" b="1" dirty="0" err="1">
                <a:solidFill>
                  <a:schemeClr val="bg1"/>
                </a:solidFill>
              </a:rPr>
              <a:t>elecricity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demand</a:t>
            </a:r>
            <a:r>
              <a:rPr lang="fr-FR" sz="3000" b="1" dirty="0">
                <a:solidFill>
                  <a:schemeClr val="bg1"/>
                </a:solidFill>
              </a:rPr>
              <a:t>:</a:t>
            </a:r>
          </a:p>
          <a:p>
            <a:r>
              <a:rPr lang="fr-FR" sz="3000" b="1" dirty="0" err="1">
                <a:solidFill>
                  <a:srgbClr val="15814A"/>
                </a:solidFill>
              </a:rPr>
              <a:t>Climate</a:t>
            </a:r>
            <a:r>
              <a:rPr lang="fr-FR" sz="3000" b="1" dirty="0">
                <a:solidFill>
                  <a:srgbClr val="15814A"/>
                </a:solidFill>
              </a:rPr>
              <a:t> compatible?</a:t>
            </a:r>
          </a:p>
          <a:p>
            <a:endParaRPr lang="fr-FR" sz="3000" b="1" dirty="0">
              <a:solidFill>
                <a:srgbClr val="15814A"/>
              </a:solidFill>
            </a:endParaRPr>
          </a:p>
          <a:p>
            <a:r>
              <a:rPr lang="fr-FR" sz="3000" b="1" dirty="0">
                <a:solidFill>
                  <a:srgbClr val="15814A"/>
                </a:solidFill>
              </a:rPr>
              <a:t>Michal KURTYKA</a:t>
            </a:r>
          </a:p>
          <a:p>
            <a:r>
              <a:rPr lang="fr-FR" sz="2400" dirty="0">
                <a:solidFill>
                  <a:schemeClr val="bg1"/>
                </a:solidFill>
              </a:rPr>
              <a:t>Vice </a:t>
            </a:r>
            <a:r>
              <a:rPr lang="fr-FR" sz="2400" dirty="0" err="1">
                <a:solidFill>
                  <a:schemeClr val="bg1"/>
                </a:solidFill>
              </a:rPr>
              <a:t>Minister</a:t>
            </a:r>
            <a:r>
              <a:rPr lang="fr-FR" sz="2400" dirty="0">
                <a:solidFill>
                  <a:schemeClr val="bg1"/>
                </a:solidFill>
              </a:rPr>
              <a:t> of </a:t>
            </a:r>
            <a:r>
              <a:rPr lang="fr-FR" sz="2400" dirty="0" err="1">
                <a:solidFill>
                  <a:schemeClr val="bg1"/>
                </a:solidFill>
              </a:rPr>
              <a:t>environment</a:t>
            </a:r>
            <a:r>
              <a:rPr lang="fr-FR" sz="2400" dirty="0">
                <a:solidFill>
                  <a:schemeClr val="bg1"/>
                </a:solidFill>
              </a:rPr>
              <a:t> in </a:t>
            </a:r>
            <a:r>
              <a:rPr lang="fr-FR" sz="2400" dirty="0" err="1">
                <a:solidFill>
                  <a:schemeClr val="bg1"/>
                </a:solidFill>
              </a:rPr>
              <a:t>Poland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President</a:t>
            </a:r>
            <a:r>
              <a:rPr lang="fr-FR" sz="2400" dirty="0">
                <a:solidFill>
                  <a:schemeClr val="bg1"/>
                </a:solidFill>
              </a:rPr>
              <a:t> of the COP 24</a:t>
            </a:r>
          </a:p>
        </p:txBody>
      </p:sp>
    </p:spTree>
    <p:extLst>
      <p:ext uri="{BB962C8B-B14F-4D97-AF65-F5344CB8AC3E}">
        <p14:creationId xmlns:p14="http://schemas.microsoft.com/office/powerpoint/2010/main" val="2994073440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898</TotalTime>
  <Words>1739</Words>
  <Application>Microsoft Office PowerPoint</Application>
  <PresentationFormat>Grand écran</PresentationFormat>
  <Paragraphs>491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3" baseType="lpstr">
      <vt:lpstr>Arial</vt:lpstr>
      <vt:lpstr>FuturaStd-Book</vt:lpstr>
      <vt:lpstr>Gill Sans MT</vt:lpstr>
      <vt:lpstr>Lucida Sans Unicode</vt:lpstr>
      <vt:lpstr>Colis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nuclear: a response to the electrical changes in our society in Europe?</dc:title>
  <dc:creator>MA SCHILLING</dc:creator>
  <cp:lastModifiedBy>cfischerherzog@hotmail.com</cp:lastModifiedBy>
  <cp:revision>117</cp:revision>
  <dcterms:created xsi:type="dcterms:W3CDTF">2019-11-08T23:53:43Z</dcterms:created>
  <dcterms:modified xsi:type="dcterms:W3CDTF">2019-11-10T17:10:25Z</dcterms:modified>
</cp:coreProperties>
</file>