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0"/>
  </p:notesMasterIdLst>
  <p:sldIdLst>
    <p:sldId id="256" r:id="rId2"/>
    <p:sldId id="1119" r:id="rId3"/>
    <p:sldId id="1255" r:id="rId4"/>
    <p:sldId id="1247" r:id="rId5"/>
    <p:sldId id="394" r:id="rId6"/>
    <p:sldId id="1117" r:id="rId7"/>
    <p:sldId id="1293" r:id="rId8"/>
    <p:sldId id="1294" r:id="rId9"/>
  </p:sldIdLst>
  <p:sldSz cx="24384000" cy="13716000"/>
  <p:notesSz cx="7315200" cy="9601200"/>
  <p:embeddedFontLst>
    <p:embeddedFont>
      <p:font typeface="Oswald Medium" pitchFamily="2" charset="77"/>
      <p:regular r:id="rId11"/>
      <p:bold r:id="rId12"/>
    </p:embeddedFont>
    <p:embeddedFont>
      <p:font typeface="Oswald Regular" pitchFamily="2" charset="77"/>
      <p:regular r:id="rId13"/>
      <p:bold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Medium" panose="02000000000000000000" pitchFamily="2" charset="0"/>
      <p:regular r:id="rId19"/>
      <p:bold r:id="rId20"/>
      <p:italic r:id="rId21"/>
    </p:embeddedFont>
    <p:embeddedFont>
      <p:font typeface="Roboto Medium" panose="02000000000000000000" pitchFamily="2" charset="0"/>
      <p:regular r:id="rId19"/>
      <p:bold r:id="rId20"/>
      <p:italic r:id="rId21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swald Regular"/>
      </a:defRPr>
    </a:lvl1pPr>
    <a:lvl2pPr marL="0" marR="0" indent="228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swald Regular"/>
      </a:defRPr>
    </a:lvl2pPr>
    <a:lvl3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swald Regular"/>
      </a:defRPr>
    </a:lvl3pPr>
    <a:lvl4pPr marL="0" marR="0" indent="685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swald Regular"/>
      </a:defRPr>
    </a:lvl4pPr>
    <a:lvl5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swald Regular"/>
      </a:defRPr>
    </a:lvl5pPr>
    <a:lvl6pPr marL="0" marR="0" indent="1143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swald Regular"/>
      </a:defRPr>
    </a:lvl6pPr>
    <a:lvl7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swald Regular"/>
      </a:defRPr>
    </a:lvl7pPr>
    <a:lvl8pPr marL="0" marR="0" indent="1600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swald Regular"/>
      </a:defRPr>
    </a:lvl8pPr>
    <a:lvl9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Oswald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clear-21" initials="LVDD" lastIdx="2" clrIdx="0">
    <p:extLst>
      <p:ext uri="{19B8F6BF-5375-455C-9EA6-DF929625EA0E}">
        <p15:presenceInfo xmlns:p15="http://schemas.microsoft.com/office/powerpoint/2012/main" userId="Nuclear-21" providerId="None"/>
      </p:ext>
    </p:extLst>
  </p:cmAuthor>
  <p:cmAuthor id="2" name="Ross Peel" initials="RP" lastIdx="8" clrIdx="1">
    <p:extLst>
      <p:ext uri="{19B8F6BF-5375-455C-9EA6-DF929625EA0E}">
        <p15:presenceInfo xmlns:p15="http://schemas.microsoft.com/office/powerpoint/2012/main" userId="2263e0d93ae289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B3"/>
    <a:srgbClr val="3577B0"/>
    <a:srgbClr val="63A9EC"/>
    <a:srgbClr val="AEE356"/>
    <a:srgbClr val="BFA2D5"/>
    <a:srgbClr val="3376AE"/>
    <a:srgbClr val="F0F1EE"/>
    <a:srgbClr val="03303D"/>
    <a:srgbClr val="F2F2F2"/>
    <a:srgbClr val="80A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ED4CA"/>
          </a:solidFill>
        </a:fill>
      </a:tcStyle>
    </a:wholeTbl>
    <a:band2H>
      <a:tcTxStyle/>
      <a:tcStyle>
        <a:tcBdr/>
        <a:fill>
          <a:solidFill>
            <a:srgbClr val="E8EB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1DACA"/>
          </a:solidFill>
        </a:fill>
      </a:tcStyle>
    </a:wholeTbl>
    <a:band2H>
      <a:tcTxStyle/>
      <a:tcStyle>
        <a:tcBdr/>
        <a:fill>
          <a:solidFill>
            <a:srgbClr val="E9ED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762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254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03" autoAdjust="0"/>
    <p:restoredTop sz="95652" autoAdjust="0"/>
  </p:normalViewPr>
  <p:slideViewPr>
    <p:cSldViewPr snapToGrid="0">
      <p:cViewPr varScale="1">
        <p:scale>
          <a:sx n="74" d="100"/>
          <a:sy n="74" d="100"/>
        </p:scale>
        <p:origin x="22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119569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1pPr>
    <a:lvl2pPr indent="2286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2pPr>
    <a:lvl3pPr indent="4572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3pPr>
    <a:lvl4pPr indent="6858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4pPr>
    <a:lvl5pPr indent="9144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5pPr>
    <a:lvl6pPr indent="11430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6pPr>
    <a:lvl7pPr indent="13716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7pPr>
    <a:lvl8pPr indent="16002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8pPr>
    <a:lvl9pPr indent="1828800" defTabSz="1828800" latinLnBrk="0">
      <a:spcBef>
        <a:spcPts val="800"/>
      </a:spcBef>
      <a:defRPr sz="2400">
        <a:latin typeface="+mj-lt"/>
        <a:ea typeface="+mj-ea"/>
        <a:cs typeface="+mj-cs"/>
        <a:sym typeface="Times New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35C81-9C77-4630-9EEE-F795D2F78F28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43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uclear_1.jpg" descr="Nuclear_1.jpg">
            <a:extLst>
              <a:ext uri="{FF2B5EF4-FFF2-40B4-BE49-F238E27FC236}">
                <a16:creationId xmlns:a16="http://schemas.microsoft.com/office/drawing/2014/main" id="{DED7EF95-2AB9-934E-8932-72D45175F4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404"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22400" y="12768536"/>
            <a:ext cx="12966719" cy="581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1500" i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JRC-ITU Summer School 2015 - The Sustainability of Nuclear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5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6403" y="12768536"/>
            <a:ext cx="12712716" cy="581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1500" i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JRC-ITU Summer School 2015 - The Sustainability of Nuclear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9306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ijdelijke aanduiding voor dianummer 6"/>
          <p:cNvSpPr>
            <a:spLocks noGrp="1"/>
          </p:cNvSpPr>
          <p:nvPr>
            <p:ph type="sldNum" sz="quarter" idx="10"/>
          </p:nvPr>
        </p:nvSpPr>
        <p:spPr>
          <a:xfrm>
            <a:off x="19020370" y="12769851"/>
            <a:ext cx="2408765" cy="581026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r>
              <a:rPr lang="en-GB" altLang="en-US">
                <a:sym typeface="Wingdings" charset="2"/>
              </a:rPr>
              <a:t> </a:t>
            </a:r>
            <a:fld id="{6917DD09-4FE9-1945-8E33-EBB3022FE40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JRC-ITU Summer School 2015 - The Sustainability of Nuclear Energy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874824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/>
              <a:t>Page </a:t>
            </a:r>
            <a:r>
              <a:rPr lang="en-GB" altLang="en-US">
                <a:sym typeface="Wingdings" charset="2"/>
              </a:rPr>
              <a:t> </a:t>
            </a:r>
            <a:fld id="{28C67828-8746-8540-A502-5D4481A4355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JRC-ITU Summer School 2015 - The Sustainability of Nuclear Energy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2815868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uclear_2.jpg" descr="Nuclear_2.jpg">
            <a:extLst>
              <a:ext uri="{FF2B5EF4-FFF2-40B4-BE49-F238E27FC236}">
                <a16:creationId xmlns:a16="http://schemas.microsoft.com/office/drawing/2014/main" id="{EE3BDD31-9912-EA47-BAC2-7B3257BD7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78"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3C30B2-AF9E-3D4A-9C9F-AA46E8BC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1125D-50F4-9A47-9161-0D59FD3B3D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/>
              <a:t>Page  </a:t>
            </a:r>
            <a:fld id="{86CB4B4D-7CA3-9044-876B-883B54F8677D}" type="slidenum">
              <a:rPr smtClean="0"/>
              <a:pPr/>
              <a:t>‹#›</a:t>
            </a:fld>
            <a:endParaRPr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EEBC8-E666-7047-80BA-83A8C292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77599" y="12804745"/>
            <a:ext cx="8229600" cy="415803"/>
          </a:xfrm>
          <a:prstGeom prst="rect">
            <a:avLst/>
          </a:prstGeom>
        </p:spPr>
        <p:txBody>
          <a:bodyPr/>
          <a:lstStyle/>
          <a:p>
            <a:r>
              <a:rPr lang="en-GB"/>
              <a:t>JRC-ITU Summer School 2015 - The Sustainability of Nuclear Energy</a:t>
            </a:r>
            <a:endParaRPr lang="en-GB" dirty="0"/>
          </a:p>
        </p:txBody>
      </p:sp>
      <p:sp>
        <p:nvSpPr>
          <p:cNvPr id="7" name="Hoofdtekst - niveau één…">
            <a:extLst>
              <a:ext uri="{FF2B5EF4-FFF2-40B4-BE49-F238E27FC236}">
                <a16:creationId xmlns:a16="http://schemas.microsoft.com/office/drawing/2014/main" id="{6DE2B4BE-C6F9-8047-B7F8-4CDFF63BD6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69806" y="2413000"/>
            <a:ext cx="21059071" cy="981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</a:lstStyle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242813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uclear_2.jpg" descr="Nuclear_2.jpg">
            <a:extLst>
              <a:ext uri="{FF2B5EF4-FFF2-40B4-BE49-F238E27FC236}">
                <a16:creationId xmlns:a16="http://schemas.microsoft.com/office/drawing/2014/main" id="{EE3BDD31-9912-EA47-BAC2-7B3257BD7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78"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3C30B2-AF9E-3D4A-9C9F-AA46E8BC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1125D-50F4-9A47-9161-0D59FD3B3D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/>
              <a:t>Page  </a:t>
            </a:r>
            <a:fld id="{86CB4B4D-7CA3-9044-876B-883B54F8677D}" type="slidenum">
              <a:rPr smtClean="0"/>
              <a:pPr/>
              <a:t>‹#›</a:t>
            </a:fld>
            <a:endParaRPr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EEBC8-E666-7047-80BA-83A8C292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77599" y="12804745"/>
            <a:ext cx="8229600" cy="415803"/>
          </a:xfrm>
          <a:prstGeom prst="rect">
            <a:avLst/>
          </a:prstGeom>
        </p:spPr>
        <p:txBody>
          <a:bodyPr/>
          <a:lstStyle/>
          <a:p>
            <a:r>
              <a:rPr lang="en-GB"/>
              <a:t>JRC-ITU Summer School 2015 - The Sustainability of Nuclear Energy</a:t>
            </a:r>
            <a:endParaRPr lang="en-GB" dirty="0"/>
          </a:p>
        </p:txBody>
      </p:sp>
      <p:sp>
        <p:nvSpPr>
          <p:cNvPr id="7" name="Hoofdtekst - niveau één…">
            <a:extLst>
              <a:ext uri="{FF2B5EF4-FFF2-40B4-BE49-F238E27FC236}">
                <a16:creationId xmlns:a16="http://schemas.microsoft.com/office/drawing/2014/main" id="{6DE2B4BE-C6F9-8047-B7F8-4CDFF63BD6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69806" y="2413000"/>
            <a:ext cx="21059071" cy="981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</a:lstStyle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092641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uclear_2.jpg" descr="Nuclear_2.jpg">
            <a:extLst>
              <a:ext uri="{FF2B5EF4-FFF2-40B4-BE49-F238E27FC236}">
                <a16:creationId xmlns:a16="http://schemas.microsoft.com/office/drawing/2014/main" id="{EE3BDD31-9912-EA47-BAC2-7B3257BD7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78"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3C30B2-AF9E-3D4A-9C9F-AA46E8BC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1125D-50F4-9A47-9161-0D59FD3B3D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/>
              <a:t>Page  </a:t>
            </a:r>
            <a:fld id="{86CB4B4D-7CA3-9044-876B-883B54F8677D}" type="slidenum">
              <a:rPr smtClean="0"/>
              <a:pPr/>
              <a:t>‹#›</a:t>
            </a:fld>
            <a:endParaRPr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EEBC8-E666-7047-80BA-83A8C292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77599" y="12804745"/>
            <a:ext cx="8229600" cy="415803"/>
          </a:xfrm>
          <a:prstGeom prst="rect">
            <a:avLst/>
          </a:prstGeom>
        </p:spPr>
        <p:txBody>
          <a:bodyPr/>
          <a:lstStyle/>
          <a:p>
            <a:r>
              <a:rPr lang="en-GB"/>
              <a:t>JRC-ITU Summer School 2015 - The Sustainability of Nuclear Energy</a:t>
            </a:r>
            <a:endParaRPr lang="en-GB" dirty="0"/>
          </a:p>
        </p:txBody>
      </p:sp>
      <p:sp>
        <p:nvSpPr>
          <p:cNvPr id="7" name="Hoofdtekst - niveau één…">
            <a:extLst>
              <a:ext uri="{FF2B5EF4-FFF2-40B4-BE49-F238E27FC236}">
                <a16:creationId xmlns:a16="http://schemas.microsoft.com/office/drawing/2014/main" id="{6DE2B4BE-C6F9-8047-B7F8-4CDFF63BD6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69806" y="2413000"/>
            <a:ext cx="21059071" cy="981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</a:lstStyle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402892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uclear_2.jpg" descr="Nuclear_2.jpg">
            <a:extLst>
              <a:ext uri="{FF2B5EF4-FFF2-40B4-BE49-F238E27FC236}">
                <a16:creationId xmlns:a16="http://schemas.microsoft.com/office/drawing/2014/main" id="{EE3BDD31-9912-EA47-BAC2-7B3257BD7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78"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3C30B2-AF9E-3D4A-9C9F-AA46E8BC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81125D-50F4-9A47-9161-0D59FD3B3D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nl-BE"/>
              <a:t>Page  </a:t>
            </a:r>
            <a:fld id="{86CB4B4D-7CA3-9044-876B-883B54F8677D}" type="slidenum">
              <a:rPr smtClean="0"/>
              <a:pPr/>
              <a:t>‹#›</a:t>
            </a:fld>
            <a:endParaRPr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EEBC8-E666-7047-80BA-83A8C292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77599" y="12804745"/>
            <a:ext cx="8229600" cy="415803"/>
          </a:xfrm>
          <a:prstGeom prst="rect">
            <a:avLst/>
          </a:prstGeom>
        </p:spPr>
        <p:txBody>
          <a:bodyPr/>
          <a:lstStyle/>
          <a:p>
            <a:r>
              <a:rPr lang="en-GB"/>
              <a:t>JRC-ITU Summer School 2015 - The Sustainability of Nuclear Energy</a:t>
            </a:r>
            <a:endParaRPr lang="en-GB" dirty="0"/>
          </a:p>
        </p:txBody>
      </p:sp>
      <p:sp>
        <p:nvSpPr>
          <p:cNvPr id="7" name="Hoofdtekst - niveau één…">
            <a:extLst>
              <a:ext uri="{FF2B5EF4-FFF2-40B4-BE49-F238E27FC236}">
                <a16:creationId xmlns:a16="http://schemas.microsoft.com/office/drawing/2014/main" id="{6DE2B4BE-C6F9-8047-B7F8-4CDFF63BD6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69806" y="2413000"/>
            <a:ext cx="21059071" cy="981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</a:lstStyle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76410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uclear_2.jpg" descr="Nuclear_2.jpg">
            <a:extLst>
              <a:ext uri="{FF2B5EF4-FFF2-40B4-BE49-F238E27FC236}">
                <a16:creationId xmlns:a16="http://schemas.microsoft.com/office/drawing/2014/main" id="{A97AADDE-2AA6-6A48-820E-59C4F4033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78"/>
          </a:blip>
          <a:stretch>
            <a:fillRect/>
          </a:stretch>
        </p:blipFill>
        <p:spPr>
          <a:xfrm>
            <a:off x="0" y="-4435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22400" y="12768536"/>
            <a:ext cx="12966719" cy="581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1500" i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JRC-ITU Summer School 2015 - The Sustainability of Nuclear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3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uclear_3.jpg" descr="Nuclear_3.jpg">
            <a:extLst>
              <a:ext uri="{FF2B5EF4-FFF2-40B4-BE49-F238E27FC236}">
                <a16:creationId xmlns:a16="http://schemas.microsoft.com/office/drawing/2014/main" id="{B2120EF5-A2FE-1840-B52D-ECBD5AB3C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49981"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22400" y="12768536"/>
            <a:ext cx="12966719" cy="581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1500" i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JRC-ITU Summer School 2015 - The Sustainability of Nuclear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8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uclear_4.jpg" descr="Nuclear_4.jpg">
            <a:extLst>
              <a:ext uri="{FF2B5EF4-FFF2-40B4-BE49-F238E27FC236}">
                <a16:creationId xmlns:a16="http://schemas.microsoft.com/office/drawing/2014/main" id="{31E3EAC4-FFF6-E646-8085-4EB7FDEE23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49744"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22400" y="12768536"/>
            <a:ext cx="12966719" cy="581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1500" i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JRC-ITU Summer School 2015 - The Sustainability of Nuclear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5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6403" y="12768536"/>
            <a:ext cx="12712716" cy="581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1500" i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JRC-ITU Summer School 2015 - The Sustainability of Nuclear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1336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6403" y="12768536"/>
            <a:ext cx="12712716" cy="581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1500" i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JRC-ITU Summer School 2015 - The Sustainability of Nuclear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673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6403" y="12768536"/>
            <a:ext cx="12712716" cy="581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1500" i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JRC-ITU Summer School 2015 - The Sustainability of Nuclear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3208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76403" y="12768536"/>
            <a:ext cx="12712716" cy="581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GB" sz="1500" i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JRC-ITU Summer School 2015 - The Sustainability of Nuclear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0030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" descr="Afbeeldi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048928" y="12702578"/>
            <a:ext cx="963620" cy="66661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he information contained in these documents is confidential, privileged and only for the information of the intended recipient and may not be used, published or redistributed"/>
          <p:cNvSpPr txBox="1"/>
          <p:nvPr/>
        </p:nvSpPr>
        <p:spPr>
          <a:xfrm rot="5400000">
            <a:off x="18823817" y="6624605"/>
            <a:ext cx="10025501" cy="46679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defTabSz="457200">
              <a:lnSpc>
                <a:spcPts val="2600"/>
              </a:lnSpc>
              <a:defRPr sz="1000">
                <a:solidFill>
                  <a:srgbClr val="A7A7A7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dirty="0">
                <a:latin typeface="+mn-lt"/>
              </a:rPr>
              <a:t>The information contained in these documents is confidential, privileged and only for the information of the intended recipient and may not be used, published or redistributed</a:t>
            </a:r>
          </a:p>
        </p:txBody>
      </p:sp>
      <p:sp>
        <p:nvSpPr>
          <p:cNvPr id="6" name="Titeltekst"/>
          <p:cNvSpPr txBox="1">
            <a:spLocks noGrp="1"/>
          </p:cNvSpPr>
          <p:nvPr>
            <p:ph type="title"/>
          </p:nvPr>
        </p:nvSpPr>
        <p:spPr>
          <a:xfrm>
            <a:off x="1422400" y="730251"/>
            <a:ext cx="21626527" cy="13935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rPr dirty="0" err="1"/>
              <a:t>Titeltekst</a:t>
            </a:r>
            <a:endParaRPr dirty="0"/>
          </a:p>
        </p:txBody>
      </p:sp>
      <p:sp>
        <p:nvSpPr>
          <p:cNvPr id="7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422401" y="2583543"/>
            <a:ext cx="21626527" cy="9668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488312" y="6918960"/>
            <a:ext cx="633" cy="2266664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/>
          <p:cNvSpPr txBox="1"/>
          <p:nvPr userDrawn="1"/>
        </p:nvSpPr>
        <p:spPr>
          <a:xfrm rot="16200000">
            <a:off x="-1974052" y="3879351"/>
            <a:ext cx="4966846" cy="40010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Oswald Regular"/>
              </a:rPr>
              <a:t>13 October 2022 - Brussels</a:t>
            </a:r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1AF408F3-FE3A-CF45-A6F3-26E7BC9DAADC}"/>
              </a:ext>
            </a:extLst>
          </p:cNvPr>
          <p:cNvSpPr txBox="1">
            <a:spLocks/>
          </p:cNvSpPr>
          <p:nvPr userDrawn="1"/>
        </p:nvSpPr>
        <p:spPr>
          <a:xfrm>
            <a:off x="20834654" y="12905341"/>
            <a:ext cx="1513216" cy="30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Corbel" charset="0"/>
                <a:ea typeface="Corbel" charset="0"/>
                <a:cs typeface="Corbel" charset="0"/>
                <a:sym typeface="Oswald Regular"/>
              </a:defRPr>
            </a:lvl1pPr>
            <a:lvl2pPr marL="0" marR="0" indent="228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Oswald Regular"/>
              </a:defRPr>
            </a:lvl2pPr>
            <a:lvl3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Oswald Regular"/>
              </a:defRPr>
            </a:lvl3pPr>
            <a:lvl4pPr marL="0" marR="0" indent="685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Oswald Regular"/>
              </a:defRPr>
            </a:lvl4pPr>
            <a:lvl5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Oswald Regular"/>
              </a:defRPr>
            </a:lvl5pPr>
            <a:lvl6pPr marL="0" marR="0" indent="1143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Oswald Regular"/>
              </a:defRPr>
            </a:lvl6pPr>
            <a:lvl7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Oswald Regular"/>
              </a:defRPr>
            </a:lvl7pPr>
            <a:lvl8pPr marL="0" marR="0" indent="1600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Oswald Regular"/>
              </a:defRPr>
            </a:lvl8pPr>
            <a:lvl9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Oswald Regular"/>
              </a:defRPr>
            </a:lvl9pPr>
          </a:lstStyle>
          <a:p>
            <a:r>
              <a:rPr lang="en-GB" dirty="0">
                <a:latin typeface="+mn-lt"/>
              </a:rPr>
              <a:t>Page </a:t>
            </a:r>
            <a:r>
              <a:rPr lang="en-GB" dirty="0">
                <a:latin typeface="+mn-lt"/>
                <a:sym typeface="Wingdings"/>
              </a:rPr>
              <a:t> </a:t>
            </a:r>
            <a:fld id="{0A54F937-96D8-4A30-B508-8690EFDFCF8C}" type="slidenum">
              <a:rPr lang="en-GB" smtClean="0">
                <a:latin typeface="+mn-lt"/>
              </a:rPr>
              <a:pPr/>
              <a:t>‹#›</a:t>
            </a:fld>
            <a:endParaRPr lang="en-GB" dirty="0">
              <a:latin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 rot="16200000">
            <a:off x="-785702" y="10594083"/>
            <a:ext cx="2651759" cy="40010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Oswald Regular"/>
              </a:rPr>
              <a:t>Entretiens</a:t>
            </a:r>
            <a:r>
              <a:rPr kumimoji="0" lang="en-GB" sz="1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Oswald Regular"/>
              </a:rPr>
              <a:t> </a:t>
            </a:r>
            <a:r>
              <a:rPr kumimoji="0" lang="en-GB" sz="1400" b="0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Oswald Regular"/>
              </a:rPr>
              <a:t>Européens</a:t>
            </a: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  <a:sym typeface="Oswald Regular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49" r:id="rId5"/>
    <p:sldLayoutId id="2147483658" r:id="rId6"/>
    <p:sldLayoutId id="2147483660" r:id="rId7"/>
    <p:sldLayoutId id="2147483662" r:id="rId8"/>
    <p:sldLayoutId id="2147483664" r:id="rId9"/>
    <p:sldLayoutId id="2147483665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/>
  <p:hf sldNum="0" hdr="0" ftr="0" dt="0"/>
  <p:txStyles>
    <p:titleStyle>
      <a:lvl1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all" spc="0" baseline="0">
          <a:ln>
            <a:noFill/>
          </a:ln>
          <a:solidFill>
            <a:srgbClr val="000000"/>
          </a:solidFill>
          <a:uFillTx/>
          <a:latin typeface="Oswald Medium"/>
          <a:ea typeface="Oswald Medium"/>
          <a:cs typeface="Oswald Medium"/>
          <a:sym typeface="Oswald Medium"/>
        </a:defRPr>
      </a:lvl1pPr>
      <a:lvl2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all" spc="0" baseline="0">
          <a:ln>
            <a:noFill/>
          </a:ln>
          <a:solidFill>
            <a:srgbClr val="000000"/>
          </a:solidFill>
          <a:uFillTx/>
          <a:latin typeface="Oswald Medium"/>
          <a:ea typeface="Oswald Medium"/>
          <a:cs typeface="Oswald Medium"/>
          <a:sym typeface="Oswald Medium"/>
        </a:defRPr>
      </a:lvl2pPr>
      <a:lvl3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all" spc="0" baseline="0">
          <a:ln>
            <a:noFill/>
          </a:ln>
          <a:solidFill>
            <a:srgbClr val="000000"/>
          </a:solidFill>
          <a:uFillTx/>
          <a:latin typeface="Oswald Medium"/>
          <a:ea typeface="Oswald Medium"/>
          <a:cs typeface="Oswald Medium"/>
          <a:sym typeface="Oswald Medium"/>
        </a:defRPr>
      </a:lvl3pPr>
      <a:lvl4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all" spc="0" baseline="0">
          <a:ln>
            <a:noFill/>
          </a:ln>
          <a:solidFill>
            <a:srgbClr val="000000"/>
          </a:solidFill>
          <a:uFillTx/>
          <a:latin typeface="Oswald Medium"/>
          <a:ea typeface="Oswald Medium"/>
          <a:cs typeface="Oswald Medium"/>
          <a:sym typeface="Oswald Medium"/>
        </a:defRPr>
      </a:lvl4pPr>
      <a:lvl5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all" spc="0" baseline="0">
          <a:ln>
            <a:noFill/>
          </a:ln>
          <a:solidFill>
            <a:srgbClr val="000000"/>
          </a:solidFill>
          <a:uFillTx/>
          <a:latin typeface="Oswald Medium"/>
          <a:ea typeface="Oswald Medium"/>
          <a:cs typeface="Oswald Medium"/>
          <a:sym typeface="Oswald Medium"/>
        </a:defRPr>
      </a:lvl5pPr>
      <a:lvl6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all" spc="0" baseline="0">
          <a:ln>
            <a:noFill/>
          </a:ln>
          <a:solidFill>
            <a:srgbClr val="000000"/>
          </a:solidFill>
          <a:uFillTx/>
          <a:latin typeface="Oswald Medium"/>
          <a:ea typeface="Oswald Medium"/>
          <a:cs typeface="Oswald Medium"/>
          <a:sym typeface="Oswald Medium"/>
        </a:defRPr>
      </a:lvl6pPr>
      <a:lvl7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all" spc="0" baseline="0">
          <a:ln>
            <a:noFill/>
          </a:ln>
          <a:solidFill>
            <a:srgbClr val="000000"/>
          </a:solidFill>
          <a:uFillTx/>
          <a:latin typeface="Oswald Medium"/>
          <a:ea typeface="Oswald Medium"/>
          <a:cs typeface="Oswald Medium"/>
          <a:sym typeface="Oswald Medium"/>
        </a:defRPr>
      </a:lvl7pPr>
      <a:lvl8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all" spc="0" baseline="0">
          <a:ln>
            <a:noFill/>
          </a:ln>
          <a:solidFill>
            <a:srgbClr val="000000"/>
          </a:solidFill>
          <a:uFillTx/>
          <a:latin typeface="Oswald Medium"/>
          <a:ea typeface="Oswald Medium"/>
          <a:cs typeface="Oswald Medium"/>
          <a:sym typeface="Oswald Medium"/>
        </a:defRPr>
      </a:lvl8pPr>
      <a:lvl9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all" spc="0" baseline="0">
          <a:ln>
            <a:noFill/>
          </a:ln>
          <a:solidFill>
            <a:srgbClr val="000000"/>
          </a:solidFill>
          <a:uFillTx/>
          <a:latin typeface="Oswald Medium"/>
          <a:ea typeface="Oswald Medium"/>
          <a:cs typeface="Oswald Medium"/>
          <a:sym typeface="Oswald Medium"/>
        </a:defRPr>
      </a:lvl9pPr>
    </p:titleStyle>
    <p:bodyStyle>
      <a:lvl1pPr marL="719138" marR="0" indent="-719138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3376AE"/>
        </a:buClr>
        <a:buSzPct val="100000"/>
        <a:buFontTx/>
        <a:buChar char="▪"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Roboto" panose="02000000000000000000" pitchFamily="2" charset="0"/>
          <a:ea typeface="Roboto" panose="02000000000000000000" pitchFamily="2" charset="0"/>
          <a:cs typeface="+mn-cs"/>
          <a:sym typeface="Oswald Regular"/>
        </a:defRPr>
      </a:lvl1pPr>
      <a:lvl2pPr marL="1431925" marR="0" indent="-712788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3376AE"/>
        </a:buClr>
        <a:buSzPct val="100000"/>
        <a:buFont typeface="Wingdings" panose="05000000000000000000" pitchFamily="2" charset="2"/>
        <a:buChar char="Ø"/>
        <a:tabLst/>
        <a:defRPr sz="2400" b="0" i="1" u="none" strike="noStrike" cap="none" spc="0" baseline="0">
          <a:ln>
            <a:noFill/>
          </a:ln>
          <a:solidFill>
            <a:srgbClr val="000000"/>
          </a:solidFill>
          <a:uFillTx/>
          <a:latin typeface="Roboto" panose="02000000000000000000" pitchFamily="2" charset="0"/>
          <a:ea typeface="Roboto" panose="02000000000000000000" pitchFamily="2" charset="0"/>
          <a:cs typeface="+mn-cs"/>
          <a:sym typeface="Oswald Regular"/>
        </a:defRPr>
      </a:lvl2pPr>
      <a:lvl3pPr marL="2152650" marR="0" indent="-72072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3376AE"/>
        </a:buClr>
        <a:buSzPct val="100000"/>
        <a:buFont typeface="Courier New" panose="02070309020205020404" pitchFamily="49" charset="0"/>
        <a:buChar char="o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" panose="02000000000000000000" pitchFamily="2" charset="0"/>
          <a:ea typeface="Roboto" panose="02000000000000000000" pitchFamily="2" charset="0"/>
          <a:cs typeface="+mn-cs"/>
          <a:sym typeface="Oswald Regular"/>
        </a:defRPr>
      </a:lvl3pPr>
      <a:lvl4pPr marL="2871788" marR="0" indent="-719138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3376AE"/>
        </a:buClr>
        <a:buSzPct val="100000"/>
        <a:buFont typeface="Roboto"/>
        <a:buChar char="⎯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" panose="02000000000000000000" pitchFamily="2" charset="0"/>
          <a:ea typeface="Roboto" panose="02000000000000000000" pitchFamily="2" charset="0"/>
          <a:cs typeface="+mn-cs"/>
          <a:sym typeface="Oswald Regular"/>
        </a:defRPr>
      </a:lvl4pPr>
      <a:lvl5pPr marL="3590925" marR="0" indent="-719138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3376AE"/>
        </a:buClr>
        <a:buSzPct val="100000"/>
        <a:buFontTx/>
        <a:buChar char="»"/>
        <a:tabLst/>
        <a:defRPr sz="1800" b="0" i="1" u="none" strike="noStrike" cap="none" spc="0" baseline="0">
          <a:ln>
            <a:noFill/>
          </a:ln>
          <a:solidFill>
            <a:srgbClr val="000000"/>
          </a:solidFill>
          <a:uFillTx/>
          <a:latin typeface="Roboto" panose="02000000000000000000" pitchFamily="2" charset="0"/>
          <a:ea typeface="Roboto" panose="02000000000000000000" pitchFamily="2" charset="0"/>
          <a:cs typeface="+mn-cs"/>
          <a:sym typeface="Oswald Regular"/>
        </a:defRPr>
      </a:lvl5pPr>
      <a:lvl6pPr marL="1581658" marR="0" indent="-13020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Tx/>
        <a:buChar char="»"/>
        <a:tabLst/>
        <a:defRPr sz="1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swald Regular"/>
        </a:defRPr>
      </a:lvl6pPr>
      <a:lvl7pPr marL="2076942" marR="0" indent="-13020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Tx/>
        <a:buChar char="»"/>
        <a:tabLst/>
        <a:defRPr sz="1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swald Regular"/>
        </a:defRPr>
      </a:lvl7pPr>
      <a:lvl8pPr marL="2572223" marR="0" indent="-13020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Tx/>
        <a:buChar char="»"/>
        <a:tabLst/>
        <a:defRPr sz="1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swald Regular"/>
        </a:defRPr>
      </a:lvl8pPr>
      <a:lvl9pPr marL="3067505" marR="0" indent="-13020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Tx/>
        <a:buChar char="»"/>
        <a:tabLst/>
        <a:defRPr sz="1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Oswald Regular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swald Regular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swald Regular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swald Regular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swald Regular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swald Regular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swald Regular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swald Regular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swald Regular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swald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aniel-jensen-363755.jpg">
            <a:extLst>
              <a:ext uri="{FF2B5EF4-FFF2-40B4-BE49-F238E27FC236}">
                <a16:creationId xmlns:a16="http://schemas.microsoft.com/office/drawing/2014/main" id="{5FFEEA2E-3C6D-E74F-8EEC-DC36DE8BE74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3" y="2942281"/>
            <a:ext cx="21228408" cy="8933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2" h="21596" extrusionOk="0">
                <a:moveTo>
                  <a:pt x="16361" y="0"/>
                </a:moveTo>
                <a:cubicBezTo>
                  <a:pt x="16320" y="-1"/>
                  <a:pt x="16278" y="2"/>
                  <a:pt x="16236" y="10"/>
                </a:cubicBezTo>
                <a:lnTo>
                  <a:pt x="0" y="41"/>
                </a:lnTo>
                <a:lnTo>
                  <a:pt x="24" y="21568"/>
                </a:lnTo>
                <a:lnTo>
                  <a:pt x="15468" y="21568"/>
                </a:lnTo>
                <a:cubicBezTo>
                  <a:pt x="15884" y="21572"/>
                  <a:pt x="16299" y="21581"/>
                  <a:pt x="16715" y="21592"/>
                </a:cubicBezTo>
                <a:cubicBezTo>
                  <a:pt x="16825" y="21596"/>
                  <a:pt x="16936" y="21599"/>
                  <a:pt x="17046" y="21589"/>
                </a:cubicBezTo>
                <a:cubicBezTo>
                  <a:pt x="17155" y="21579"/>
                  <a:pt x="17265" y="21556"/>
                  <a:pt x="17371" y="21493"/>
                </a:cubicBezTo>
                <a:cubicBezTo>
                  <a:pt x="17437" y="21454"/>
                  <a:pt x="17501" y="21401"/>
                  <a:pt x="17562" y="21333"/>
                </a:cubicBezTo>
                <a:cubicBezTo>
                  <a:pt x="17623" y="21265"/>
                  <a:pt x="17681" y="21184"/>
                  <a:pt x="17735" y="21090"/>
                </a:cubicBezTo>
                <a:lnTo>
                  <a:pt x="20576" y="14716"/>
                </a:lnTo>
                <a:lnTo>
                  <a:pt x="21366" y="12929"/>
                </a:lnTo>
                <a:cubicBezTo>
                  <a:pt x="21506" y="12516"/>
                  <a:pt x="21585" y="12016"/>
                  <a:pt x="21592" y="11498"/>
                </a:cubicBezTo>
                <a:cubicBezTo>
                  <a:pt x="21600" y="10863"/>
                  <a:pt x="21499" y="10245"/>
                  <a:pt x="21310" y="9770"/>
                </a:cubicBezTo>
                <a:lnTo>
                  <a:pt x="20886" y="8774"/>
                </a:lnTo>
                <a:lnTo>
                  <a:pt x="18547" y="3573"/>
                </a:lnTo>
                <a:lnTo>
                  <a:pt x="17967" y="2326"/>
                </a:lnTo>
                <a:cubicBezTo>
                  <a:pt x="17824" y="2016"/>
                  <a:pt x="17683" y="1701"/>
                  <a:pt x="17545" y="1380"/>
                </a:cubicBezTo>
                <a:cubicBezTo>
                  <a:pt x="17426" y="1103"/>
                  <a:pt x="17308" y="820"/>
                  <a:pt x="17168" y="594"/>
                </a:cubicBezTo>
                <a:cubicBezTo>
                  <a:pt x="16933" y="211"/>
                  <a:pt x="16650" y="4"/>
                  <a:pt x="16361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" name="Rectangle 3"/>
          <p:cNvSpPr/>
          <p:nvPr/>
        </p:nvSpPr>
        <p:spPr>
          <a:xfrm>
            <a:off x="2665297" y="8333731"/>
            <a:ext cx="7833974" cy="3448991"/>
          </a:xfrm>
          <a:prstGeom prst="rect">
            <a:avLst/>
          </a:prstGeom>
          <a:solidFill>
            <a:srgbClr val="80A1CC">
              <a:alpha val="50196"/>
            </a:srgbClr>
          </a:solidFill>
          <a:ln w="50800" cap="flat">
            <a:noFill/>
            <a:prstDash val="solid"/>
            <a:round/>
          </a:ln>
          <a:effectLst>
            <a:softEdge rad="3175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3599" tIns="93599" rIns="93599" bIns="9359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Oswald Regular"/>
            </a:endParaRPr>
          </a:p>
        </p:txBody>
      </p:sp>
      <p:pic>
        <p:nvPicPr>
          <p:cNvPr id="76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3" y="644590"/>
            <a:ext cx="4910996" cy="157665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| we are nuclear 21:…"/>
          <p:cNvSpPr txBox="1"/>
          <p:nvPr/>
        </p:nvSpPr>
        <p:spPr>
          <a:xfrm>
            <a:off x="2665298" y="7546530"/>
            <a:ext cx="8231302" cy="87558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4000" tIns="144000" rIns="144000" bIns="144000">
            <a:spAutoFit/>
          </a:bodyPr>
          <a:lstStyle/>
          <a:p>
            <a:pPr defTabSz="1828800">
              <a:defRPr sz="3800" cap="all">
                <a:latin typeface="Oswald Medium"/>
                <a:ea typeface="Oswald Medium"/>
                <a:cs typeface="Oswald Medium"/>
                <a:sym typeface="Oswald Medium"/>
              </a:defRPr>
            </a:pPr>
            <a:r>
              <a:rPr dirty="0">
                <a:solidFill>
                  <a:srgbClr val="3376AE"/>
                </a:solidFill>
              </a:rPr>
              <a:t>|</a:t>
            </a:r>
            <a:r>
              <a:rPr dirty="0"/>
              <a:t> </a:t>
            </a:r>
            <a:r>
              <a:rPr lang="en-GB" sz="3800" dirty="0">
                <a:solidFill>
                  <a:srgbClr val="3577B0"/>
                </a:solidFill>
                <a:latin typeface="Oswald Medium"/>
              </a:rPr>
              <a:t>We Are Nuclear-21: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2832" y="8880337"/>
            <a:ext cx="6550433" cy="2492988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t">
            <a:spAutoFit/>
          </a:bodyPr>
          <a:lstStyle/>
          <a:p>
            <a:r>
              <a:rPr kumimoji="0" lang="en-GB" sz="3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Oswald Regular"/>
              </a:rPr>
              <a:t>An independent</a:t>
            </a:r>
            <a:r>
              <a:rPr kumimoji="0" lang="en-GB" sz="3000" b="0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Oswald Regular"/>
              </a:rPr>
              <a:t> expert cabinet </a:t>
            </a:r>
            <a:r>
              <a:rPr lang="en-GB" sz="3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providing bankable decision support driving policy, strategies and business development towards optimised nuclear-based solutions</a:t>
            </a:r>
            <a:endParaRPr kumimoji="0" lang="en-GB" sz="3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sym typeface="Oswald Regular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92AAA5-C565-B122-5DA2-1F7AB9113D40}"/>
              </a:ext>
            </a:extLst>
          </p:cNvPr>
          <p:cNvSpPr txBox="1"/>
          <p:nvPr/>
        </p:nvSpPr>
        <p:spPr>
          <a:xfrm>
            <a:off x="3162832" y="3402317"/>
            <a:ext cx="14935982" cy="2862322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tx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The future of European nuclear power investments</a:t>
            </a:r>
            <a:br>
              <a:rPr lang="en-GB" sz="4400" dirty="0">
                <a:solidFill>
                  <a:schemeClr val="tx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en-GB" sz="4400" dirty="0">
                <a:solidFill>
                  <a:schemeClr val="tx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in a context of global instability and geopolitical </a:t>
            </a:r>
            <a:r>
              <a:rPr lang="en-GB" sz="4400" dirty="0">
                <a:solidFill>
                  <a:schemeClr val="tx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change</a:t>
            </a:r>
          </a:p>
          <a:p>
            <a:endParaRPr lang="en-GB" sz="440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r>
              <a:rPr lang="en-GB" sz="4800" i="1" dirty="0">
                <a:solidFill>
                  <a:srgbClr val="002060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Let’s Energise Sustainability </a:t>
            </a:r>
            <a:endParaRPr lang="en-GB" sz="4400" i="1" dirty="0">
              <a:solidFill>
                <a:srgbClr val="002060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D610C6-132D-7B43-BA19-BF4F09234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699" y="669248"/>
            <a:ext cx="21674667" cy="1700025"/>
          </a:xfrm>
        </p:spPr>
        <p:txBody>
          <a:bodyPr anchor="ctr">
            <a:normAutofit/>
          </a:bodyPr>
          <a:lstStyle/>
          <a:p>
            <a:r>
              <a:rPr lang="en-GB" dirty="0"/>
              <a:t>| We exist thanks to nuclear … </a:t>
            </a:r>
            <a:br>
              <a:rPr lang="en-GB" dirty="0"/>
            </a:br>
            <a:r>
              <a:rPr lang="en-GB" dirty="0"/>
              <a:t>  let’s use it wisely to provide a future to us all now and forever</a:t>
            </a:r>
            <a:endParaRPr lang="en-BE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A5EA8A8-F44C-A941-AAC1-F0102F4075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473" y="2940278"/>
            <a:ext cx="1828800" cy="1828800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7F70C8CF-8775-DA4E-8B15-C500B657C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473" y="4882731"/>
            <a:ext cx="1828800" cy="1828800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856C8E21-AD0C-5940-AF6F-7CC75DF1D7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473" y="6993822"/>
            <a:ext cx="1828800" cy="1828800"/>
          </a:xfrm>
          <a:prstGeom prst="rect">
            <a:avLst/>
          </a:prstGeom>
        </p:spPr>
      </p:pic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3F34E1DB-1A2A-C944-AA03-3E7DA00333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473" y="9107461"/>
            <a:ext cx="1828800" cy="18288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3AE66F7C-124A-F348-A397-FAF303FB0E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395" y="2940278"/>
            <a:ext cx="1828800" cy="1828800"/>
          </a:xfrm>
          <a:prstGeom prst="rect">
            <a:avLst/>
          </a:prstGeom>
        </p:spPr>
      </p:pic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DF324F42-0B90-B342-8D1D-1DC0EBB91F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395" y="4941769"/>
            <a:ext cx="1828800" cy="1828800"/>
          </a:xfrm>
          <a:prstGeom prst="rect">
            <a:avLst/>
          </a:prstGeom>
        </p:spPr>
      </p:pic>
      <p:pic>
        <p:nvPicPr>
          <p:cNvPr id="22" name="Picture 21" descr="Icon&#10;&#10;Description automatically generated with medium confidence">
            <a:extLst>
              <a:ext uri="{FF2B5EF4-FFF2-40B4-BE49-F238E27FC236}">
                <a16:creationId xmlns:a16="http://schemas.microsoft.com/office/drawing/2014/main" id="{CA6F2353-9873-674A-8443-4B8CC23ACA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395" y="6993822"/>
            <a:ext cx="1828800" cy="1828800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E5380DA2-A9BB-B646-A0D6-96DAF3080A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395" y="9107461"/>
            <a:ext cx="1828800" cy="1828800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FD139176-045A-9F43-BD88-87D2321E35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027" y="2940278"/>
            <a:ext cx="1828800" cy="1828800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7E557B24-F04F-4A48-ABFA-EED6FAB3587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317" y="4882731"/>
            <a:ext cx="1828800" cy="1828800"/>
          </a:xfrm>
          <a:prstGeom prst="rect">
            <a:avLst/>
          </a:prstGeom>
        </p:spPr>
      </p:pic>
      <p:pic>
        <p:nvPicPr>
          <p:cNvPr id="30" name="Picture 2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9FC5AED0-092E-734B-9A2C-F9A9FCA514F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027" y="6993822"/>
            <a:ext cx="1828800" cy="1828800"/>
          </a:xfrm>
          <a:prstGeom prst="rect">
            <a:avLst/>
          </a:prstGeom>
        </p:spPr>
      </p:pic>
      <p:pic>
        <p:nvPicPr>
          <p:cNvPr id="32" name="Picture 3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1D74739-3262-3543-B538-E0385A3C46C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317" y="9107461"/>
            <a:ext cx="1828800" cy="1828800"/>
          </a:xfrm>
          <a:prstGeom prst="rect">
            <a:avLst/>
          </a:prstGeom>
        </p:spPr>
      </p:pic>
      <p:pic>
        <p:nvPicPr>
          <p:cNvPr id="34" name="Picture 33" descr="Logo&#10;&#10;Description automatically generated with medium confidence">
            <a:extLst>
              <a:ext uri="{FF2B5EF4-FFF2-40B4-BE49-F238E27FC236}">
                <a16:creationId xmlns:a16="http://schemas.microsoft.com/office/drawing/2014/main" id="{E22EF074-AE1F-7949-86D5-595E2A4A5E2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5684" y="2940278"/>
            <a:ext cx="1828800" cy="1828800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BF42DFF4-E206-1E4C-B438-5670AEF147F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5684" y="4882731"/>
            <a:ext cx="1828800" cy="1828800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7D2149CE-7E77-C04D-8928-3822EF22D4D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5684" y="6993822"/>
            <a:ext cx="1828800" cy="1828800"/>
          </a:xfrm>
          <a:prstGeom prst="rect">
            <a:avLst/>
          </a:prstGeom>
        </p:spPr>
      </p:pic>
      <p:pic>
        <p:nvPicPr>
          <p:cNvPr id="40" name="Picture 39" descr="Text&#10;&#10;Description automatically generated with medium confidence">
            <a:extLst>
              <a:ext uri="{FF2B5EF4-FFF2-40B4-BE49-F238E27FC236}">
                <a16:creationId xmlns:a16="http://schemas.microsoft.com/office/drawing/2014/main" id="{7546CC47-81B3-004C-AEFC-CD17244A91D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5684" y="9104913"/>
            <a:ext cx="1828800" cy="1828800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8A19B156-357D-3C41-BA68-28F557622A7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0" y="6096716"/>
            <a:ext cx="1828800" cy="1828800"/>
          </a:xfrm>
          <a:prstGeom prst="rect">
            <a:avLst/>
          </a:prstGeom>
        </p:spPr>
      </p:pic>
      <p:pic>
        <p:nvPicPr>
          <p:cNvPr id="43" name="Picture 42" descr="Icon&#10;&#10;Description automatically generated with medium confidence">
            <a:extLst>
              <a:ext uri="{FF2B5EF4-FFF2-40B4-BE49-F238E27FC236}">
                <a16:creationId xmlns:a16="http://schemas.microsoft.com/office/drawing/2014/main" id="{BF0C9D92-5341-C142-8832-D4470DBCA7B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5817" y="4765203"/>
            <a:ext cx="4457238" cy="4457238"/>
          </a:xfrm>
          <a:prstGeom prst="rect">
            <a:avLst/>
          </a:prstGeom>
        </p:spPr>
      </p:pic>
      <p:sp>
        <p:nvSpPr>
          <p:cNvPr id="44" name="Chevron 43">
            <a:extLst>
              <a:ext uri="{FF2B5EF4-FFF2-40B4-BE49-F238E27FC236}">
                <a16:creationId xmlns:a16="http://schemas.microsoft.com/office/drawing/2014/main" id="{F6DAAFB0-4A8B-BD44-8613-45DA1E8CC4D5}"/>
              </a:ext>
            </a:extLst>
          </p:cNvPr>
          <p:cNvSpPr/>
          <p:nvPr/>
        </p:nvSpPr>
        <p:spPr>
          <a:xfrm>
            <a:off x="15955617" y="2941648"/>
            <a:ext cx="3741593" cy="7832704"/>
          </a:xfrm>
          <a:prstGeom prst="chevron">
            <a:avLst>
              <a:gd name="adj" fmla="val 59209"/>
            </a:avLst>
          </a:prstGeom>
          <a:solidFill>
            <a:srgbClr val="0070C0">
              <a:alpha val="25882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3598" tIns="93598" rIns="93598" bIns="9359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E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46" name="Chevron 45">
            <a:extLst>
              <a:ext uri="{FF2B5EF4-FFF2-40B4-BE49-F238E27FC236}">
                <a16:creationId xmlns:a16="http://schemas.microsoft.com/office/drawing/2014/main" id="{940629A2-4647-1B4C-A7F6-84279BE66468}"/>
              </a:ext>
            </a:extLst>
          </p:cNvPr>
          <p:cNvSpPr/>
          <p:nvPr/>
        </p:nvSpPr>
        <p:spPr>
          <a:xfrm rot="10800000">
            <a:off x="13759124" y="2941648"/>
            <a:ext cx="3741593" cy="7832704"/>
          </a:xfrm>
          <a:prstGeom prst="chevron">
            <a:avLst>
              <a:gd name="adj" fmla="val 59209"/>
            </a:avLst>
          </a:prstGeom>
          <a:solidFill>
            <a:srgbClr val="0070C0">
              <a:alpha val="25882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3598" tIns="93598" rIns="93598" bIns="9359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E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5E489C-0135-E244-A8D7-9086DD462A4B}"/>
              </a:ext>
            </a:extLst>
          </p:cNvPr>
          <p:cNvSpPr txBox="1"/>
          <p:nvPr/>
        </p:nvSpPr>
        <p:spPr>
          <a:xfrm>
            <a:off x="14568657" y="5934672"/>
            <a:ext cx="4362436" cy="1846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BE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swald Regular"/>
                <a:ea typeface="Oswald Regular"/>
                <a:cs typeface="Oswald Regular"/>
                <a:sym typeface="Oswald Regular"/>
              </a:rPr>
              <a:t>Let’s Energise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BE" sz="5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swald Regular"/>
                <a:ea typeface="Oswald Regular"/>
                <a:cs typeface="Oswald Regular"/>
                <a:sym typeface="Oswald Regular"/>
              </a:rPr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69164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507699" y="878256"/>
            <a:ext cx="21674667" cy="1050925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| </a:t>
            </a:r>
            <a:r>
              <a:rPr lang="en-GB" dirty="0"/>
              <a:t>Major trends in energy systems worldwide</a:t>
            </a:r>
            <a:br>
              <a:rPr lang="en-GB" dirty="0"/>
            </a:br>
            <a:r>
              <a:rPr lang="en-GB" dirty="0"/>
              <a:t>   </a:t>
            </a:r>
            <a:r>
              <a:rPr lang="nl-NL" dirty="0">
                <a:solidFill>
                  <a:srgbClr val="0070C0"/>
                </a:solidFill>
              </a:rPr>
              <a:t>An energy systems view is </a:t>
            </a:r>
            <a:r>
              <a:rPr lang="nl-NL" dirty="0" err="1">
                <a:solidFill>
                  <a:srgbClr val="0070C0"/>
                </a:solidFill>
              </a:rPr>
              <a:t>essential</a:t>
            </a:r>
            <a:r>
              <a:rPr lang="nl-NL" dirty="0">
                <a:solidFill>
                  <a:srgbClr val="0070C0"/>
                </a:solidFill>
              </a:rPr>
              <a:t> ... </a:t>
            </a:r>
            <a:br>
              <a:rPr lang="nl-NL" dirty="0">
                <a:solidFill>
                  <a:srgbClr val="0070C0"/>
                </a:solidFill>
              </a:rPr>
            </a:br>
            <a:r>
              <a:rPr lang="nl-NL" dirty="0">
                <a:solidFill>
                  <a:srgbClr val="0070C0"/>
                </a:solidFill>
              </a:rPr>
              <a:t>   </a:t>
            </a:r>
            <a:r>
              <a:rPr lang="nl-NL" dirty="0" err="1">
                <a:solidFill>
                  <a:srgbClr val="0070C0"/>
                </a:solidFill>
              </a:rPr>
              <a:t>ideally</a:t>
            </a:r>
            <a:r>
              <a:rPr lang="nl-NL" dirty="0">
                <a:solidFill>
                  <a:srgbClr val="0070C0"/>
                </a:solidFill>
              </a:rPr>
              <a:t> </a:t>
            </a:r>
            <a:r>
              <a:rPr lang="nl-NL" dirty="0" err="1">
                <a:solidFill>
                  <a:srgbClr val="0070C0"/>
                </a:solidFill>
              </a:rPr>
              <a:t>with</a:t>
            </a:r>
            <a:r>
              <a:rPr lang="nl-NL" dirty="0">
                <a:solidFill>
                  <a:srgbClr val="0070C0"/>
                </a:solidFill>
              </a:rPr>
              <a:t> a policy spanning multiple decades</a:t>
            </a:r>
          </a:p>
        </p:txBody>
      </p:sp>
      <p:pic>
        <p:nvPicPr>
          <p:cNvPr id="5" name="Content Placeholder 4" descr="Chart&#10;&#10;Description automatically generated with low confidence">
            <a:extLst>
              <a:ext uri="{FF2B5EF4-FFF2-40B4-BE49-F238E27FC236}">
                <a16:creationId xmlns:a16="http://schemas.microsoft.com/office/drawing/2014/main" id="{8416D900-31BB-AE41-B8F3-280173AF4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9680" y="3057524"/>
            <a:ext cx="10380766" cy="9403144"/>
          </a:xfrm>
        </p:spPr>
      </p:pic>
      <p:pic>
        <p:nvPicPr>
          <p:cNvPr id="8" name="Content Placeholder 4" descr="Chart&#10;&#10;Description automatically generated with low confidence">
            <a:extLst>
              <a:ext uri="{FF2B5EF4-FFF2-40B4-BE49-F238E27FC236}">
                <a16:creationId xmlns:a16="http://schemas.microsoft.com/office/drawing/2014/main" id="{6997EE9E-DFCF-8140-8FD8-0EEDC81DDE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7550" y="3057524"/>
            <a:ext cx="10829730" cy="9403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D93B28-9FA2-B440-8A8C-B24AF3102E62}"/>
              </a:ext>
            </a:extLst>
          </p:cNvPr>
          <p:cNvSpPr txBox="1"/>
          <p:nvPr/>
        </p:nvSpPr>
        <p:spPr>
          <a:xfrm>
            <a:off x="1795086" y="12143232"/>
            <a:ext cx="3685620" cy="415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BE" sz="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swald Regular"/>
                <a:ea typeface="Oswald Regular"/>
                <a:cs typeface="Oswald Regular"/>
                <a:sym typeface="Oswald Regular"/>
              </a:rPr>
              <a:t>Ref. DNV GL  Energy Transition Outlook 2020</a:t>
            </a:r>
          </a:p>
        </p:txBody>
      </p:sp>
    </p:spTree>
    <p:extLst>
      <p:ext uri="{BB962C8B-B14F-4D97-AF65-F5344CB8AC3E}">
        <p14:creationId xmlns:p14="http://schemas.microsoft.com/office/powerpoint/2010/main" val="418997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4D6CF-EFA0-5240-BB19-0D54F8E9B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376AE"/>
                </a:solidFill>
              </a:rPr>
              <a:t>|</a:t>
            </a:r>
            <a:r>
              <a:rPr lang="en-GB" dirty="0"/>
              <a:t> And time is pressing </a:t>
            </a:r>
            <a:endParaRPr lang="en-BE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00F99F42-D7AD-1F4A-9DF2-8FD888CD6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557" y="1648982"/>
            <a:ext cx="14038574" cy="1125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fgeronde rechthoek 3">
            <a:extLst>
              <a:ext uri="{FF2B5EF4-FFF2-40B4-BE49-F238E27FC236}">
                <a16:creationId xmlns:a16="http://schemas.microsoft.com/office/drawing/2014/main" id="{B247F510-530E-604F-8D79-052D5D8FE88A}"/>
              </a:ext>
            </a:extLst>
          </p:cNvPr>
          <p:cNvSpPr/>
          <p:nvPr/>
        </p:nvSpPr>
        <p:spPr bwMode="auto">
          <a:xfrm>
            <a:off x="9283630" y="11247120"/>
            <a:ext cx="12847501" cy="819898"/>
          </a:xfrm>
          <a:prstGeom prst="roundRect">
            <a:avLst/>
          </a:prstGeom>
          <a:solidFill>
            <a:srgbClr val="D9D9D9">
              <a:alpha val="50196"/>
            </a:srgbClr>
          </a:solidFill>
          <a:ln w="28575" cap="flat" cmpd="sng" algn="ctr">
            <a:solidFill>
              <a:srgbClr val="180595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828800" fontAlgn="base" hangingPunct="1">
              <a:spcBef>
                <a:spcPct val="50000"/>
              </a:spcBef>
              <a:spcAft>
                <a:spcPct val="0"/>
              </a:spcAft>
            </a:pPr>
            <a:endParaRPr lang="nl-NL" sz="2800" b="1">
              <a:solidFill>
                <a:srgbClr val="E52E81"/>
              </a:solidFill>
              <a:latin typeface="Arial" charset="0"/>
            </a:endParaRPr>
          </a:p>
        </p:txBody>
      </p:sp>
      <p:pic>
        <p:nvPicPr>
          <p:cNvPr id="7170" name="Picture 2" descr="Sustainable Energy - without the hot air">
            <a:extLst>
              <a:ext uri="{FF2B5EF4-FFF2-40B4-BE49-F238E27FC236}">
                <a16:creationId xmlns:a16="http://schemas.microsoft.com/office/drawing/2014/main" id="{F4DD9362-17E4-5841-BE5C-8B852EC1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0689" y="7274078"/>
            <a:ext cx="4215585" cy="482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7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376AE"/>
                </a:solidFill>
              </a:rPr>
              <a:t>|</a:t>
            </a:r>
            <a:r>
              <a:rPr lang="en-GB" dirty="0"/>
              <a:t> </a:t>
            </a:r>
            <a:r>
              <a:rPr lang="fr-FR" dirty="0"/>
              <a:t>The </a:t>
            </a:r>
            <a:r>
              <a:rPr lang="fr-FR" dirty="0" err="1"/>
              <a:t>increasing</a:t>
            </a:r>
            <a:r>
              <a:rPr lang="fr-FR" dirty="0"/>
              <a:t> « Energy Cliff </a:t>
            </a:r>
            <a:r>
              <a:rPr lang="fr-FR" dirty="0" err="1"/>
              <a:t>Dilemma</a:t>
            </a:r>
            <a:r>
              <a:rPr lang="fr-FR" dirty="0"/>
              <a:t> »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5633" y="3269515"/>
            <a:ext cx="15771983" cy="80142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Ellipse 4"/>
          <p:cNvSpPr/>
          <p:nvPr/>
        </p:nvSpPr>
        <p:spPr bwMode="auto">
          <a:xfrm>
            <a:off x="5931859" y="3269515"/>
            <a:ext cx="8920560" cy="54192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8288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Roboto" panose="02000000000000000000" pitchFamily="2" charset="0"/>
                <a:cs typeface="Roboto" panose="02000000000000000000" pitchFamily="2" charset="0"/>
              </a:rPr>
              <a:t>Nuclear</a:t>
            </a:r>
            <a:endParaRPr lang="en-GB" sz="22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 rot="5029933">
            <a:off x="17019474" y="8302582"/>
            <a:ext cx="2050074" cy="48877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8288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Roboto" panose="02000000000000000000" pitchFamily="2" charset="0"/>
                <a:cs typeface="Roboto" panose="02000000000000000000" pitchFamily="2" charset="0"/>
              </a:rPr>
              <a:t>Corn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Roboto" panose="02000000000000000000" pitchFamily="2" charset="0"/>
                <a:cs typeface="Roboto" panose="02000000000000000000" pitchFamily="2" charset="0"/>
              </a:rPr>
              <a:t>Ethanoll</a:t>
            </a:r>
            <a:endParaRPr lang="en-GB" sz="22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 rot="4310858">
            <a:off x="16866862" y="5741672"/>
            <a:ext cx="1819154" cy="48961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8288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Roboto" panose="02000000000000000000" pitchFamily="2" charset="0"/>
                <a:cs typeface="Roboto" panose="02000000000000000000" pitchFamily="2" charset="0"/>
              </a:rPr>
              <a:t>PV</a:t>
            </a:r>
            <a:endParaRPr lang="en-GB" sz="22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 rot="326974">
            <a:off x="13781341" y="3814900"/>
            <a:ext cx="2913084" cy="59129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8288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Roboto" panose="02000000000000000000" pitchFamily="2" charset="0"/>
                <a:cs typeface="Roboto" panose="02000000000000000000" pitchFamily="2" charset="0"/>
              </a:rPr>
              <a:t>Wind</a:t>
            </a:r>
            <a:endParaRPr lang="en-GB" sz="22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 rot="740743">
            <a:off x="15095820" y="3692974"/>
            <a:ext cx="1791162" cy="48877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8288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Roboto" panose="02000000000000000000" pitchFamily="2" charset="0"/>
                <a:cs typeface="Roboto" panose="02000000000000000000" pitchFamily="2" charset="0"/>
              </a:rPr>
              <a:t>Coal</a:t>
            </a:r>
            <a:endParaRPr lang="en-GB" sz="22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 rot="2331577">
            <a:off x="16288350" y="4153758"/>
            <a:ext cx="1501270" cy="48877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8288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Roboto" panose="02000000000000000000" pitchFamily="2" charset="0"/>
                <a:cs typeface="Roboto" panose="02000000000000000000" pitchFamily="2" charset="0"/>
              </a:rPr>
              <a:t>Shale </a:t>
            </a:r>
            <a:r>
              <a:rPr lang="fr-FR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Roboto" panose="02000000000000000000" pitchFamily="2" charset="0"/>
                <a:cs typeface="Roboto" panose="02000000000000000000" pitchFamily="2" charset="0"/>
              </a:rPr>
              <a:t>Oil</a:t>
            </a:r>
            <a:endParaRPr lang="en-GB" sz="22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 rot="762946">
            <a:off x="13046741" y="4370610"/>
            <a:ext cx="4513788" cy="4921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1828800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Roboto" panose="02000000000000000000" pitchFamily="2" charset="0"/>
                <a:cs typeface="Roboto" panose="02000000000000000000" pitchFamily="2" charset="0"/>
              </a:rPr>
              <a:t>CSP</a:t>
            </a:r>
            <a:endParaRPr lang="en-GB" sz="22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425241" y="11718979"/>
            <a:ext cx="1526539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8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Complementarity</a:t>
            </a:r>
            <a:r>
              <a:rPr lang="fr-FR" sz="28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of </a:t>
            </a:r>
            <a:r>
              <a:rPr lang="fr-FR" sz="28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low-carbon</a:t>
            </a:r>
            <a:r>
              <a:rPr lang="fr-FR" sz="28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energy</a:t>
            </a:r>
            <a:r>
              <a:rPr lang="fr-FR" sz="28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options </a:t>
            </a:r>
            <a:r>
              <a:rPr lang="fr-FR" sz="28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is</a:t>
            </a:r>
            <a:r>
              <a:rPr lang="fr-FR" sz="28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a </a:t>
            </a:r>
            <a:r>
              <a:rPr lang="fr-FR" sz="28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necessity</a:t>
            </a:r>
            <a:r>
              <a:rPr lang="fr-FR" sz="28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and </a:t>
            </a:r>
            <a:r>
              <a:rPr lang="fr-FR" sz="28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will</a:t>
            </a:r>
            <a:r>
              <a:rPr lang="fr-FR" sz="28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demand</a:t>
            </a:r>
            <a:r>
              <a:rPr lang="fr-FR" sz="28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synergies </a:t>
            </a:r>
            <a:r>
              <a:rPr lang="fr-FR" sz="28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between</a:t>
            </a:r>
            <a:r>
              <a:rPr lang="fr-FR" sz="28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regional</a:t>
            </a:r>
            <a:r>
              <a:rPr lang="fr-FR" sz="28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, </a:t>
            </a:r>
            <a:r>
              <a:rPr lang="fr-FR" sz="28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typically</a:t>
            </a:r>
            <a:r>
              <a:rPr lang="fr-FR" sz="28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higher</a:t>
            </a:r>
            <a:r>
              <a:rPr lang="fr-FR" sz="28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EROEI, </a:t>
            </a:r>
            <a:r>
              <a:rPr lang="fr-FR" sz="28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with</a:t>
            </a:r>
            <a:r>
              <a:rPr lang="fr-FR" sz="28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local, </a:t>
            </a:r>
            <a:r>
              <a:rPr lang="fr-FR" sz="28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typically</a:t>
            </a:r>
            <a:r>
              <a:rPr lang="fr-FR" sz="28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lower</a:t>
            </a:r>
            <a:r>
              <a:rPr lang="fr-FR" sz="28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EROEI, </a:t>
            </a:r>
            <a:r>
              <a:rPr lang="fr-FR" sz="2800" dirty="0" err="1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energy</a:t>
            </a:r>
            <a:r>
              <a:rPr lang="fr-FR" sz="2800" dirty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solutions</a:t>
            </a:r>
            <a:endParaRPr lang="en-GB" sz="2800" dirty="0" err="1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14" name="Picture 12" descr="areva-ppt-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9305" y="11718979"/>
            <a:ext cx="1044576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74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6" grpId="0" animBg="1"/>
      <p:bldP spid="7" grpId="0" animBg="1"/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376AE"/>
                </a:solidFill>
              </a:rPr>
              <a:t>|</a:t>
            </a:r>
            <a:r>
              <a:rPr lang="en-GB" dirty="0"/>
              <a:t> On the future of Nuclear Energy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564640" y="3638887"/>
            <a:ext cx="3365500" cy="5689600"/>
          </a:xfrm>
        </p:spPr>
      </p:pic>
      <p:sp>
        <p:nvSpPr>
          <p:cNvPr id="7" name="Content Placeholder 6"/>
          <p:cNvSpPr txBox="1">
            <a:spLocks/>
          </p:cNvSpPr>
          <p:nvPr/>
        </p:nvSpPr>
        <p:spPr bwMode="gray">
          <a:xfrm>
            <a:off x="6352083" y="3123476"/>
            <a:ext cx="16017478" cy="970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40" rIns="0" bIns="9144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 b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381000" indent="-188913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561975" indent="-1793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i="1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768350" indent="-20478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050925" indent="-16827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1508125" indent="-16827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1965325" indent="-16827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2422525" indent="-16827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2879725" indent="-16827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/>
            <a:r>
              <a:rPr lang="en-GB" sz="3200" b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Our challenge</a:t>
            </a:r>
          </a:p>
          <a:p>
            <a:pPr marL="1122363" lvl="1" indent="-614363"/>
            <a:r>
              <a:rPr lang="en-GB" sz="2800" dirty="0">
                <a:solidFill>
                  <a:srgbClr val="0078B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Positioning nuclear energy in a constantly changing energy market</a:t>
            </a:r>
          </a:p>
          <a:p>
            <a:pPr marL="1603375" lvl="2" indent="-520700"/>
            <a:r>
              <a:rPr lang="en-GB" sz="2400" i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After a </a:t>
            </a:r>
            <a:r>
              <a:rPr lang="en-GB" sz="2400" i="0" dirty="0">
                <a:solidFill>
                  <a:srgbClr val="0070C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liberalisation and deregulation wave </a:t>
            </a:r>
            <a:r>
              <a:rPr lang="en-GB" sz="2400" i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since the end of last century challenging the nuclear energy competitiveness,</a:t>
            </a:r>
          </a:p>
          <a:p>
            <a:pPr marL="1603375" lvl="2" indent="-520700"/>
            <a:r>
              <a:rPr lang="en-GB" sz="2400" i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And after an </a:t>
            </a:r>
            <a:r>
              <a:rPr lang="en-GB" sz="2400" i="0" dirty="0">
                <a:solidFill>
                  <a:srgbClr val="0070C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euphoric transition period in favour of renewables </a:t>
            </a:r>
          </a:p>
          <a:p>
            <a:pPr marL="1603375" lvl="2" indent="-520700"/>
            <a:r>
              <a:rPr lang="en-GB" sz="2400" i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 </a:t>
            </a:r>
            <a:r>
              <a:rPr lang="en-GB" sz="2400" i="0" dirty="0">
                <a:solidFill>
                  <a:srgbClr val="0070C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global decarbonisation wave</a:t>
            </a:r>
            <a:r>
              <a:rPr lang="en-GB" sz="2400" i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is developing in consideration of the contribution of energy to climate change and related States commitments</a:t>
            </a:r>
          </a:p>
          <a:p>
            <a:pPr marL="1603375" lvl="2" indent="-520700"/>
            <a:r>
              <a:rPr lang="en-GB" sz="2400" i="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Tomorrow, post-COVID a “back-to-basics” wave, i.e. </a:t>
            </a:r>
            <a:r>
              <a:rPr lang="en-GB" sz="2400" i="0" dirty="0">
                <a:solidFill>
                  <a:srgbClr val="0070C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resilience of the energy system and a more holistic systems approach into energy systems may find its place?</a:t>
            </a:r>
            <a:endParaRPr lang="en-GB" sz="2000" i="0" dirty="0">
              <a:solidFill>
                <a:srgbClr val="0070C0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marL="533400" lvl="1" indent="-533400">
              <a:spcBef>
                <a:spcPct val="60000"/>
              </a:spcBef>
            </a:pPr>
            <a:r>
              <a:rPr lang="en-GB" sz="3200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Tomorrow’s sustainable energy market will demand a nuclear energy even better suited to </a:t>
            </a:r>
          </a:p>
          <a:p>
            <a:pPr marL="1122363" lvl="1" indent="-614363"/>
            <a:r>
              <a:rPr lang="en-GB" sz="2800" dirty="0">
                <a:solidFill>
                  <a:srgbClr val="0078B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Serve various energy market segments as reliable energy conversion source</a:t>
            </a:r>
          </a:p>
          <a:p>
            <a:pPr marL="1122363" lvl="1" indent="-614363"/>
            <a:r>
              <a:rPr lang="en-GB" sz="2800" dirty="0">
                <a:solidFill>
                  <a:srgbClr val="0078B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Remaining competitive</a:t>
            </a:r>
          </a:p>
          <a:p>
            <a:pPr marL="1122363" lvl="1" indent="-614363"/>
            <a:r>
              <a:rPr lang="en-GB" sz="2800" dirty="0">
                <a:solidFill>
                  <a:srgbClr val="0078B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Guaranteeing safety, security and safeguards performance</a:t>
            </a:r>
          </a:p>
          <a:p>
            <a:pPr marL="1122363" lvl="1" indent="-614363"/>
            <a:r>
              <a:rPr lang="en-GB" sz="2800" dirty="0">
                <a:solidFill>
                  <a:srgbClr val="0078B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Guarantee that all reasonably recoverable materials are optimally managed and waste responsibly disposed of</a:t>
            </a:r>
          </a:p>
          <a:p>
            <a:pPr marL="1122363" lvl="1" indent="-614363"/>
            <a:r>
              <a:rPr lang="en-GB" sz="2800" dirty="0">
                <a:solidFill>
                  <a:srgbClr val="0078B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Reducing the waste amount and long-term stewardship requirements</a:t>
            </a:r>
          </a:p>
          <a:p>
            <a:pPr marL="1122363" lvl="1" indent="-614363"/>
            <a:r>
              <a:rPr lang="en-GB" sz="2800" dirty="0">
                <a:solidFill>
                  <a:srgbClr val="0078B3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and, gradually, using less natural resources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555" y="6858000"/>
            <a:ext cx="4537528" cy="315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6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0229-25FF-F743-96C3-CD0C20B2D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376AE"/>
                </a:solidFill>
              </a:rPr>
              <a:t>|</a:t>
            </a:r>
            <a:r>
              <a:rPr lang="en-GB" dirty="0"/>
              <a:t> We do not lack options to answer the demands … now and tomorrow … but let’s focus to deliver</a:t>
            </a:r>
            <a:endParaRPr lang="en-BE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1CB908E-1D2B-BC47-A506-B17450AB19A6}"/>
              </a:ext>
            </a:extLst>
          </p:cNvPr>
          <p:cNvCxnSpPr>
            <a:cxnSpLocks/>
          </p:cNvCxnSpPr>
          <p:nvPr/>
        </p:nvCxnSpPr>
        <p:spPr>
          <a:xfrm>
            <a:off x="7871793" y="10416207"/>
            <a:ext cx="13457581" cy="0"/>
          </a:xfrm>
          <a:prstGeom prst="straightConnector1">
            <a:avLst/>
          </a:prstGeom>
          <a:noFill/>
          <a:ln w="38100" cap="flat">
            <a:solidFill>
              <a:srgbClr val="0070C0"/>
            </a:solidFill>
            <a:prstDash val="solid"/>
            <a:round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F428636-72EC-6141-9DA6-522D3D224C99}"/>
              </a:ext>
            </a:extLst>
          </p:cNvPr>
          <p:cNvCxnSpPr>
            <a:cxnSpLocks/>
          </p:cNvCxnSpPr>
          <p:nvPr/>
        </p:nvCxnSpPr>
        <p:spPr>
          <a:xfrm flipV="1">
            <a:off x="7871793" y="2126975"/>
            <a:ext cx="19878" cy="8309110"/>
          </a:xfrm>
          <a:prstGeom prst="straightConnector1">
            <a:avLst/>
          </a:prstGeom>
          <a:noFill/>
          <a:ln w="38100" cap="flat">
            <a:solidFill>
              <a:srgbClr val="0070C0"/>
            </a:solidFill>
            <a:prstDash val="solid"/>
            <a:round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E5EDE11-6FD9-6349-A163-F577928EDB4D}"/>
              </a:ext>
            </a:extLst>
          </p:cNvPr>
          <p:cNvSpPr txBox="1"/>
          <p:nvPr/>
        </p:nvSpPr>
        <p:spPr>
          <a:xfrm>
            <a:off x="19863474" y="9820536"/>
            <a:ext cx="2076205" cy="615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BE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swald Regular"/>
                <a:ea typeface="Oswald Regular"/>
                <a:cs typeface="Oswald Regular"/>
                <a:sym typeface="Oswald Regular"/>
              </a:rPr>
              <a:t>Energy Market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2BA058-A8F5-1643-B431-B1819C11A4B6}"/>
              </a:ext>
            </a:extLst>
          </p:cNvPr>
          <p:cNvSpPr txBox="1"/>
          <p:nvPr/>
        </p:nvSpPr>
        <p:spPr>
          <a:xfrm rot="16200000">
            <a:off x="6024913" y="3423027"/>
            <a:ext cx="3108539" cy="615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BE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swald Regular"/>
                <a:ea typeface="Oswald Regular"/>
                <a:cs typeface="Oswald Regular"/>
                <a:sym typeface="Oswald Regular"/>
              </a:rPr>
              <a:t>Intra-Nuclear Function</a:t>
            </a:r>
          </a:p>
        </p:txBody>
      </p:sp>
      <p:sp>
        <p:nvSpPr>
          <p:cNvPr id="13" name="Round Diagonal Corner of Rectangle 12">
            <a:extLst>
              <a:ext uri="{FF2B5EF4-FFF2-40B4-BE49-F238E27FC236}">
                <a16:creationId xmlns:a16="http://schemas.microsoft.com/office/drawing/2014/main" id="{8FE0B341-DFC1-F54E-8B95-24BF550AB22F}"/>
              </a:ext>
            </a:extLst>
          </p:cNvPr>
          <p:cNvSpPr/>
          <p:nvPr/>
        </p:nvSpPr>
        <p:spPr>
          <a:xfrm>
            <a:off x="2902226" y="9581322"/>
            <a:ext cx="4830419" cy="834885"/>
          </a:xfrm>
          <a:prstGeom prst="round2DiagRect">
            <a:avLst/>
          </a:prstGeom>
          <a:solidFill>
            <a:srgbClr val="FFFFFF"/>
          </a:solidFill>
          <a:ln w="28575" cap="flat">
            <a:solidFill>
              <a:srgbClr val="0070C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3598" tIns="93598" rIns="93598" bIns="93598" numCol="1" spcCol="38100" rtlCol="0" anchor="ctr">
            <a:no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BE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swald Regular"/>
                <a:ea typeface="Oswald Regular"/>
                <a:cs typeface="Oswald Regular"/>
                <a:sym typeface="Oswald Regular"/>
              </a:rPr>
              <a:t>Direct Disposal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EDE69EC1-756C-9048-8CA9-003CD3F59D67}"/>
              </a:ext>
            </a:extLst>
          </p:cNvPr>
          <p:cNvSpPr/>
          <p:nvPr/>
        </p:nvSpPr>
        <p:spPr>
          <a:xfrm>
            <a:off x="2916414" y="7704292"/>
            <a:ext cx="4830419" cy="834885"/>
          </a:xfrm>
          <a:prstGeom prst="round2DiagRect">
            <a:avLst/>
          </a:prstGeom>
          <a:solidFill>
            <a:srgbClr val="FFFFFF"/>
          </a:solidFill>
          <a:ln w="28575" cap="flat">
            <a:solidFill>
              <a:srgbClr val="0070C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3598" tIns="93598" rIns="93598" bIns="93598" numCol="1" spcCol="38100" rtlCol="0" anchor="ctr">
            <a:no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E" sz="2400" b="1" dirty="0"/>
              <a:t>Reprocessing and mono-Recycling</a:t>
            </a:r>
            <a:endParaRPr kumimoji="0" lang="en-BE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F63D075-B486-F74C-8F4A-33EF205B1302}"/>
              </a:ext>
            </a:extLst>
          </p:cNvPr>
          <p:cNvSpPr/>
          <p:nvPr/>
        </p:nvSpPr>
        <p:spPr>
          <a:xfrm>
            <a:off x="2118049" y="4776457"/>
            <a:ext cx="4830419" cy="2666999"/>
          </a:xfrm>
          <a:prstGeom prst="round2DiagRect">
            <a:avLst/>
          </a:prstGeom>
          <a:solidFill>
            <a:srgbClr val="FFFFFF"/>
          </a:solidFill>
          <a:ln w="28575" cap="flat">
            <a:solidFill>
              <a:srgbClr val="0070C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3598" tIns="93598" rIns="93598" bIns="93598" numCol="1" spcCol="38100" rtlCol="0" anchor="ctr">
            <a:no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E" sz="2400" b="1" dirty="0"/>
              <a:t>Reprocessing and multiple Recycling</a:t>
            </a:r>
            <a:endParaRPr kumimoji="0" lang="en-BE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6" name="Round Diagonal Corner of Rectangle 15">
            <a:extLst>
              <a:ext uri="{FF2B5EF4-FFF2-40B4-BE49-F238E27FC236}">
                <a16:creationId xmlns:a16="http://schemas.microsoft.com/office/drawing/2014/main" id="{6E338F97-B325-3345-890B-CED0D6DEA258}"/>
              </a:ext>
            </a:extLst>
          </p:cNvPr>
          <p:cNvSpPr/>
          <p:nvPr/>
        </p:nvSpPr>
        <p:spPr>
          <a:xfrm>
            <a:off x="1119808" y="2233343"/>
            <a:ext cx="4830419" cy="1679360"/>
          </a:xfrm>
          <a:prstGeom prst="round2DiagRect">
            <a:avLst/>
          </a:prstGeom>
          <a:solidFill>
            <a:srgbClr val="FFFFFF"/>
          </a:solidFill>
          <a:ln w="28575" cap="flat">
            <a:solidFill>
              <a:srgbClr val="0070C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3598" tIns="93598" rIns="93598" bIns="93598" numCol="1" spcCol="38100" rtlCol="0" anchor="ctr">
            <a:no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E" sz="2400" b="1" dirty="0"/>
              <a:t>Transmutation of Actinides</a:t>
            </a:r>
            <a:endParaRPr kumimoji="0" lang="en-BE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7" name="Round Diagonal Corner of Rectangle 16">
            <a:extLst>
              <a:ext uri="{FF2B5EF4-FFF2-40B4-BE49-F238E27FC236}">
                <a16:creationId xmlns:a16="http://schemas.microsoft.com/office/drawing/2014/main" id="{56591DE6-EE51-964E-9E43-B9610D4F5996}"/>
              </a:ext>
            </a:extLst>
          </p:cNvPr>
          <p:cNvSpPr/>
          <p:nvPr/>
        </p:nvSpPr>
        <p:spPr>
          <a:xfrm>
            <a:off x="7891671" y="10754141"/>
            <a:ext cx="13437702" cy="615550"/>
          </a:xfrm>
          <a:prstGeom prst="round2DiagRect">
            <a:avLst/>
          </a:prstGeom>
          <a:solidFill>
            <a:srgbClr val="FFFFFF"/>
          </a:solidFill>
          <a:ln w="28575" cap="flat">
            <a:solidFill>
              <a:srgbClr val="0070C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3598" tIns="93598" rIns="93598" bIns="93598" numCol="1" spcCol="38100" rtlCol="0" anchor="ctr">
            <a:no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E" sz="2400" b="1" dirty="0"/>
              <a:t>Electricity</a:t>
            </a:r>
            <a:endParaRPr kumimoji="0" lang="en-BE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82D4A61C-A1A0-674B-B040-625E98D7E5C7}"/>
              </a:ext>
            </a:extLst>
          </p:cNvPr>
          <p:cNvSpPr/>
          <p:nvPr/>
        </p:nvSpPr>
        <p:spPr>
          <a:xfrm>
            <a:off x="7891672" y="11430639"/>
            <a:ext cx="13425102" cy="615550"/>
          </a:xfrm>
          <a:prstGeom prst="round2DiagRect">
            <a:avLst/>
          </a:prstGeom>
          <a:solidFill>
            <a:srgbClr val="FFFFFF"/>
          </a:solidFill>
          <a:ln w="28575" cap="flat">
            <a:solidFill>
              <a:srgbClr val="0070C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3598" tIns="93598" rIns="93598" bIns="93598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E" sz="2400" b="1" dirty="0"/>
              <a:t>District Heating	Water Desalination</a:t>
            </a:r>
            <a:endParaRPr kumimoji="0" lang="en-BE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19" name="Round Diagonal Corner of Rectangle 18">
            <a:extLst>
              <a:ext uri="{FF2B5EF4-FFF2-40B4-BE49-F238E27FC236}">
                <a16:creationId xmlns:a16="http://schemas.microsoft.com/office/drawing/2014/main" id="{8CE83F9F-3AB0-2345-8E20-38691B624F69}"/>
              </a:ext>
            </a:extLst>
          </p:cNvPr>
          <p:cNvSpPr/>
          <p:nvPr/>
        </p:nvSpPr>
        <p:spPr>
          <a:xfrm>
            <a:off x="13022317" y="12125735"/>
            <a:ext cx="8307057" cy="615550"/>
          </a:xfrm>
          <a:prstGeom prst="round2DiagRect">
            <a:avLst/>
          </a:prstGeom>
          <a:solidFill>
            <a:srgbClr val="FFFFFF"/>
          </a:solidFill>
          <a:ln w="28575" cap="flat">
            <a:solidFill>
              <a:srgbClr val="0070C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3598" tIns="93598" rIns="93598" bIns="93598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E" sz="2400" b="1" dirty="0"/>
              <a:t>Industrial Proces Heat</a:t>
            </a:r>
          </a:p>
        </p:txBody>
      </p:sp>
      <p:sp>
        <p:nvSpPr>
          <p:cNvPr id="20" name="Round Diagonal Corner of Rectangle 19">
            <a:extLst>
              <a:ext uri="{FF2B5EF4-FFF2-40B4-BE49-F238E27FC236}">
                <a16:creationId xmlns:a16="http://schemas.microsoft.com/office/drawing/2014/main" id="{198A07A4-9506-C548-A8E2-0F621AC33F7B}"/>
              </a:ext>
            </a:extLst>
          </p:cNvPr>
          <p:cNvSpPr/>
          <p:nvPr/>
        </p:nvSpPr>
        <p:spPr>
          <a:xfrm>
            <a:off x="16061634" y="12811878"/>
            <a:ext cx="5267739" cy="615550"/>
          </a:xfrm>
          <a:prstGeom prst="round2DiagRect">
            <a:avLst/>
          </a:prstGeom>
          <a:solidFill>
            <a:srgbClr val="FFFFFF"/>
          </a:solidFill>
          <a:ln w="28575" cap="flat">
            <a:solidFill>
              <a:srgbClr val="0070C0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3598" tIns="93598" rIns="93598" bIns="93598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BE" sz="2400" b="1" dirty="0"/>
              <a:t>Hydrogen Production</a:t>
            </a:r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3915F584-2922-594E-AE6B-3A407971D5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8183" y="7922834"/>
            <a:ext cx="1341818" cy="7200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03071DB4-35CD-0248-BDD5-B30BB03006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585" y="5742223"/>
            <a:ext cx="1282105" cy="787153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A9E61A4C-1D22-794D-B6BC-7094DABECA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8159" y="9485972"/>
            <a:ext cx="1399260" cy="7200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59BAA35E-CA7A-4948-B559-9278DA729F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57375" y="4049661"/>
            <a:ext cx="1320784" cy="720000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C635C69F-6CDA-BB4C-B9CC-0474E7EF7E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402" y="9552744"/>
            <a:ext cx="1455652" cy="720000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9C24A267-4688-E846-A91F-33079D33BE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265" y="8538950"/>
            <a:ext cx="1340932" cy="720000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9F739AB8-7E3C-C648-8A0A-AB8906B832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0243" y="8572993"/>
            <a:ext cx="1340932" cy="785480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D9D866FC-9EA1-0C4C-B5F4-A980F28AC3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8487" y="5742224"/>
            <a:ext cx="1282105" cy="787153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6347C78A-6F12-9A41-88EE-7B662FA9AC41}"/>
              </a:ext>
            </a:extLst>
          </p:cNvPr>
          <p:cNvSpPr/>
          <p:nvPr/>
        </p:nvSpPr>
        <p:spPr>
          <a:xfrm rot="19973058">
            <a:off x="10684181" y="6330683"/>
            <a:ext cx="9761798" cy="3032965"/>
          </a:xfrm>
          <a:prstGeom prst="ellipse">
            <a:avLst/>
          </a:prstGeom>
          <a:noFill/>
          <a:ln w="28575" cap="flat">
            <a:solidFill>
              <a:schemeClr val="bg1">
                <a:lumMod val="75000"/>
              </a:schemeClr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3598" tIns="93598" rIns="93598" bIns="93598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BE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73AA4E2-6984-DF42-954A-1285FA92E999}"/>
              </a:ext>
            </a:extLst>
          </p:cNvPr>
          <p:cNvGrpSpPr/>
          <p:nvPr/>
        </p:nvGrpSpPr>
        <p:grpSpPr>
          <a:xfrm>
            <a:off x="9096579" y="2461803"/>
            <a:ext cx="1213614" cy="611220"/>
            <a:chOff x="8520108" y="2461803"/>
            <a:chExt cx="1213614" cy="611220"/>
          </a:xfrm>
        </p:grpSpPr>
        <p:pic>
          <p:nvPicPr>
            <p:cNvPr id="44" name="Picture 43" descr="A picture containing furniture, seat, table, chair&#10;&#10;Description automatically generated">
              <a:extLst>
                <a:ext uri="{FF2B5EF4-FFF2-40B4-BE49-F238E27FC236}">
                  <a16:creationId xmlns:a16="http://schemas.microsoft.com/office/drawing/2014/main" id="{9CF71C1A-8BE5-B64B-BD5A-0BF675F7D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0108" y="2560521"/>
              <a:ext cx="697294" cy="51250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17CF314-0C82-334C-B9FE-B1B93FBC890A}"/>
                </a:ext>
              </a:extLst>
            </p:cNvPr>
            <p:cNvSpPr txBox="1"/>
            <p:nvPr/>
          </p:nvSpPr>
          <p:spPr>
            <a:xfrm>
              <a:off x="9132123" y="2461803"/>
              <a:ext cx="601599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8" tIns="91438" rIns="91438" bIns="91438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B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swald Regular"/>
                  <a:ea typeface="Oswald Regular"/>
                  <a:cs typeface="Oswald Regular"/>
                  <a:sym typeface="Oswald Regular"/>
                </a:rPr>
                <a:t>ADS</a:t>
              </a:r>
            </a:p>
          </p:txBody>
        </p:sp>
      </p:grp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8D93EB6E-F9C5-854D-857D-5544BCEA0E75}"/>
              </a:ext>
            </a:extLst>
          </p:cNvPr>
          <p:cNvCxnSpPr>
            <a:stCxn id="36" idx="3"/>
          </p:cNvCxnSpPr>
          <p:nvPr/>
        </p:nvCxnSpPr>
        <p:spPr>
          <a:xfrm flipH="1">
            <a:off x="9733722" y="8898950"/>
            <a:ext cx="1440475" cy="12700"/>
          </a:xfrm>
          <a:prstGeom prst="bentConnector5">
            <a:avLst>
              <a:gd name="adj1" fmla="val -28290"/>
              <a:gd name="adj2" fmla="val -11365079"/>
              <a:gd name="adj3" fmla="val 128285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668201C-0652-DC4E-99E8-C70E853A6910}"/>
              </a:ext>
            </a:extLst>
          </p:cNvPr>
          <p:cNvSpPr txBox="1"/>
          <p:nvPr/>
        </p:nvSpPr>
        <p:spPr>
          <a:xfrm>
            <a:off x="11065041" y="8841198"/>
            <a:ext cx="534117" cy="415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BE" sz="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swald Regular"/>
                <a:ea typeface="Oswald Regular"/>
                <a:cs typeface="Oswald Regular"/>
                <a:sym typeface="Oswald Regular"/>
              </a:rPr>
              <a:t>UOX</a:t>
            </a:r>
          </a:p>
        </p:txBody>
      </p:sp>
      <p:pic>
        <p:nvPicPr>
          <p:cNvPr id="54" name="Picture 53" descr="Shape, icon, arrow&#10;&#10;Description automatically generated">
            <a:extLst>
              <a:ext uri="{FF2B5EF4-FFF2-40B4-BE49-F238E27FC236}">
                <a16:creationId xmlns:a16="http://schemas.microsoft.com/office/drawing/2014/main" id="{D3EF3934-09DD-4E48-A0E7-0F454EF676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058" y="7341713"/>
            <a:ext cx="575727" cy="375586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54600E36-4FAE-E948-A5F5-16BB6FC12F66}"/>
              </a:ext>
            </a:extLst>
          </p:cNvPr>
          <p:cNvSpPr txBox="1"/>
          <p:nvPr/>
        </p:nvSpPr>
        <p:spPr>
          <a:xfrm>
            <a:off x="9170229" y="8874556"/>
            <a:ext cx="575795" cy="415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BE" sz="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swald Regular"/>
                <a:ea typeface="Oswald Regular"/>
                <a:cs typeface="Oswald Regular"/>
                <a:sym typeface="Oswald Regular"/>
              </a:rPr>
              <a:t>MOX</a:t>
            </a:r>
          </a:p>
        </p:txBody>
      </p: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7B566F9D-200B-AE4E-952C-B2960A0D9925}"/>
              </a:ext>
            </a:extLst>
          </p:cNvPr>
          <p:cNvCxnSpPr>
            <a:cxnSpLocks/>
            <a:stCxn id="54" idx="0"/>
            <a:endCxn id="26" idx="2"/>
          </p:cNvCxnSpPr>
          <p:nvPr/>
        </p:nvCxnSpPr>
        <p:spPr>
          <a:xfrm rot="5400000" flipH="1" flipV="1">
            <a:off x="10653112" y="5309187"/>
            <a:ext cx="812337" cy="3252716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73EE100D-76EA-BD41-9668-DB58C8CD84DE}"/>
              </a:ext>
            </a:extLst>
          </p:cNvPr>
          <p:cNvCxnSpPr>
            <a:cxnSpLocks/>
            <a:stCxn id="26" idx="3"/>
            <a:endCxn id="26" idx="1"/>
          </p:cNvCxnSpPr>
          <p:nvPr/>
        </p:nvCxnSpPr>
        <p:spPr>
          <a:xfrm flipH="1">
            <a:off x="12044585" y="6135800"/>
            <a:ext cx="1282105" cy="12700"/>
          </a:xfrm>
          <a:prstGeom prst="bentConnector5">
            <a:avLst>
              <a:gd name="adj1" fmla="val -17830"/>
              <a:gd name="adj2" fmla="val -8092276"/>
              <a:gd name="adj3" fmla="val 11783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0" name="Picture 59" descr="Shape, icon, arrow&#10;&#10;Description automatically generated">
            <a:extLst>
              <a:ext uri="{FF2B5EF4-FFF2-40B4-BE49-F238E27FC236}">
                <a16:creationId xmlns:a16="http://schemas.microsoft.com/office/drawing/2014/main" id="{27F303A4-9EFC-BC48-9100-7E5AE250FB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1204" y="4896785"/>
            <a:ext cx="575727" cy="375586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14A06B89-036C-444C-9C40-5800AF58676B}"/>
              </a:ext>
            </a:extLst>
          </p:cNvPr>
          <p:cNvSpPr txBox="1"/>
          <p:nvPr/>
        </p:nvSpPr>
        <p:spPr>
          <a:xfrm>
            <a:off x="9763023" y="6604853"/>
            <a:ext cx="385038" cy="415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BE" sz="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swald Regular"/>
                <a:ea typeface="Oswald Regular"/>
                <a:cs typeface="Oswald Regular"/>
                <a:sym typeface="Oswald Regular"/>
              </a:rPr>
              <a:t>Pu</a:t>
            </a:r>
          </a:p>
        </p:txBody>
      </p: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420E479B-A899-3649-975E-4E5FFB054091}"/>
              </a:ext>
            </a:extLst>
          </p:cNvPr>
          <p:cNvCxnSpPr>
            <a:cxnSpLocks/>
            <a:stCxn id="54" idx="0"/>
            <a:endCxn id="44" idx="2"/>
          </p:cNvCxnSpPr>
          <p:nvPr/>
        </p:nvCxnSpPr>
        <p:spPr>
          <a:xfrm rot="5400000" flipH="1" flipV="1">
            <a:off x="7304729" y="5201216"/>
            <a:ext cx="4268690" cy="12304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9" name="Elbow Connector 68">
            <a:extLst>
              <a:ext uri="{FF2B5EF4-FFF2-40B4-BE49-F238E27FC236}">
                <a16:creationId xmlns:a16="http://schemas.microsoft.com/office/drawing/2014/main" id="{67AA394E-D04C-094A-ABD1-D5F2891304D6}"/>
              </a:ext>
            </a:extLst>
          </p:cNvPr>
          <p:cNvCxnSpPr>
            <a:cxnSpLocks/>
            <a:stCxn id="45" idx="3"/>
            <a:endCxn id="44" idx="1"/>
          </p:cNvCxnSpPr>
          <p:nvPr/>
        </p:nvCxnSpPr>
        <p:spPr>
          <a:xfrm flipH="1">
            <a:off x="9096579" y="2692634"/>
            <a:ext cx="1213614" cy="124138"/>
          </a:xfrm>
          <a:prstGeom prst="bentConnector5">
            <a:avLst>
              <a:gd name="adj1" fmla="val -18836"/>
              <a:gd name="adj2" fmla="val -550273"/>
              <a:gd name="adj3" fmla="val 118836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0" name="Picture 69" descr="Shape, icon, arrow&#10;&#10;Description automatically generated">
            <a:extLst>
              <a:ext uri="{FF2B5EF4-FFF2-40B4-BE49-F238E27FC236}">
                <a16:creationId xmlns:a16="http://schemas.microsoft.com/office/drawing/2014/main" id="{F871507B-5699-294D-8674-7D1F8F8FB9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185" y="1865795"/>
            <a:ext cx="575727" cy="375586"/>
          </a:xfrm>
          <a:prstGeom prst="rect">
            <a:avLst/>
          </a:prstGeom>
        </p:spPr>
      </p:pic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B00E9068-8062-9E45-AF0C-1D3B5C7584A1}"/>
              </a:ext>
            </a:extLst>
          </p:cNvPr>
          <p:cNvCxnSpPr>
            <a:cxnSpLocks/>
            <a:stCxn id="54" idx="0"/>
            <a:endCxn id="30" idx="1"/>
          </p:cNvCxnSpPr>
          <p:nvPr/>
        </p:nvCxnSpPr>
        <p:spPr>
          <a:xfrm rot="5400000" flipH="1" flipV="1">
            <a:off x="11629122" y="2213461"/>
            <a:ext cx="2932052" cy="7324453"/>
          </a:xfrm>
          <a:prstGeom prst="bentConnector2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E197FE7-C73F-0F4A-9901-D0E07C064869}"/>
              </a:ext>
            </a:extLst>
          </p:cNvPr>
          <p:cNvSpPr txBox="1"/>
          <p:nvPr/>
        </p:nvSpPr>
        <p:spPr>
          <a:xfrm>
            <a:off x="9458126" y="3179580"/>
            <a:ext cx="460378" cy="415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BE" sz="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swald Regular"/>
                <a:ea typeface="Oswald Regular"/>
                <a:cs typeface="Oswald Regular"/>
                <a:sym typeface="Oswald Regular"/>
              </a:rPr>
              <a:t>MA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B97E037-9E8D-AD4A-BBC9-C2D076F5D7B5}"/>
              </a:ext>
            </a:extLst>
          </p:cNvPr>
          <p:cNvSpPr txBox="1"/>
          <p:nvPr/>
        </p:nvSpPr>
        <p:spPr>
          <a:xfrm>
            <a:off x="10330700" y="4077687"/>
            <a:ext cx="843497" cy="4154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BE" sz="15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swald Regular"/>
                <a:ea typeface="Oswald Regular"/>
                <a:cs typeface="Oswald Regular"/>
                <a:sym typeface="Oswald Regular"/>
              </a:rPr>
              <a:t>Pu + MA</a:t>
            </a:r>
          </a:p>
        </p:txBody>
      </p: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id="{2B933741-6D69-2E41-9667-DFB3B54AB86D}"/>
              </a:ext>
            </a:extLst>
          </p:cNvPr>
          <p:cNvCxnSpPr>
            <a:cxnSpLocks/>
            <a:stCxn id="30" idx="3"/>
            <a:endCxn id="30" idx="0"/>
          </p:cNvCxnSpPr>
          <p:nvPr/>
        </p:nvCxnSpPr>
        <p:spPr>
          <a:xfrm flipH="1" flipV="1">
            <a:off x="17417767" y="4049661"/>
            <a:ext cx="660392" cy="360000"/>
          </a:xfrm>
          <a:prstGeom prst="bentConnector4">
            <a:avLst>
              <a:gd name="adj1" fmla="val -34616"/>
              <a:gd name="adj2" fmla="val 362283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1" name="Picture 80" descr="Shape, icon, arrow&#10;&#10;Description automatically generated">
            <a:extLst>
              <a:ext uri="{FF2B5EF4-FFF2-40B4-BE49-F238E27FC236}">
                <a16:creationId xmlns:a16="http://schemas.microsoft.com/office/drawing/2014/main" id="{326B48F6-2BFB-4A4B-AAE3-2B4AB59123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8487" y="2932468"/>
            <a:ext cx="575727" cy="375586"/>
          </a:xfrm>
          <a:prstGeom prst="rect">
            <a:avLst/>
          </a:prstGeom>
        </p:spPr>
      </p:pic>
      <p:pic>
        <p:nvPicPr>
          <p:cNvPr id="85" name="Picture 84" descr="Icon&#10;&#10;Description automatically generated">
            <a:extLst>
              <a:ext uri="{FF2B5EF4-FFF2-40B4-BE49-F238E27FC236}">
                <a16:creationId xmlns:a16="http://schemas.microsoft.com/office/drawing/2014/main" id="{575487FB-8F72-3542-8DCD-1BF2CBC75B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0488" y="7233878"/>
            <a:ext cx="1399260" cy="720000"/>
          </a:xfrm>
          <a:prstGeom prst="rect">
            <a:avLst/>
          </a:prstGeom>
        </p:spPr>
      </p:pic>
      <p:cxnSp>
        <p:nvCxnSpPr>
          <p:cNvPr id="87" name="Elbow Connector 86">
            <a:extLst>
              <a:ext uri="{FF2B5EF4-FFF2-40B4-BE49-F238E27FC236}">
                <a16:creationId xmlns:a16="http://schemas.microsoft.com/office/drawing/2014/main" id="{EEF396D3-45E1-C34C-9CFA-6F935CCE67F0}"/>
              </a:ext>
            </a:extLst>
          </p:cNvPr>
          <p:cNvCxnSpPr>
            <a:cxnSpLocks/>
          </p:cNvCxnSpPr>
          <p:nvPr/>
        </p:nvCxnSpPr>
        <p:spPr>
          <a:xfrm flipH="1">
            <a:off x="17329575" y="6148500"/>
            <a:ext cx="1282105" cy="12700"/>
          </a:xfrm>
          <a:prstGeom prst="bentConnector5">
            <a:avLst>
              <a:gd name="adj1" fmla="val -17830"/>
              <a:gd name="adj2" fmla="val -8092276"/>
              <a:gd name="adj3" fmla="val 11783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8" name="Picture 87" descr="Shape, icon, arrow&#10;&#10;Description automatically generated">
            <a:extLst>
              <a:ext uri="{FF2B5EF4-FFF2-40B4-BE49-F238E27FC236}">
                <a16:creationId xmlns:a16="http://schemas.microsoft.com/office/drawing/2014/main" id="{3EA4D60B-AE04-6B44-A8E6-6F69D1E1070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194" y="4909485"/>
            <a:ext cx="575727" cy="375586"/>
          </a:xfrm>
          <a:prstGeom prst="rect">
            <a:avLst/>
          </a:prstGeom>
        </p:spPr>
      </p:pic>
      <p:cxnSp>
        <p:nvCxnSpPr>
          <p:cNvPr id="89" name="Elbow Connector 88">
            <a:extLst>
              <a:ext uri="{FF2B5EF4-FFF2-40B4-BE49-F238E27FC236}">
                <a16:creationId xmlns:a16="http://schemas.microsoft.com/office/drawing/2014/main" id="{F363C891-5B48-D64C-AEE5-1949A2BBEAFD}"/>
              </a:ext>
            </a:extLst>
          </p:cNvPr>
          <p:cNvCxnSpPr>
            <a:cxnSpLocks/>
            <a:stCxn id="85" idx="3"/>
            <a:endCxn id="85" idx="1"/>
          </p:cNvCxnSpPr>
          <p:nvPr/>
        </p:nvCxnSpPr>
        <p:spPr>
          <a:xfrm flipH="1">
            <a:off x="18100488" y="7593878"/>
            <a:ext cx="1399260" cy="12700"/>
          </a:xfrm>
          <a:prstGeom prst="bentConnector5">
            <a:avLst>
              <a:gd name="adj1" fmla="val -16337"/>
              <a:gd name="adj2" fmla="val -6008835"/>
              <a:gd name="adj3" fmla="val 116337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0" name="Picture 89" descr="Shape, icon, arrow&#10;&#10;Description automatically generated">
            <a:extLst>
              <a:ext uri="{FF2B5EF4-FFF2-40B4-BE49-F238E27FC236}">
                <a16:creationId xmlns:a16="http://schemas.microsoft.com/office/drawing/2014/main" id="{2B9C1147-8D0D-9845-890F-7564704A0A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2299" y="6719606"/>
            <a:ext cx="575727" cy="37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5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1" grpId="0" animBg="1"/>
      <p:bldP spid="52" grpId="0"/>
      <p:bldP spid="55" grpId="0"/>
      <p:bldP spid="65" grpId="0"/>
      <p:bldP spid="78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79ABB-45AE-5F8F-40BE-3D01886C7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376AE"/>
                </a:solidFill>
              </a:rPr>
              <a:t>|</a:t>
            </a:r>
            <a:r>
              <a:rPr lang="en-GB" dirty="0"/>
              <a:t> </a:t>
            </a:r>
            <a:r>
              <a:rPr lang="en-BE" dirty="0"/>
              <a:t>We have to shape our future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14372-0038-7076-C65E-6D77615EF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1" y="2583543"/>
            <a:ext cx="22179471" cy="9668783"/>
          </a:xfrm>
        </p:spPr>
        <p:txBody>
          <a:bodyPr/>
          <a:lstStyle/>
          <a:p>
            <a:r>
              <a:rPr lang="en-BE" sz="3600" dirty="0">
                <a:solidFill>
                  <a:srgbClr val="0070C0"/>
                </a:solidFill>
              </a:rPr>
              <a:t>Unfortunately, we’re back into an energy crisis … or better … a systems’ crisis </a:t>
            </a:r>
          </a:p>
          <a:p>
            <a:pPr lvl="1"/>
            <a:endParaRPr lang="en-GB" sz="3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3200" dirty="0"/>
              <a:t>In OECD countries, r</a:t>
            </a:r>
            <a:r>
              <a:rPr lang="en-BE" sz="3200" dirty="0"/>
              <a:t>eplacement of major infrastructures required allowing to reshape our (energy) systems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BE" sz="3200" dirty="0"/>
          </a:p>
          <a:p>
            <a:r>
              <a:rPr lang="en-BE" sz="3600" dirty="0">
                <a:solidFill>
                  <a:srgbClr val="0070C0"/>
                </a:solidFill>
              </a:rPr>
              <a:t>Nuclear energy is and can be part of the sustainable solution</a:t>
            </a:r>
          </a:p>
          <a:p>
            <a:pPr>
              <a:buFont typeface="Courier New" panose="02070309020205020404" pitchFamily="49" charset="0"/>
              <a:buChar char="o"/>
            </a:pPr>
            <a:endParaRPr lang="en-BE" sz="3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BE" sz="3200" dirty="0"/>
              <a:t>But we also need to focus and deliver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BE" sz="3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BE" sz="3200" dirty="0"/>
              <a:t>And value the strategic value of nuclear energy for Europe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BE" sz="3200" dirty="0"/>
          </a:p>
          <a:p>
            <a:r>
              <a:rPr lang="en-BE" sz="3600" dirty="0">
                <a:solidFill>
                  <a:srgbClr val="0070C0"/>
                </a:solidFill>
              </a:rPr>
              <a:t>If we want to embrace a sustainable European (nuclear) energy future … we’ll need to cluster even more</a:t>
            </a:r>
          </a:p>
          <a:p>
            <a:pPr>
              <a:buFont typeface="Courier New" panose="02070309020205020404" pitchFamily="49" charset="0"/>
              <a:buChar char="o"/>
            </a:pPr>
            <a:endParaRPr lang="en-BE" sz="3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BE" sz="3200" dirty="0"/>
              <a:t>From R&amp;D up to industrialisation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BE" sz="3200" dirty="0"/>
          </a:p>
          <a:p>
            <a:pPr lvl="2"/>
            <a:r>
              <a:rPr lang="en-BE" sz="2800" dirty="0"/>
              <a:t>“If we don’t redress the R&amp;D-focus during the coming 20 years … we might not have a demand anymore for nuclear R&amp;D”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BE" sz="32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BE" sz="3200" dirty="0"/>
              <a:t>More than ever, energy-intensive industry’s existance is being challenged … begging for low-carbon, safe, predictable, reliable and competitive energy and increasingly electricity … let’s deliver on this !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BE" sz="3200" dirty="0"/>
          </a:p>
        </p:txBody>
      </p:sp>
    </p:spTree>
    <p:extLst>
      <p:ext uri="{BB962C8B-B14F-4D97-AF65-F5344CB8AC3E}">
        <p14:creationId xmlns:p14="http://schemas.microsoft.com/office/powerpoint/2010/main" val="166023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PresentationLoad">
  <a:themeElements>
    <a:clrScheme name="PresentationLoa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C7013"/>
      </a:accent1>
      <a:accent2>
        <a:srgbClr val="6B9B1A"/>
      </a:accent2>
      <a:accent3>
        <a:srgbClr val="8F8F8F"/>
      </a:accent3>
      <a:accent4>
        <a:srgbClr val="707070"/>
      </a:accent4>
      <a:accent5>
        <a:srgbClr val="B2BBAA"/>
      </a:accent5>
      <a:accent6>
        <a:srgbClr val="608C16"/>
      </a:accent6>
      <a:hlink>
        <a:srgbClr val="0000FF"/>
      </a:hlink>
      <a:folHlink>
        <a:srgbClr val="FF00FF"/>
      </a:folHlink>
    </a:clrScheme>
    <a:fontScheme name="Custom 1">
      <a:majorFont>
        <a:latin typeface="Oswald Regular"/>
        <a:ea typeface="Times New Roman"/>
        <a:cs typeface="Times New Roman"/>
      </a:majorFont>
      <a:minorFont>
        <a:latin typeface="Roboto"/>
        <a:ea typeface="Oswald Regular"/>
        <a:cs typeface="Oswald Regular"/>
      </a:minorFont>
    </a:fontScheme>
    <a:fmtScheme name="PresentationLo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3599" tIns="93599" rIns="93599" bIns="9359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Oswal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Oswal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esentationLoad">
  <a:themeElements>
    <a:clrScheme name="PresentationLoa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C7013"/>
      </a:accent1>
      <a:accent2>
        <a:srgbClr val="6B9B1A"/>
      </a:accent2>
      <a:accent3>
        <a:srgbClr val="8F8F8F"/>
      </a:accent3>
      <a:accent4>
        <a:srgbClr val="707070"/>
      </a:accent4>
      <a:accent5>
        <a:srgbClr val="B2BBAA"/>
      </a:accent5>
      <a:accent6>
        <a:srgbClr val="608C16"/>
      </a:accent6>
      <a:hlink>
        <a:srgbClr val="0000FF"/>
      </a:hlink>
      <a:folHlink>
        <a:srgbClr val="FF00FF"/>
      </a:folHlink>
    </a:clrScheme>
    <a:fontScheme name="PresentationLoad">
      <a:majorFont>
        <a:latin typeface="Times New Roman"/>
        <a:ea typeface="Times New Roman"/>
        <a:cs typeface="Times New Roman"/>
      </a:majorFont>
      <a:minorFont>
        <a:latin typeface="Oswald Regular"/>
        <a:ea typeface="Oswald Regular"/>
        <a:cs typeface="Oswald Regular"/>
      </a:minorFont>
    </a:fontScheme>
    <a:fmtScheme name="PresentationLo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3599" tIns="93599" rIns="93599" bIns="9359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Oswal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Oswal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{58D89B47-72F6-3541-BBAD-076C3C3FFCC9}tf16401378</Template>
  <TotalTime>5037</TotalTime>
  <Words>527</Words>
  <Application>Microsoft Macintosh PowerPoint</Application>
  <PresentationFormat>Custom</PresentationFormat>
  <Paragraphs>70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Roboto</vt:lpstr>
      <vt:lpstr>Courier New</vt:lpstr>
      <vt:lpstr>Roboto Medium</vt:lpstr>
      <vt:lpstr>Times New Roman</vt:lpstr>
      <vt:lpstr>Oswald Medium</vt:lpstr>
      <vt:lpstr>Roboto Medium</vt:lpstr>
      <vt:lpstr>Wingdings</vt:lpstr>
      <vt:lpstr>Arial</vt:lpstr>
      <vt:lpstr>Oswald Regular</vt:lpstr>
      <vt:lpstr>PresentationLoad</vt:lpstr>
      <vt:lpstr>PowerPoint Presentation</vt:lpstr>
      <vt:lpstr>| We exist thanks to nuclear …    let’s use it wisely to provide a future to us all now and forever</vt:lpstr>
      <vt:lpstr>| Major trends in energy systems worldwide    An energy systems view is essential ...     ideally with a policy spanning multiple decades</vt:lpstr>
      <vt:lpstr>| And time is pressing </vt:lpstr>
      <vt:lpstr>| The increasing « Energy Cliff Dilemma »</vt:lpstr>
      <vt:lpstr>| On the future of Nuclear Energy</vt:lpstr>
      <vt:lpstr>| We do not lack options to answer the demands … now and tomorrow … but let’s focus to deliver</vt:lpstr>
      <vt:lpstr>| We have to shape our future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Peel</dc:creator>
  <cp:lastModifiedBy>Luc VDD</cp:lastModifiedBy>
  <cp:revision>327</cp:revision>
  <cp:lastPrinted>2018-08-08T07:14:15Z</cp:lastPrinted>
  <dcterms:modified xsi:type="dcterms:W3CDTF">2022-10-13T07:35:59Z</dcterms:modified>
</cp:coreProperties>
</file>