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348" r:id="rId3"/>
    <p:sldId id="345" r:id="rId4"/>
    <p:sldId id="339" r:id="rId5"/>
    <p:sldId id="333" r:id="rId6"/>
    <p:sldId id="340" r:id="rId7"/>
    <p:sldId id="336" r:id="rId8"/>
    <p:sldId id="337" r:id="rId9"/>
    <p:sldId id="343" r:id="rId10"/>
    <p:sldId id="341" r:id="rId11"/>
    <p:sldId id="347" r:id="rId12"/>
    <p:sldId id="258" r:id="rId13"/>
  </p:sldIdLst>
  <p:sldSz cx="9144000" cy="5143500" type="screen16x9"/>
  <p:notesSz cx="6858000" cy="9144000"/>
  <p:defaultTextStyle>
    <a:defPPr>
      <a:defRPr lang="fi-FI"/>
    </a:defPPr>
    <a:lvl1pPr marL="0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1pPr>
    <a:lvl2pPr marL="320954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2pPr>
    <a:lvl3pPr marL="641909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3pPr>
    <a:lvl4pPr marL="962863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4pPr>
    <a:lvl5pPr marL="1283818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5pPr>
    <a:lvl6pPr marL="1604772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6pPr>
    <a:lvl7pPr marL="1925726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7pPr>
    <a:lvl8pPr marL="2246681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8pPr>
    <a:lvl9pPr marL="2567635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58" autoAdjust="0"/>
  </p:normalViewPr>
  <p:slideViewPr>
    <p:cSldViewPr snapToGrid="0">
      <p:cViewPr varScale="1">
        <p:scale>
          <a:sx n="93" d="100"/>
          <a:sy n="93" d="100"/>
        </p:scale>
        <p:origin x="544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529083856515337E-2"/>
          <c:y val="6.5965775257113834E-2"/>
          <c:w val="0.89904560287343294"/>
          <c:h val="0.80146241356693915"/>
        </c:manualLayout>
      </c:layout>
      <c:lineChart>
        <c:grouping val="standard"/>
        <c:varyColors val="0"/>
        <c:ser>
          <c:idx val="0"/>
          <c:order val="0"/>
          <c:tx>
            <c:strRef>
              <c:f>'ydinvoiman kannatus'!$B$1</c:f>
              <c:strCache>
                <c:ptCount val="1"/>
                <c:pt idx="0">
                  <c:v>Negative</c:v>
                </c:pt>
              </c:strCache>
            </c:strRef>
          </c:tx>
          <c:spPr>
            <a:ln w="50800">
              <a:solidFill>
                <a:srgbClr val="FF1C91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8537727877396649E-2"/>
                  <c:y val="3.5681422714479757E-2"/>
                </c:manualLayout>
              </c:layout>
              <c:tx>
                <c:rich>
                  <a:bodyPr/>
                  <a:lstStyle/>
                  <a:p>
                    <a:fld id="{99141CC3-39AC-41B3-AD16-F6DFA6012AEC}" type="VALUE">
                      <a:rPr lang="en-US" sz="1000"/>
                      <a:pPr/>
                      <a:t>[ARVO]</a:t>
                    </a:fld>
                    <a:endParaRPr lang="en-GB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7B5-4FAA-B54B-C4895F739492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1"/>
              <c:layout>
                <c:manualLayout>
                  <c:x val="2.8464178793727094E-2"/>
                  <c:y val="0.20799330555525344"/>
                </c:manualLayout>
              </c:layout>
              <c:tx>
                <c:rich>
                  <a:bodyPr/>
                  <a:lstStyle/>
                  <a:p>
                    <a:r>
                      <a:rPr lang="en-US" b="0">
                        <a:solidFill>
                          <a:sysClr val="windowText" lastClr="000000"/>
                        </a:solidFill>
                      </a:rPr>
                      <a:t>Negative; </a:t>
                    </a:r>
                    <a:r>
                      <a:rPr lang="en-US" b="1">
                        <a:solidFill>
                          <a:srgbClr val="FF1C91"/>
                        </a:solidFill>
                      </a:rPr>
                      <a:t>11 %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7B5-4FAA-B54B-C4895F73949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FF1C91"/>
                    </a:solidFill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'ydinvoiman kannatus'!$A$3:$A$42</c:f>
              <c:numCache>
                <c:formatCode>General</c:formatCode>
                <c:ptCount val="40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2015</c:v>
                </c:pt>
                <c:pt idx="33">
                  <c:v>2016</c:v>
                </c:pt>
                <c:pt idx="34">
                  <c:v>2017</c:v>
                </c:pt>
                <c:pt idx="35">
                  <c:v>2018</c:v>
                </c:pt>
                <c:pt idx="36">
                  <c:v>2019</c:v>
                </c:pt>
                <c:pt idx="37">
                  <c:v>2020</c:v>
                </c:pt>
                <c:pt idx="38">
                  <c:v>2021</c:v>
                </c:pt>
                <c:pt idx="39">
                  <c:v>2022</c:v>
                </c:pt>
              </c:numCache>
            </c:numRef>
          </c:cat>
          <c:val>
            <c:numRef>
              <c:f>'ydinvoiman kannatus'!$B$3:$B$42</c:f>
              <c:numCache>
                <c:formatCode>0%</c:formatCode>
                <c:ptCount val="40"/>
                <c:pt idx="0">
                  <c:v>0.38</c:v>
                </c:pt>
                <c:pt idx="1">
                  <c:v>0.51</c:v>
                </c:pt>
                <c:pt idx="2">
                  <c:v>0.39</c:v>
                </c:pt>
                <c:pt idx="3">
                  <c:v>0.32</c:v>
                </c:pt>
                <c:pt idx="4">
                  <c:v>0.44</c:v>
                </c:pt>
                <c:pt idx="5">
                  <c:v>0.44</c:v>
                </c:pt>
                <c:pt idx="6">
                  <c:v>0.37</c:v>
                </c:pt>
                <c:pt idx="7">
                  <c:v>0.39</c:v>
                </c:pt>
                <c:pt idx="8">
                  <c:v>0.34</c:v>
                </c:pt>
                <c:pt idx="9">
                  <c:v>0.35</c:v>
                </c:pt>
                <c:pt idx="10">
                  <c:v>0.41</c:v>
                </c:pt>
                <c:pt idx="11">
                  <c:v>0.43</c:v>
                </c:pt>
                <c:pt idx="12">
                  <c:v>0.35</c:v>
                </c:pt>
                <c:pt idx="13">
                  <c:v>0.39</c:v>
                </c:pt>
                <c:pt idx="14">
                  <c:v>0.35</c:v>
                </c:pt>
                <c:pt idx="15">
                  <c:v>0.32</c:v>
                </c:pt>
                <c:pt idx="16">
                  <c:v>0.32</c:v>
                </c:pt>
                <c:pt idx="17">
                  <c:v>0.34</c:v>
                </c:pt>
                <c:pt idx="18">
                  <c:v>0.26</c:v>
                </c:pt>
                <c:pt idx="19">
                  <c:v>0.3</c:v>
                </c:pt>
                <c:pt idx="20">
                  <c:v>0.32</c:v>
                </c:pt>
                <c:pt idx="21">
                  <c:v>0.28000000000000003</c:v>
                </c:pt>
                <c:pt idx="22">
                  <c:v>0.25</c:v>
                </c:pt>
                <c:pt idx="23">
                  <c:v>0.2</c:v>
                </c:pt>
                <c:pt idx="24">
                  <c:v>0.19</c:v>
                </c:pt>
                <c:pt idx="25">
                  <c:v>0.17</c:v>
                </c:pt>
                <c:pt idx="26">
                  <c:v>0.17</c:v>
                </c:pt>
                <c:pt idx="27">
                  <c:v>0.21</c:v>
                </c:pt>
                <c:pt idx="28">
                  <c:v>0.23</c:v>
                </c:pt>
                <c:pt idx="29">
                  <c:v>0.26</c:v>
                </c:pt>
                <c:pt idx="30">
                  <c:v>0.26</c:v>
                </c:pt>
                <c:pt idx="31">
                  <c:v>0.24</c:v>
                </c:pt>
                <c:pt idx="32">
                  <c:v>0.25</c:v>
                </c:pt>
                <c:pt idx="33">
                  <c:v>0.25</c:v>
                </c:pt>
                <c:pt idx="34">
                  <c:v>0.23</c:v>
                </c:pt>
                <c:pt idx="35">
                  <c:v>0.22</c:v>
                </c:pt>
                <c:pt idx="36">
                  <c:v>0.15</c:v>
                </c:pt>
                <c:pt idx="37">
                  <c:v>0.16</c:v>
                </c:pt>
                <c:pt idx="38">
                  <c:v>0.16</c:v>
                </c:pt>
                <c:pt idx="39">
                  <c:v>0.11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7B5-4FAA-B54B-C4895F739492}"/>
            </c:ext>
          </c:extLst>
        </c:ser>
        <c:ser>
          <c:idx val="1"/>
          <c:order val="1"/>
          <c:tx>
            <c:strRef>
              <c:f>'ydinvoiman kannatus'!$C$1</c:f>
              <c:strCache>
                <c:ptCount val="1"/>
                <c:pt idx="0">
                  <c:v>Positive</c:v>
                </c:pt>
              </c:strCache>
            </c:strRef>
          </c:tx>
          <c:spPr>
            <a:ln w="50800">
              <a:solidFill>
                <a:srgbClr val="003DA5"/>
              </a:solidFill>
            </a:ln>
          </c:spPr>
          <c:marker>
            <c:symbol val="none"/>
          </c:marker>
          <c:dPt>
            <c:idx val="3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77B5-4FAA-B54B-C4895F739492}"/>
              </c:ext>
            </c:extLst>
          </c:dPt>
          <c:dLbls>
            <c:dLbl>
              <c:idx val="0"/>
              <c:layout>
                <c:manualLayout>
                  <c:x val="-1.8373099355101206E-2"/>
                  <c:y val="-3.3913580291657759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b="1">
                        <a:solidFill>
                          <a:srgbClr val="003DA5"/>
                        </a:solidFill>
                      </a:defRPr>
                    </a:pPr>
                    <a:fld id="{8458A9B3-2E69-443A-BBF2-D5DCE158AD21}" type="VALUE">
                      <a:rPr lang="en-US" sz="1000"/>
                      <a:pPr>
                        <a:defRPr b="1">
                          <a:solidFill>
                            <a:srgbClr val="003DA5"/>
                          </a:solidFill>
                        </a:defRPr>
                      </a:pPr>
                      <a:t>[ARVO]</a:t>
                    </a:fld>
                    <a:endParaRPr lang="en-GB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7B5-4FAA-B54B-C4895F739492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1"/>
              <c:layout>
                <c:manualLayout>
                  <c:x val="3.5621877289634417E-2"/>
                  <c:y val="-0.2716891915563979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Positive</a:t>
                    </a:r>
                    <a:r>
                      <a:rPr lang="en-US" b="1">
                        <a:solidFill>
                          <a:srgbClr val="003DA5"/>
                        </a:solidFill>
                      </a:rPr>
                      <a:t>; 60 %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;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7B5-4FAA-B54B-C4895F73949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'ydinvoiman kannatus'!$A$3:$A$42</c:f>
              <c:numCache>
                <c:formatCode>General</c:formatCode>
                <c:ptCount val="40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2015</c:v>
                </c:pt>
                <c:pt idx="33">
                  <c:v>2016</c:v>
                </c:pt>
                <c:pt idx="34">
                  <c:v>2017</c:v>
                </c:pt>
                <c:pt idx="35">
                  <c:v>2018</c:v>
                </c:pt>
                <c:pt idx="36">
                  <c:v>2019</c:v>
                </c:pt>
                <c:pt idx="37">
                  <c:v>2020</c:v>
                </c:pt>
                <c:pt idx="38">
                  <c:v>2021</c:v>
                </c:pt>
                <c:pt idx="39">
                  <c:v>2022</c:v>
                </c:pt>
              </c:numCache>
            </c:numRef>
          </c:cat>
          <c:val>
            <c:numRef>
              <c:f>'ydinvoiman kannatus'!$C$3:$C$42</c:f>
              <c:numCache>
                <c:formatCode>0%</c:formatCode>
                <c:ptCount val="40"/>
                <c:pt idx="0">
                  <c:v>0.24</c:v>
                </c:pt>
                <c:pt idx="1">
                  <c:v>0.17</c:v>
                </c:pt>
                <c:pt idx="2">
                  <c:v>0.3</c:v>
                </c:pt>
                <c:pt idx="3">
                  <c:v>0.35</c:v>
                </c:pt>
                <c:pt idx="4">
                  <c:v>0.22</c:v>
                </c:pt>
                <c:pt idx="5">
                  <c:v>0.25</c:v>
                </c:pt>
                <c:pt idx="6">
                  <c:v>0.26</c:v>
                </c:pt>
                <c:pt idx="7">
                  <c:v>0.26</c:v>
                </c:pt>
                <c:pt idx="8">
                  <c:v>0.28999999999999998</c:v>
                </c:pt>
                <c:pt idx="9">
                  <c:v>0.28999999999999998</c:v>
                </c:pt>
                <c:pt idx="10">
                  <c:v>0.26</c:v>
                </c:pt>
                <c:pt idx="11">
                  <c:v>0.28999999999999998</c:v>
                </c:pt>
                <c:pt idx="12">
                  <c:v>0.34</c:v>
                </c:pt>
                <c:pt idx="13">
                  <c:v>0.35</c:v>
                </c:pt>
                <c:pt idx="14">
                  <c:v>0.33</c:v>
                </c:pt>
                <c:pt idx="15">
                  <c:v>0.35</c:v>
                </c:pt>
                <c:pt idx="16">
                  <c:v>0.38</c:v>
                </c:pt>
                <c:pt idx="17">
                  <c:v>0.41</c:v>
                </c:pt>
                <c:pt idx="18">
                  <c:v>0.44</c:v>
                </c:pt>
                <c:pt idx="19">
                  <c:v>0.39</c:v>
                </c:pt>
                <c:pt idx="20">
                  <c:v>0.35</c:v>
                </c:pt>
                <c:pt idx="21">
                  <c:v>0.45</c:v>
                </c:pt>
                <c:pt idx="22">
                  <c:v>0.46</c:v>
                </c:pt>
                <c:pt idx="23">
                  <c:v>0.5</c:v>
                </c:pt>
                <c:pt idx="24">
                  <c:v>0.46</c:v>
                </c:pt>
                <c:pt idx="25">
                  <c:v>0.47</c:v>
                </c:pt>
                <c:pt idx="26">
                  <c:v>0.48</c:v>
                </c:pt>
                <c:pt idx="27">
                  <c:v>0.47</c:v>
                </c:pt>
                <c:pt idx="28">
                  <c:v>0.42</c:v>
                </c:pt>
                <c:pt idx="29">
                  <c:v>0.42</c:v>
                </c:pt>
                <c:pt idx="30">
                  <c:v>0.41</c:v>
                </c:pt>
                <c:pt idx="31">
                  <c:v>0.41</c:v>
                </c:pt>
                <c:pt idx="32">
                  <c:v>0.43</c:v>
                </c:pt>
                <c:pt idx="33">
                  <c:v>0.39</c:v>
                </c:pt>
                <c:pt idx="34">
                  <c:v>0.41</c:v>
                </c:pt>
                <c:pt idx="35">
                  <c:v>0.41</c:v>
                </c:pt>
                <c:pt idx="36">
                  <c:v>0.49</c:v>
                </c:pt>
                <c:pt idx="37">
                  <c:v>0.49</c:v>
                </c:pt>
                <c:pt idx="38">
                  <c:v>0.49</c:v>
                </c:pt>
                <c:pt idx="39">
                  <c:v>0.6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77B5-4FAA-B54B-C4895F7394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7922336"/>
        <c:axId val="368743656"/>
      </c:lineChart>
      <c:catAx>
        <c:axId val="367922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8743656"/>
        <c:crosses val="autoZero"/>
        <c:auto val="1"/>
        <c:lblAlgn val="ctr"/>
        <c:lblOffset val="100"/>
        <c:tickLblSkip val="3"/>
        <c:noMultiLvlLbl val="0"/>
      </c:catAx>
      <c:valAx>
        <c:axId val="368743656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  <a:prstDash val="sysDash"/>
            </a:ln>
          </c:spPr>
        </c:majorGridlines>
        <c:numFmt formatCode="0%" sourceLinked="0"/>
        <c:majorTickMark val="out"/>
        <c:minorTickMark val="none"/>
        <c:tickLblPos val="nextTo"/>
        <c:crossAx val="367922336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fi-FI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FDFCE-154B-4345-8F4C-7B0DAEF7115C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E0BDD-A28C-4CAC-84DF-9B600C058A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155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10F27-D57E-485A-8DBC-707470BF1083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3308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>
            <a:extLst>
              <a:ext uri="{FF2B5EF4-FFF2-40B4-BE49-F238E27FC236}">
                <a16:creationId xmlns="" xmlns:a16="http://schemas.microsoft.com/office/drawing/2014/main" id="{4F8B5724-A64B-FF4B-92B7-4C466CBF21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464" y="0"/>
            <a:ext cx="4214537" cy="51435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F1F4E156-C9A9-294F-BACD-83E59AAED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60" y="1144399"/>
            <a:ext cx="6007541" cy="131679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="" xmlns:a16="http://schemas.microsoft.com/office/drawing/2014/main" id="{BD41C6F8-A378-4048-8967-09EBC9B2E8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27097" y="4756788"/>
            <a:ext cx="940985" cy="193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0">
                <a:solidFill>
                  <a:srgbClr val="767171"/>
                </a:solidFill>
              </a:defRPr>
            </a:lvl1pPr>
          </a:lstStyle>
          <a:p>
            <a:r>
              <a:rPr lang="fi-FI" smtClean="0"/>
              <a:t>13.10.2022</a:t>
            </a:r>
            <a:endParaRPr lang="fi-FI" dirty="0"/>
          </a:p>
        </p:txBody>
      </p:sp>
      <p:cxnSp>
        <p:nvCxnSpPr>
          <p:cNvPr id="10" name="Suora yhdysviiva 9">
            <a:extLst>
              <a:ext uri="{FF2B5EF4-FFF2-40B4-BE49-F238E27FC236}">
                <a16:creationId xmlns="" xmlns:a16="http://schemas.microsoft.com/office/drawing/2014/main" id="{ECDFEDF9-560B-2E42-AD9F-88F9385BFDA6}"/>
              </a:ext>
            </a:extLst>
          </p:cNvPr>
          <p:cNvCxnSpPr>
            <a:cxnSpLocks/>
          </p:cNvCxnSpPr>
          <p:nvPr userDrawn="1"/>
        </p:nvCxnSpPr>
        <p:spPr>
          <a:xfrm>
            <a:off x="452673" y="2571750"/>
            <a:ext cx="5432080" cy="0"/>
          </a:xfrm>
          <a:prstGeom prst="line">
            <a:avLst/>
          </a:prstGeom>
          <a:ln w="5715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laotsikko 2"/>
          <p:cNvSpPr>
            <a:spLocks noGrp="1"/>
          </p:cNvSpPr>
          <p:nvPr>
            <p:ph type="subTitle" idx="1"/>
          </p:nvPr>
        </p:nvSpPr>
        <p:spPr>
          <a:xfrm>
            <a:off x="392401" y="2799360"/>
            <a:ext cx="5301371" cy="1101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7F7F7F"/>
                </a:solidFill>
              </a:defRPr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14" name="d_Copyright"/>
          <p:cNvSpPr txBox="1"/>
          <p:nvPr userDrawn="1"/>
        </p:nvSpPr>
        <p:spPr>
          <a:xfrm>
            <a:off x="391690" y="4749029"/>
            <a:ext cx="1435406" cy="20313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i-FI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720" smtClean="0"/>
              <a:t>© Teollisuuden Voima Oyj</a:t>
            </a:r>
            <a:endParaRPr lang="fi-FI" sz="720" dirty="0"/>
          </a:p>
        </p:txBody>
      </p:sp>
      <p:sp>
        <p:nvSpPr>
          <p:cNvPr id="15" name="d_Security"/>
          <p:cNvSpPr txBox="1"/>
          <p:nvPr userDrawn="1"/>
        </p:nvSpPr>
        <p:spPr>
          <a:xfrm>
            <a:off x="6840913" y="4771344"/>
            <a:ext cx="1227324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720" cap="all" baseline="0" smtClean="0"/>
              <a:t>Public</a:t>
            </a:r>
            <a:endParaRPr lang="fi-FI" sz="720" cap="all" baseline="0" dirty="0"/>
          </a:p>
        </p:txBody>
      </p:sp>
      <p:sp>
        <p:nvSpPr>
          <p:cNvPr id="17" name="duname"/>
          <p:cNvSpPr txBox="1"/>
          <p:nvPr userDrawn="1"/>
        </p:nvSpPr>
        <p:spPr>
          <a:xfrm>
            <a:off x="3043085" y="4744412"/>
            <a:ext cx="2160240" cy="20313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720" baseline="0" smtClean="0">
                <a:solidFill>
                  <a:srgbClr val="767171"/>
                </a:solidFill>
                <a:latin typeface="+mj-lt"/>
              </a:rPr>
              <a:t>Poikola Juha</a:t>
            </a:r>
            <a:endParaRPr lang="en-GB" sz="720" baseline="0" dirty="0">
              <a:solidFill>
                <a:srgbClr val="767171"/>
              </a:solidFill>
              <a:latin typeface="+mj-lt"/>
            </a:endParaRPr>
          </a:p>
        </p:txBody>
      </p:sp>
      <p:pic>
        <p:nvPicPr>
          <p:cNvPr id="19" name="DualUs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8000" y="3812400"/>
            <a:ext cx="36000" cy="7542"/>
          </a:xfrm>
          <a:prstGeom prst="rect">
            <a:avLst/>
          </a:prstGeom>
        </p:spPr>
      </p:pic>
      <p:sp>
        <p:nvSpPr>
          <p:cNvPr id="21" name="countryoforigin"/>
          <p:cNvSpPr txBox="1"/>
          <p:nvPr userDrawn="1"/>
        </p:nvSpPr>
        <p:spPr>
          <a:xfrm>
            <a:off x="475201" y="4291200"/>
            <a:ext cx="330520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fi-FI" sz="9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3" name="Kuva 22">
            <a:extLst>
              <a:ext uri="{FF2B5EF4-FFF2-40B4-BE49-F238E27FC236}">
                <a16:creationId xmlns="" xmlns:a16="http://schemas.microsoft.com/office/drawing/2014/main" id="{786CCD25-4C8B-5840-B46B-F86A767AD02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" y="0"/>
            <a:ext cx="1735494" cy="1238272"/>
          </a:xfrm>
          <a:prstGeom prst="rect">
            <a:avLst/>
          </a:prstGeom>
        </p:spPr>
      </p:pic>
      <p:sp>
        <p:nvSpPr>
          <p:cNvPr id="16" name="d_TrainingMaterial">
            <a:extLst>
              <a:ext uri="{FF2B5EF4-FFF2-40B4-BE49-F238E27FC236}">
                <a16:creationId xmlns="" xmlns:a16="http://schemas.microsoft.com/office/drawing/2014/main" id="{B17D7304-E41B-49C1-AC58-12660F4EF8AD}"/>
              </a:ext>
            </a:extLst>
          </p:cNvPr>
          <p:cNvSpPr txBox="1"/>
          <p:nvPr userDrawn="1"/>
        </p:nvSpPr>
        <p:spPr>
          <a:xfrm>
            <a:off x="8092571" y="4771344"/>
            <a:ext cx="997641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720" cap="none" baseline="0" smtClean="0"/>
              <a:t> </a:t>
            </a:r>
            <a:endParaRPr lang="fi-FI" sz="720" cap="none" baseline="0" dirty="0"/>
          </a:p>
        </p:txBody>
      </p:sp>
    </p:spTree>
    <p:extLst>
      <p:ext uri="{BB962C8B-B14F-4D97-AF65-F5344CB8AC3E}">
        <p14:creationId xmlns:p14="http://schemas.microsoft.com/office/powerpoint/2010/main" val="195364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F1F4E156-C9A9-294F-BACD-83E59AAED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60" y="761975"/>
            <a:ext cx="6007541" cy="169921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cxnSp>
        <p:nvCxnSpPr>
          <p:cNvPr id="6" name="Suora yhdysviiva 5">
            <a:extLst>
              <a:ext uri="{FF2B5EF4-FFF2-40B4-BE49-F238E27FC236}">
                <a16:creationId xmlns="" xmlns:a16="http://schemas.microsoft.com/office/drawing/2014/main" id="{2CA50569-2D47-FF4B-80D7-FDFD2D8FA878}"/>
              </a:ext>
            </a:extLst>
          </p:cNvPr>
          <p:cNvCxnSpPr>
            <a:cxnSpLocks/>
          </p:cNvCxnSpPr>
          <p:nvPr userDrawn="1"/>
        </p:nvCxnSpPr>
        <p:spPr>
          <a:xfrm>
            <a:off x="452673" y="2571750"/>
            <a:ext cx="543208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uva 3">
            <a:extLst>
              <a:ext uri="{FF2B5EF4-FFF2-40B4-BE49-F238E27FC236}">
                <a16:creationId xmlns="" xmlns:a16="http://schemas.microsoft.com/office/drawing/2014/main" id="{CD2B61E2-F626-6048-A830-F0F134BA1D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7398" y="0"/>
            <a:ext cx="4236602" cy="5143500"/>
          </a:xfrm>
          <a:prstGeom prst="rect">
            <a:avLst/>
          </a:prstGeom>
        </p:spPr>
      </p:pic>
      <p:sp>
        <p:nvSpPr>
          <p:cNvPr id="7" name="d_Security"/>
          <p:cNvSpPr txBox="1"/>
          <p:nvPr userDrawn="1"/>
        </p:nvSpPr>
        <p:spPr>
          <a:xfrm>
            <a:off x="6864521" y="4674394"/>
            <a:ext cx="1645200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720" cap="all" baseline="0" smtClean="0">
                <a:solidFill>
                  <a:schemeClr val="bg1"/>
                </a:solidFill>
              </a:rPr>
              <a:t>Public</a:t>
            </a:r>
            <a:endParaRPr lang="fi-FI" sz="720" cap="all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0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F1F4E156-C9A9-294F-BACD-83E59AAED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60" y="761975"/>
            <a:ext cx="6007541" cy="169921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cxnSp>
        <p:nvCxnSpPr>
          <p:cNvPr id="6" name="Suora yhdysviiva 5">
            <a:extLst>
              <a:ext uri="{FF2B5EF4-FFF2-40B4-BE49-F238E27FC236}">
                <a16:creationId xmlns="" xmlns:a16="http://schemas.microsoft.com/office/drawing/2014/main" id="{2CA50569-2D47-FF4B-80D7-FDFD2D8FA878}"/>
              </a:ext>
            </a:extLst>
          </p:cNvPr>
          <p:cNvCxnSpPr>
            <a:cxnSpLocks/>
          </p:cNvCxnSpPr>
          <p:nvPr userDrawn="1"/>
        </p:nvCxnSpPr>
        <p:spPr>
          <a:xfrm>
            <a:off x="452673" y="2571750"/>
            <a:ext cx="5432080" cy="0"/>
          </a:xfrm>
          <a:prstGeom prst="line">
            <a:avLst/>
          </a:prstGeom>
          <a:ln w="571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uva 4">
            <a:extLst>
              <a:ext uri="{FF2B5EF4-FFF2-40B4-BE49-F238E27FC236}">
                <a16:creationId xmlns="" xmlns:a16="http://schemas.microsoft.com/office/drawing/2014/main" id="{93EC2CF9-2917-314A-BCDB-509E70B7A4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7398" y="0"/>
            <a:ext cx="4236602" cy="5143500"/>
          </a:xfrm>
          <a:prstGeom prst="rect">
            <a:avLst/>
          </a:prstGeom>
        </p:spPr>
      </p:pic>
      <p:sp>
        <p:nvSpPr>
          <p:cNvPr id="8" name="d_Security"/>
          <p:cNvSpPr txBox="1"/>
          <p:nvPr userDrawn="1"/>
        </p:nvSpPr>
        <p:spPr>
          <a:xfrm>
            <a:off x="6864521" y="4674394"/>
            <a:ext cx="1645200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720" cap="all" baseline="0" smtClean="0">
                <a:solidFill>
                  <a:schemeClr val="tx2"/>
                </a:solidFill>
              </a:rPr>
              <a:t>Public</a:t>
            </a:r>
            <a:endParaRPr lang="fi-FI" sz="720" cap="all" baseline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57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F1F4E156-C9A9-294F-BACD-83E59AAED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59" y="569309"/>
            <a:ext cx="6445952" cy="224135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960" b="1" strike="noStrike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cxnSp>
        <p:nvCxnSpPr>
          <p:cNvPr id="6" name="Suora yhdysviiva 5">
            <a:extLst>
              <a:ext uri="{FF2B5EF4-FFF2-40B4-BE49-F238E27FC236}">
                <a16:creationId xmlns="" xmlns:a16="http://schemas.microsoft.com/office/drawing/2014/main" id="{2CA50569-2D47-FF4B-80D7-FDFD2D8FA878}"/>
              </a:ext>
            </a:extLst>
          </p:cNvPr>
          <p:cNvCxnSpPr>
            <a:cxnSpLocks/>
          </p:cNvCxnSpPr>
          <p:nvPr userDrawn="1"/>
        </p:nvCxnSpPr>
        <p:spPr>
          <a:xfrm>
            <a:off x="452673" y="2921225"/>
            <a:ext cx="543208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_Security"/>
          <p:cNvSpPr txBox="1"/>
          <p:nvPr userDrawn="1"/>
        </p:nvSpPr>
        <p:spPr>
          <a:xfrm>
            <a:off x="6864521" y="4674394"/>
            <a:ext cx="1645200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720" cap="all" baseline="0" smtClean="0">
                <a:solidFill>
                  <a:schemeClr val="bg1"/>
                </a:solidFill>
              </a:rPr>
              <a:t>Public</a:t>
            </a:r>
            <a:endParaRPr lang="fi-FI" sz="720" cap="all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1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fect_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="" xmlns:a16="http://schemas.microsoft.com/office/drawing/2014/main" id="{C1541D36-38DE-9348-B389-E325EDFCF2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8878" y="350826"/>
            <a:ext cx="8406245" cy="4323569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432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_Security"/>
          <p:cNvSpPr txBox="1"/>
          <p:nvPr userDrawn="1"/>
        </p:nvSpPr>
        <p:spPr>
          <a:xfrm>
            <a:off x="6864521" y="4674394"/>
            <a:ext cx="1645200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720" cap="all" baseline="0" smtClean="0">
                <a:solidFill>
                  <a:schemeClr val="bg1"/>
                </a:solidFill>
              </a:rPr>
              <a:t>Public</a:t>
            </a:r>
            <a:endParaRPr lang="fi-FI" sz="720" cap="all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61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fect_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3">
            <a:extLst>
              <a:ext uri="{FF2B5EF4-FFF2-40B4-BE49-F238E27FC236}">
                <a16:creationId xmlns="" xmlns:a16="http://schemas.microsoft.com/office/drawing/2014/main" id="{4564C769-C00B-7743-86A0-2394D77941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8878" y="350826"/>
            <a:ext cx="8406245" cy="4323569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432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_Security"/>
          <p:cNvSpPr txBox="1"/>
          <p:nvPr userDrawn="1"/>
        </p:nvSpPr>
        <p:spPr>
          <a:xfrm>
            <a:off x="6864521" y="4674394"/>
            <a:ext cx="1645200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720" cap="all" baseline="0" smtClean="0">
                <a:solidFill>
                  <a:schemeClr val="bg1"/>
                </a:solidFill>
              </a:rPr>
              <a:t>Public</a:t>
            </a:r>
            <a:endParaRPr lang="fi-FI" sz="720" cap="all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37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fect_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3">
            <a:extLst>
              <a:ext uri="{FF2B5EF4-FFF2-40B4-BE49-F238E27FC236}">
                <a16:creationId xmlns="" xmlns:a16="http://schemas.microsoft.com/office/drawing/2014/main" id="{56E76E21-C323-8742-B6DE-0C05470014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8878" y="350826"/>
            <a:ext cx="8406245" cy="4323569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432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_Security"/>
          <p:cNvSpPr txBox="1"/>
          <p:nvPr userDrawn="1"/>
        </p:nvSpPr>
        <p:spPr>
          <a:xfrm>
            <a:off x="6864521" y="4674394"/>
            <a:ext cx="1645200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720" cap="all" baseline="0" smtClean="0">
                <a:solidFill>
                  <a:schemeClr val="bg1"/>
                </a:solidFill>
              </a:rPr>
              <a:t>Public</a:t>
            </a:r>
            <a:endParaRPr lang="fi-FI" sz="720" cap="all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59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="" xmlns:a16="http://schemas.microsoft.com/office/drawing/2014/main" id="{6FB73A44-92E8-A244-8737-9E8576D702A5}"/>
              </a:ext>
            </a:extLst>
          </p:cNvPr>
          <p:cNvSpPr txBox="1"/>
          <p:nvPr userDrawn="1"/>
        </p:nvSpPr>
        <p:spPr>
          <a:xfrm>
            <a:off x="393539" y="1933350"/>
            <a:ext cx="5735256" cy="5355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i-FI" sz="2880" noProof="1"/>
              <a:t>Thank you!</a:t>
            </a:r>
          </a:p>
        </p:txBody>
      </p:sp>
      <p:pic>
        <p:nvPicPr>
          <p:cNvPr id="9" name="Kuva 8">
            <a:extLst>
              <a:ext uri="{FF2B5EF4-FFF2-40B4-BE49-F238E27FC236}">
                <a16:creationId xmlns="" xmlns:a16="http://schemas.microsoft.com/office/drawing/2014/main" id="{4F8B5724-A64B-FF4B-92B7-4C466CBF21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464" y="0"/>
            <a:ext cx="4214537" cy="5143500"/>
          </a:xfrm>
          <a:prstGeom prst="rect">
            <a:avLst/>
          </a:prstGeom>
        </p:spPr>
      </p:pic>
      <p:cxnSp>
        <p:nvCxnSpPr>
          <p:cNvPr id="10" name="Suora yhdysviiva 9">
            <a:extLst>
              <a:ext uri="{FF2B5EF4-FFF2-40B4-BE49-F238E27FC236}">
                <a16:creationId xmlns="" xmlns:a16="http://schemas.microsoft.com/office/drawing/2014/main" id="{ECDFEDF9-560B-2E42-AD9F-88F9385BFDA6}"/>
              </a:ext>
            </a:extLst>
          </p:cNvPr>
          <p:cNvCxnSpPr>
            <a:cxnSpLocks/>
          </p:cNvCxnSpPr>
          <p:nvPr userDrawn="1"/>
        </p:nvCxnSpPr>
        <p:spPr>
          <a:xfrm>
            <a:off x="452673" y="2571750"/>
            <a:ext cx="5432080" cy="0"/>
          </a:xfrm>
          <a:prstGeom prst="line">
            <a:avLst/>
          </a:prstGeom>
          <a:ln w="5715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_Copyright"/>
          <p:cNvSpPr txBox="1"/>
          <p:nvPr userDrawn="1"/>
        </p:nvSpPr>
        <p:spPr>
          <a:xfrm>
            <a:off x="391690" y="4749029"/>
            <a:ext cx="1435406" cy="20313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i-FI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720" smtClean="0"/>
              <a:t>© Teollisuuden Voima Oyj</a:t>
            </a:r>
            <a:endParaRPr lang="fi-FI" sz="720" dirty="0"/>
          </a:p>
        </p:txBody>
      </p:sp>
      <p:sp>
        <p:nvSpPr>
          <p:cNvPr id="15" name="d_Security"/>
          <p:cNvSpPr txBox="1"/>
          <p:nvPr userDrawn="1"/>
        </p:nvSpPr>
        <p:spPr>
          <a:xfrm>
            <a:off x="6918605" y="4771344"/>
            <a:ext cx="1645200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720" cap="all" baseline="0" smtClean="0"/>
              <a:t>Public</a:t>
            </a:r>
            <a:endParaRPr lang="fi-FI" sz="720" cap="all" baseline="0" dirty="0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="" xmlns:a16="http://schemas.microsoft.com/office/drawing/2014/main" id="{BD41C6F8-A378-4048-8967-09EBC9B2E894}"/>
              </a:ext>
            </a:extLst>
          </p:cNvPr>
          <p:cNvSpPr txBox="1">
            <a:spLocks/>
          </p:cNvSpPr>
          <p:nvPr userDrawn="1"/>
        </p:nvSpPr>
        <p:spPr>
          <a:xfrm>
            <a:off x="1827097" y="4753645"/>
            <a:ext cx="940985" cy="19390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 marL="0" algn="ctr" defTabSz="713232" rtl="0" eaLnBrk="1" latinLnBrk="0" hangingPunct="1">
              <a:defRPr sz="7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829CAE-366E-BB4D-A8B9-6D7121D3703F}" type="datetime1">
              <a:rPr lang="fi-FI" sz="720" smtClean="0"/>
              <a:pPr/>
              <a:t>13.10.2022</a:t>
            </a:fld>
            <a:endParaRPr lang="fi-FI" sz="720" dirty="0"/>
          </a:p>
        </p:txBody>
      </p:sp>
      <p:pic>
        <p:nvPicPr>
          <p:cNvPr id="13" name="Kuva 12">
            <a:extLst>
              <a:ext uri="{FF2B5EF4-FFF2-40B4-BE49-F238E27FC236}">
                <a16:creationId xmlns="" xmlns:a16="http://schemas.microsoft.com/office/drawing/2014/main" id="{D27CB153-D8DC-0442-AE3A-50D69434C8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474809" cy="105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5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Page_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="" xmlns:a16="http://schemas.microsoft.com/office/drawing/2014/main" id="{CF82E11B-63B6-6E49-AFC1-CA03B2773D68}"/>
              </a:ext>
            </a:extLst>
          </p:cNvPr>
          <p:cNvSpPr/>
          <p:nvPr userDrawn="1"/>
        </p:nvSpPr>
        <p:spPr>
          <a:xfrm>
            <a:off x="0" y="1045869"/>
            <a:ext cx="9144000" cy="3051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64" dirty="0">
              <a:ln>
                <a:noFill/>
              </a:ln>
            </a:endParaRPr>
          </a:p>
        </p:txBody>
      </p:sp>
      <p:cxnSp>
        <p:nvCxnSpPr>
          <p:cNvPr id="11" name="Suora yhdysviiva 10">
            <a:extLst>
              <a:ext uri="{FF2B5EF4-FFF2-40B4-BE49-F238E27FC236}">
                <a16:creationId xmlns="" xmlns:a16="http://schemas.microsoft.com/office/drawing/2014/main" id="{D6DFF851-8AA9-7145-8341-095B5D31455E}"/>
              </a:ext>
            </a:extLst>
          </p:cNvPr>
          <p:cNvCxnSpPr>
            <a:cxnSpLocks/>
          </p:cNvCxnSpPr>
          <p:nvPr userDrawn="1"/>
        </p:nvCxnSpPr>
        <p:spPr>
          <a:xfrm>
            <a:off x="409097" y="2673211"/>
            <a:ext cx="8325809" cy="0"/>
          </a:xfrm>
          <a:prstGeom prst="line">
            <a:avLst/>
          </a:prstGeom>
          <a:ln w="5715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ruutu 8">
            <a:extLst>
              <a:ext uri="{FF2B5EF4-FFF2-40B4-BE49-F238E27FC236}">
                <a16:creationId xmlns="" xmlns:a16="http://schemas.microsoft.com/office/drawing/2014/main" id="{354B12CB-A8F8-684C-ACB3-880D3C9B9D59}"/>
              </a:ext>
            </a:extLst>
          </p:cNvPr>
          <p:cNvSpPr txBox="1"/>
          <p:nvPr userDrawn="1"/>
        </p:nvSpPr>
        <p:spPr>
          <a:xfrm>
            <a:off x="386436" y="2036220"/>
            <a:ext cx="3746647" cy="5355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i-FI" sz="2880" noProof="1"/>
              <a:t>Thank you!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="" xmlns:a16="http://schemas.microsoft.com/office/drawing/2014/main" id="{BD41C6F8-A378-4048-8967-09EBC9B2E894}"/>
              </a:ext>
            </a:extLst>
          </p:cNvPr>
          <p:cNvSpPr txBox="1">
            <a:spLocks/>
          </p:cNvSpPr>
          <p:nvPr userDrawn="1"/>
        </p:nvSpPr>
        <p:spPr>
          <a:xfrm>
            <a:off x="1773013" y="4659838"/>
            <a:ext cx="940985" cy="19390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 marL="0" algn="ctr" defTabSz="713232" rtl="0" eaLnBrk="1" latinLnBrk="0" hangingPunct="1">
              <a:defRPr sz="800" kern="1200">
                <a:solidFill>
                  <a:srgbClr val="76717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829CAE-366E-BB4D-A8B9-6D7121D3703F}" type="datetime1">
              <a:rPr lang="fi-FI" sz="720" smtClean="0">
                <a:solidFill>
                  <a:schemeClr val="bg1"/>
                </a:solidFill>
              </a:rPr>
              <a:pPr/>
              <a:t>13.10.2022</a:t>
            </a:fld>
            <a:endParaRPr lang="fi-FI" sz="720" dirty="0">
              <a:solidFill>
                <a:schemeClr val="bg1"/>
              </a:solidFill>
            </a:endParaRPr>
          </a:p>
        </p:txBody>
      </p:sp>
      <p:sp>
        <p:nvSpPr>
          <p:cNvPr id="13" name="d_Copyright"/>
          <p:cNvSpPr txBox="1"/>
          <p:nvPr userDrawn="1"/>
        </p:nvSpPr>
        <p:spPr>
          <a:xfrm>
            <a:off x="337606" y="4652079"/>
            <a:ext cx="1435406" cy="20313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i-FI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720" smtClean="0">
                <a:solidFill>
                  <a:schemeClr val="bg1"/>
                </a:solidFill>
              </a:rPr>
              <a:t>© Teollisuuden Voima Oyj</a:t>
            </a:r>
            <a:endParaRPr lang="fi-FI" sz="720" dirty="0">
              <a:solidFill>
                <a:schemeClr val="bg1"/>
              </a:solidFill>
            </a:endParaRPr>
          </a:p>
        </p:txBody>
      </p:sp>
      <p:sp>
        <p:nvSpPr>
          <p:cNvPr id="14" name="d_Security"/>
          <p:cNvSpPr txBox="1"/>
          <p:nvPr userDrawn="1"/>
        </p:nvSpPr>
        <p:spPr>
          <a:xfrm>
            <a:off x="2837095" y="4670547"/>
            <a:ext cx="1645200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720" cap="all" baseline="0" smtClean="0">
                <a:solidFill>
                  <a:schemeClr val="bg1"/>
                </a:solidFill>
              </a:rPr>
              <a:t>Public</a:t>
            </a:r>
            <a:endParaRPr lang="fi-FI" sz="720" cap="all" baseline="0" dirty="0">
              <a:solidFill>
                <a:schemeClr val="bg1"/>
              </a:solidFill>
            </a:endParaRPr>
          </a:p>
        </p:txBody>
      </p:sp>
      <p:pic>
        <p:nvPicPr>
          <p:cNvPr id="16" name="Kuva 15">
            <a:extLst>
              <a:ext uri="{FF2B5EF4-FFF2-40B4-BE49-F238E27FC236}">
                <a16:creationId xmlns="" xmlns:a16="http://schemas.microsoft.com/office/drawing/2014/main" id="{F29F07F1-70A4-524C-94C2-11C96A408B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474809" cy="105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0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isältökalvo 3 -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9BD267-18A4-304A-B4C3-7136822249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3844"/>
            <a:ext cx="7109769" cy="994172"/>
          </a:xfrm>
        </p:spPr>
        <p:txBody>
          <a:bodyPr/>
          <a:lstStyle/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aa-ET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="" xmlns:a16="http://schemas.microsoft.com/office/drawing/2014/main" id="{E61A519B-3CAE-5F4E-ADAB-58A1D6B6C2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3854" y="4513207"/>
            <a:ext cx="753247" cy="368831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="" xmlns:a16="http://schemas.microsoft.com/office/drawing/2014/main" id="{4EA2F448-9DC4-1D46-B66C-E5EDF13A3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5500" y="4632723"/>
            <a:ext cx="4075510" cy="273844"/>
          </a:xfrm>
          <a:prstGeom prst="rect">
            <a:avLst/>
          </a:prstGeom>
        </p:spPr>
        <p:txBody>
          <a:bodyPr/>
          <a:lstStyle>
            <a:lvl1pPr>
              <a:defRPr lang="en-GB" b="0" i="0" smtClean="0">
                <a:effectLst/>
              </a:defRPr>
            </a:lvl1pPr>
          </a:lstStyle>
          <a:p>
            <a:r>
              <a:rPr lang="en-GB" smtClean="0"/>
              <a:t>Poikola Juha</a:t>
            </a:r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01A6B78B-C1AF-EA4F-874B-7BCF71F551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632723"/>
            <a:ext cx="1159991" cy="273844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13.10.2022</a:t>
            </a:r>
            <a:endParaRPr lang="aa-ET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348C35B5-2D73-154C-8759-4510C335E30F}"/>
              </a:ext>
            </a:extLst>
          </p:cNvPr>
          <p:cNvSpPr txBox="1">
            <a:spLocks/>
          </p:cNvSpPr>
          <p:nvPr userDrawn="1"/>
        </p:nvSpPr>
        <p:spPr>
          <a:xfrm>
            <a:off x="6841009" y="4632723"/>
            <a:ext cx="89741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aa-E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E3762-CFF6-EE43-91B4-9FFD183FC346}" type="slidenum">
              <a:rPr lang="aa-ET" sz="1050" smtClean="0">
                <a:solidFill>
                  <a:schemeClr val="tx1"/>
                </a:solidFill>
              </a:rPr>
              <a:pPr/>
              <a:t>‹#›</a:t>
            </a:fld>
            <a:endParaRPr lang="aa-ET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98242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ältökalvo 4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66D804-43BC-1743-BC59-FDE83D8A73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3844"/>
            <a:ext cx="7128305" cy="994172"/>
          </a:xfrm>
        </p:spPr>
        <p:txBody>
          <a:bodyPr/>
          <a:lstStyle/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aa-E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3A4A30-E7D9-B641-A13B-E97BF4BA804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486151" cy="2930933"/>
          </a:xfrm>
        </p:spPr>
        <p:txBody>
          <a:bodyPr/>
          <a:lstStyle/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sisältö</a:t>
            </a:r>
            <a:r>
              <a:rPr lang="en-GB" dirty="0"/>
              <a:t> (</a:t>
            </a:r>
            <a:r>
              <a:rPr lang="en-GB" dirty="0" err="1"/>
              <a:t>teksti</a:t>
            </a:r>
            <a:r>
              <a:rPr lang="en-GB" dirty="0"/>
              <a:t>/</a:t>
            </a:r>
            <a:r>
              <a:rPr lang="en-GB" dirty="0" err="1"/>
              <a:t>kuva</a:t>
            </a:r>
            <a:r>
              <a:rPr lang="en-GB" dirty="0"/>
              <a:t>/</a:t>
            </a:r>
            <a:r>
              <a:rPr lang="en-GB" dirty="0" err="1"/>
              <a:t>taulukko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aa-ET" dirty="0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="" xmlns:a16="http://schemas.microsoft.com/office/drawing/2014/main" id="{83FD597B-02C6-E141-A220-AEC7E94A41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3854" y="4513207"/>
            <a:ext cx="753247" cy="368831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06127279-6DBA-1A4C-859E-432A5BD8AF53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4270804" y="1369219"/>
            <a:ext cx="3486151" cy="2930933"/>
          </a:xfrm>
        </p:spPr>
        <p:txBody>
          <a:bodyPr/>
          <a:lstStyle/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sisältö</a:t>
            </a:r>
            <a:r>
              <a:rPr lang="en-GB" dirty="0"/>
              <a:t> (</a:t>
            </a:r>
            <a:r>
              <a:rPr lang="en-GB" dirty="0" err="1"/>
              <a:t>teksti</a:t>
            </a:r>
            <a:r>
              <a:rPr lang="en-GB" dirty="0"/>
              <a:t>/</a:t>
            </a:r>
            <a:r>
              <a:rPr lang="en-GB" dirty="0" err="1"/>
              <a:t>kuva</a:t>
            </a:r>
            <a:r>
              <a:rPr lang="en-GB" dirty="0"/>
              <a:t>/</a:t>
            </a:r>
            <a:r>
              <a:rPr lang="en-GB" dirty="0" err="1"/>
              <a:t>taulukko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aa-ET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="" xmlns:a16="http://schemas.microsoft.com/office/drawing/2014/main" id="{5B9AEBE9-640D-A74B-B866-70B1E1510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5500" y="4632723"/>
            <a:ext cx="4075510" cy="273844"/>
          </a:xfrm>
          <a:prstGeom prst="rect">
            <a:avLst/>
          </a:prstGeom>
        </p:spPr>
        <p:txBody>
          <a:bodyPr/>
          <a:lstStyle>
            <a:lvl1pPr>
              <a:defRPr lang="en-GB" b="0" i="0" smtClean="0">
                <a:effectLst/>
              </a:defRPr>
            </a:lvl1pPr>
          </a:lstStyle>
          <a:p>
            <a:r>
              <a:rPr lang="en-GB" smtClean="0"/>
              <a:t>Poikola Juha</a:t>
            </a:r>
            <a:endParaRPr lang="en-GB" dirty="0"/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1D6C40EE-3E45-594F-986B-BABCF7D44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632723"/>
            <a:ext cx="1159991" cy="273844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13.10.2022</a:t>
            </a:r>
            <a:endParaRPr lang="aa-ET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="" xmlns:a16="http://schemas.microsoft.com/office/drawing/2014/main" id="{53B9E433-C25E-944B-955A-BC91C5EB11AE}"/>
              </a:ext>
            </a:extLst>
          </p:cNvPr>
          <p:cNvSpPr txBox="1">
            <a:spLocks/>
          </p:cNvSpPr>
          <p:nvPr userDrawn="1"/>
        </p:nvSpPr>
        <p:spPr>
          <a:xfrm>
            <a:off x="6841009" y="4632723"/>
            <a:ext cx="89741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aa-E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E3762-CFF6-EE43-91B4-9FFD183FC346}" type="slidenum">
              <a:rPr lang="aa-ET" sz="1050" smtClean="0">
                <a:solidFill>
                  <a:schemeClr val="tx1"/>
                </a:solidFill>
              </a:rPr>
              <a:pPr/>
              <a:t>‹#›</a:t>
            </a:fld>
            <a:endParaRPr lang="aa-ET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536370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DualUse"/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2128" y="3144693"/>
            <a:ext cx="32400" cy="32400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="" xmlns:a16="http://schemas.microsoft.com/office/drawing/2014/main" id="{CF82E11B-63B6-6E49-AFC1-CA03B2773D68}"/>
              </a:ext>
            </a:extLst>
          </p:cNvPr>
          <p:cNvSpPr/>
          <p:nvPr userDrawn="1"/>
        </p:nvSpPr>
        <p:spPr>
          <a:xfrm>
            <a:off x="0" y="1045869"/>
            <a:ext cx="9144000" cy="3051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64" dirty="0">
              <a:ln>
                <a:noFill/>
              </a:ln>
            </a:endParaRPr>
          </a:p>
        </p:txBody>
      </p:sp>
      <p:sp>
        <p:nvSpPr>
          <p:cNvPr id="3" name="Otsikko 1">
            <a:extLst>
              <a:ext uri="{FF2B5EF4-FFF2-40B4-BE49-F238E27FC236}">
                <a16:creationId xmlns="" xmlns:a16="http://schemas.microsoft.com/office/drawing/2014/main" id="{C5B6CCF7-9258-2540-A9BE-676F3EC36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59" y="1245860"/>
            <a:ext cx="8341646" cy="131679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="" xmlns:a16="http://schemas.microsoft.com/office/drawing/2014/main" id="{F29F07F1-70A4-524C-94C2-11C96A408B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638677" cy="1052275"/>
          </a:xfrm>
          <a:prstGeom prst="rect">
            <a:avLst/>
          </a:prstGeom>
        </p:spPr>
      </p:pic>
      <p:cxnSp>
        <p:nvCxnSpPr>
          <p:cNvPr id="11" name="Suora yhdysviiva 10">
            <a:extLst>
              <a:ext uri="{FF2B5EF4-FFF2-40B4-BE49-F238E27FC236}">
                <a16:creationId xmlns="" xmlns:a16="http://schemas.microsoft.com/office/drawing/2014/main" id="{D6DFF851-8AA9-7145-8341-095B5D31455E}"/>
              </a:ext>
            </a:extLst>
          </p:cNvPr>
          <p:cNvCxnSpPr>
            <a:cxnSpLocks/>
          </p:cNvCxnSpPr>
          <p:nvPr userDrawn="1"/>
        </p:nvCxnSpPr>
        <p:spPr>
          <a:xfrm>
            <a:off x="409097" y="2673211"/>
            <a:ext cx="8325809" cy="0"/>
          </a:xfrm>
          <a:prstGeom prst="line">
            <a:avLst/>
          </a:prstGeom>
          <a:ln w="5715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laotsikko 2"/>
          <p:cNvSpPr>
            <a:spLocks noGrp="1"/>
          </p:cNvSpPr>
          <p:nvPr>
            <p:ph type="subTitle" idx="1"/>
          </p:nvPr>
        </p:nvSpPr>
        <p:spPr>
          <a:xfrm>
            <a:off x="392399" y="2799360"/>
            <a:ext cx="8342505" cy="11242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7F7F7F"/>
                </a:solidFill>
              </a:defRPr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16" name="Päivämäärän paikkamerkki 3">
            <a:extLst>
              <a:ext uri="{FF2B5EF4-FFF2-40B4-BE49-F238E27FC236}">
                <a16:creationId xmlns="" xmlns:a16="http://schemas.microsoft.com/office/drawing/2014/main" id="{BD41C6F8-A378-4048-8967-09EBC9B2E894}"/>
              </a:ext>
            </a:extLst>
          </p:cNvPr>
          <p:cNvSpPr txBox="1">
            <a:spLocks/>
          </p:cNvSpPr>
          <p:nvPr userDrawn="1"/>
        </p:nvSpPr>
        <p:spPr>
          <a:xfrm>
            <a:off x="1773013" y="4659838"/>
            <a:ext cx="940985" cy="19390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 marL="0" algn="ctr" defTabSz="713232" rtl="0" eaLnBrk="1" latinLnBrk="0" hangingPunct="1">
              <a:defRPr sz="800" kern="1200">
                <a:solidFill>
                  <a:srgbClr val="76717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829CAE-366E-BB4D-A8B9-6D7121D3703F}" type="datetime1">
              <a:rPr lang="fi-FI" sz="720" smtClean="0">
                <a:solidFill>
                  <a:schemeClr val="bg1"/>
                </a:solidFill>
              </a:rPr>
              <a:pPr/>
              <a:t>13.10.2022</a:t>
            </a:fld>
            <a:endParaRPr lang="fi-FI" sz="720" dirty="0">
              <a:solidFill>
                <a:schemeClr val="bg1"/>
              </a:solidFill>
            </a:endParaRPr>
          </a:p>
        </p:txBody>
      </p:sp>
      <p:sp>
        <p:nvSpPr>
          <p:cNvPr id="17" name="d_Copyright"/>
          <p:cNvSpPr txBox="1"/>
          <p:nvPr userDrawn="1"/>
        </p:nvSpPr>
        <p:spPr>
          <a:xfrm>
            <a:off x="337606" y="4652079"/>
            <a:ext cx="1435406" cy="20313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i-FI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720" smtClean="0">
                <a:solidFill>
                  <a:schemeClr val="bg1"/>
                </a:solidFill>
              </a:rPr>
              <a:t>© Teollisuuden Voima Oyj</a:t>
            </a:r>
            <a:endParaRPr lang="fi-FI" sz="720" dirty="0">
              <a:solidFill>
                <a:schemeClr val="bg1"/>
              </a:solidFill>
            </a:endParaRPr>
          </a:p>
        </p:txBody>
      </p:sp>
      <p:sp>
        <p:nvSpPr>
          <p:cNvPr id="18" name="d_Security"/>
          <p:cNvSpPr txBox="1"/>
          <p:nvPr userDrawn="1"/>
        </p:nvSpPr>
        <p:spPr>
          <a:xfrm>
            <a:off x="6864521" y="4674394"/>
            <a:ext cx="1645200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720" cap="all" baseline="0" smtClean="0">
                <a:solidFill>
                  <a:schemeClr val="bg1"/>
                </a:solidFill>
              </a:rPr>
              <a:t>Public</a:t>
            </a:r>
            <a:endParaRPr lang="fi-FI" sz="720" cap="all" baseline="0" dirty="0">
              <a:solidFill>
                <a:schemeClr val="bg1"/>
              </a:solidFill>
            </a:endParaRPr>
          </a:p>
        </p:txBody>
      </p:sp>
      <p:sp>
        <p:nvSpPr>
          <p:cNvPr id="19" name="duname"/>
          <p:cNvSpPr txBox="1"/>
          <p:nvPr userDrawn="1"/>
        </p:nvSpPr>
        <p:spPr>
          <a:xfrm>
            <a:off x="2989001" y="4647463"/>
            <a:ext cx="2160240" cy="20313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720" baseline="0" smtClean="0">
                <a:solidFill>
                  <a:schemeClr val="bg1"/>
                </a:solidFill>
                <a:latin typeface="+mj-lt"/>
              </a:rPr>
              <a:t>Poikola Juha</a:t>
            </a:r>
            <a:endParaRPr lang="en-GB" sz="720" baseline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637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ältökalvo 4 -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="" xmlns:a16="http://schemas.microsoft.com/office/drawing/2014/main" id="{E61A519B-3CAE-5F4E-ADAB-58A1D6B6C2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3854" y="4513207"/>
            <a:ext cx="753247" cy="368831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="" xmlns:a16="http://schemas.microsoft.com/office/drawing/2014/main" id="{4EA2F448-9DC4-1D46-B66C-E5EDF13A3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5500" y="4632723"/>
            <a:ext cx="4075510" cy="273844"/>
          </a:xfrm>
          <a:prstGeom prst="rect">
            <a:avLst/>
          </a:prstGeom>
        </p:spPr>
        <p:txBody>
          <a:bodyPr/>
          <a:lstStyle>
            <a:lvl1pPr>
              <a:defRPr lang="en-GB" b="0" i="0" smtClean="0">
                <a:effectLst/>
              </a:defRPr>
            </a:lvl1pPr>
          </a:lstStyle>
          <a:p>
            <a:r>
              <a:rPr lang="en-GB" smtClean="0"/>
              <a:t>Poikola Juha</a:t>
            </a:r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71C23ACA-C7A8-BE4B-9A65-A60F4097DA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632723"/>
            <a:ext cx="1159991" cy="273844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13.10.2022</a:t>
            </a:r>
            <a:endParaRPr lang="aa-ET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3C4B8899-1D3D-9747-9802-A65CD5E4A1B2}"/>
              </a:ext>
            </a:extLst>
          </p:cNvPr>
          <p:cNvSpPr txBox="1">
            <a:spLocks/>
          </p:cNvSpPr>
          <p:nvPr userDrawn="1"/>
        </p:nvSpPr>
        <p:spPr>
          <a:xfrm>
            <a:off x="6841009" y="4632723"/>
            <a:ext cx="89741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aa-E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E3762-CFF6-EE43-91B4-9FFD183FC346}" type="slidenum">
              <a:rPr lang="aa-ET" sz="1050" smtClean="0">
                <a:solidFill>
                  <a:schemeClr val="tx1"/>
                </a:solidFill>
              </a:rPr>
              <a:pPr/>
              <a:t>‹#›</a:t>
            </a:fld>
            <a:endParaRPr lang="aa-ET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427795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uora yhdysviiva 6">
            <a:extLst>
              <a:ext uri="{FF2B5EF4-FFF2-40B4-BE49-F238E27FC236}">
                <a16:creationId xmlns="" xmlns:a16="http://schemas.microsoft.com/office/drawing/2014/main" id="{DB6DC93F-78A9-814E-92EE-2EEC0E207578}"/>
              </a:ext>
            </a:extLst>
          </p:cNvPr>
          <p:cNvCxnSpPr>
            <a:cxnSpLocks/>
          </p:cNvCxnSpPr>
          <p:nvPr userDrawn="1"/>
        </p:nvCxnSpPr>
        <p:spPr>
          <a:xfrm>
            <a:off x="529062" y="849600"/>
            <a:ext cx="8089837" cy="0"/>
          </a:xfrm>
          <a:prstGeom prst="line">
            <a:avLst/>
          </a:prstGeom>
          <a:ln w="5715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äivämäärän paikkamerkki 3">
            <a:extLst>
              <a:ext uri="{FF2B5EF4-FFF2-40B4-BE49-F238E27FC236}">
                <a16:creationId xmlns="" xmlns:a16="http://schemas.microsoft.com/office/drawing/2014/main" id="{BD41C6F8-A378-4048-8967-09EBC9B2E8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49229" y="4778067"/>
            <a:ext cx="940985" cy="193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i-FI" smtClean="0"/>
              <a:t>13.10.2022</a:t>
            </a:r>
            <a:endParaRPr lang="fi-FI" dirty="0"/>
          </a:p>
        </p:txBody>
      </p:sp>
      <p:sp>
        <p:nvSpPr>
          <p:cNvPr id="24" name="d_Copyright"/>
          <p:cNvSpPr txBox="1"/>
          <p:nvPr userDrawn="1"/>
        </p:nvSpPr>
        <p:spPr>
          <a:xfrm>
            <a:off x="2767162" y="4786586"/>
            <a:ext cx="1435406" cy="1892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i-FI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630" smtClean="0"/>
              <a:t>© Teollisuuden Voima Oyj</a:t>
            </a:r>
            <a:endParaRPr lang="fi-FI" sz="630" dirty="0"/>
          </a:p>
        </p:txBody>
      </p:sp>
      <p:sp>
        <p:nvSpPr>
          <p:cNvPr id="26" name="Dian numeron paikkamerkki 1">
            <a:extLst>
              <a:ext uri="{FF2B5EF4-FFF2-40B4-BE49-F238E27FC236}">
                <a16:creationId xmlns="" xmlns:a16="http://schemas.microsoft.com/office/drawing/2014/main" id="{90FDE134-3A55-134D-8D42-F204794AA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7397" y="4786979"/>
            <a:ext cx="388494" cy="18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E3DD6-9353-D14B-991F-0D2C10536C1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1"/>
          </p:nvPr>
        </p:nvSpPr>
        <p:spPr>
          <a:xfrm>
            <a:off x="628651" y="916681"/>
            <a:ext cx="7813675" cy="356014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="" xmlns:a16="http://schemas.microsoft.com/office/drawing/2014/main" id="{6EAA2CA3-EC1E-EE4E-917D-C7B31E2C30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691" y="3005580"/>
            <a:ext cx="850309" cy="213792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="" xmlns:a16="http://schemas.microsoft.com/office/drawing/2014/main" id="{EB0899F7-3A47-AA43-89D5-3C1D67D938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07" y="4211868"/>
            <a:ext cx="1376603" cy="98220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="" xmlns:a16="http://schemas.microsoft.com/office/drawing/2014/main" id="{C32D02B9-5D26-8644-AFD5-C3753D91A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4005"/>
            <a:ext cx="7886700" cy="6476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8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4" name="d_TrainingMaterial">
            <a:extLst>
              <a:ext uri="{FF2B5EF4-FFF2-40B4-BE49-F238E27FC236}">
                <a16:creationId xmlns="" xmlns:a16="http://schemas.microsoft.com/office/drawing/2014/main" id="{BE07FA00-06BE-44C7-89A3-6BA956CFB021}"/>
              </a:ext>
            </a:extLst>
          </p:cNvPr>
          <p:cNvSpPr txBox="1"/>
          <p:nvPr userDrawn="1"/>
        </p:nvSpPr>
        <p:spPr>
          <a:xfrm>
            <a:off x="1416854" y="4778067"/>
            <a:ext cx="1209386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720" cap="none" baseline="0" smtClean="0"/>
              <a:t> </a:t>
            </a:r>
            <a:endParaRPr lang="fi-FI" sz="720" cap="none" baseline="0" dirty="0"/>
          </a:p>
        </p:txBody>
      </p:sp>
    </p:spTree>
    <p:extLst>
      <p:ext uri="{BB962C8B-B14F-4D97-AF65-F5344CB8AC3E}">
        <p14:creationId xmlns:p14="http://schemas.microsoft.com/office/powerpoint/2010/main" val="2741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_and_lar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/>
          <p:cNvSpPr>
            <a:spLocks noGrp="1"/>
          </p:cNvSpPr>
          <p:nvPr>
            <p:ph type="pic" idx="14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275" b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D15F-6509-4E3A-AD9B-998067313F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d_Copyright"/>
          <p:cNvSpPr txBox="1"/>
          <p:nvPr userDrawn="1"/>
        </p:nvSpPr>
        <p:spPr>
          <a:xfrm>
            <a:off x="5428800" y="4800600"/>
            <a:ext cx="16452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75" cap="none" baseline="0" smtClean="0">
                <a:solidFill>
                  <a:srgbClr val="ADAFB0"/>
                </a:solidFill>
                <a:latin typeface="Arial" pitchFamily="34" charset="0"/>
                <a:cs typeface="Arial" pitchFamily="34" charset="0"/>
              </a:rPr>
              <a:t>© Teollisuuden Voima Oyj</a:t>
            </a:r>
            <a:endParaRPr lang="fi-FI" sz="675" dirty="0"/>
          </a:p>
        </p:txBody>
      </p:sp>
      <p:sp>
        <p:nvSpPr>
          <p:cNvPr id="9" name="Otsikon paikkamerkki 1"/>
          <p:cNvSpPr>
            <a:spLocks noGrp="1"/>
          </p:cNvSpPr>
          <p:nvPr>
            <p:ph type="title"/>
          </p:nvPr>
        </p:nvSpPr>
        <p:spPr>
          <a:xfrm>
            <a:off x="838800" y="364500"/>
            <a:ext cx="7974000" cy="618300"/>
          </a:xfrm>
          <a:prstGeom prst="rect">
            <a:avLst/>
          </a:prstGeom>
        </p:spPr>
        <p:txBody>
          <a:bodyPr vert="horz" lIns="91440" tIns="0" rIns="91440" bIns="45720" rtlCol="0" anchor="t" anchorCtr="0">
            <a:normAutofit/>
          </a:bodyPr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d_powerstationlogo" hidden="1"/>
          <p:cNvSpPr txBox="1"/>
          <p:nvPr userDrawn="1"/>
        </p:nvSpPr>
        <p:spPr>
          <a:xfrm>
            <a:off x="3740400" y="4779000"/>
            <a:ext cx="207170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750" dirty="0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Poikola Juha</a:t>
            </a:r>
            <a:endParaRPr lang="fi-FI"/>
          </a:p>
        </p:txBody>
      </p:sp>
      <p:sp>
        <p:nvSpPr>
          <p:cNvPr id="16" name="d_checkname_date"/>
          <p:cNvSpPr txBox="1"/>
          <p:nvPr userDrawn="1"/>
        </p:nvSpPr>
        <p:spPr>
          <a:xfrm>
            <a:off x="6966000" y="4914000"/>
            <a:ext cx="1512000" cy="18466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fi-FI" sz="600" cap="none" baseline="0">
                <a:solidFill>
                  <a:srgbClr val="ADAFB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i-FI" sz="600" cap="none" baseline="0" dirty="0">
              <a:solidFill>
                <a:srgbClr val="ADAFB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75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="" xmlns:a16="http://schemas.microsoft.com/office/drawing/2014/main" id="{AD032669-D1B4-8F48-9021-169CC64AD6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774" y="4304662"/>
            <a:ext cx="1117935" cy="79661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C32D02B9-5D26-8644-AFD5-C3753D91A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9105"/>
            <a:ext cx="7886700" cy="6476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628650" y="1024580"/>
            <a:ext cx="3886200" cy="3450033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Aft>
                <a:spcPts val="600"/>
              </a:spcAft>
              <a:defRPr sz="1200">
                <a:solidFill>
                  <a:schemeClr val="tx1"/>
                </a:solidFill>
              </a:defRPr>
            </a:lvl1pPr>
            <a:lvl2pPr marL="180000" indent="-180000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defRPr sz="1200">
                <a:solidFill>
                  <a:schemeClr val="tx1"/>
                </a:solidFill>
              </a:defRPr>
            </a:lvl2pPr>
            <a:lvl3pPr marL="180000" indent="-180000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defRPr sz="1200">
                <a:solidFill>
                  <a:schemeClr val="tx1"/>
                </a:solidFill>
              </a:defRPr>
            </a:lvl3pPr>
            <a:lvl4pPr marL="180000" indent="-180000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defRPr sz="1200">
                <a:solidFill>
                  <a:schemeClr val="tx1"/>
                </a:solidFill>
              </a:defRPr>
            </a:lvl4pPr>
            <a:lvl5pPr marL="180000" indent="-180000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Sisällön paikkamerkki 2"/>
          <p:cNvSpPr>
            <a:spLocks noGrp="1"/>
          </p:cNvSpPr>
          <p:nvPr>
            <p:ph sz="quarter" idx="14"/>
          </p:nvPr>
        </p:nvSpPr>
        <p:spPr>
          <a:xfrm>
            <a:off x="4629150" y="1024580"/>
            <a:ext cx="3886200" cy="3450033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Aft>
                <a:spcPts val="600"/>
              </a:spcAft>
              <a:defRPr sz="1200">
                <a:solidFill>
                  <a:schemeClr val="tx1"/>
                </a:solidFill>
              </a:defRPr>
            </a:lvl1pPr>
            <a:lvl2pPr marL="180000" indent="-180000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defRPr sz="1200">
                <a:solidFill>
                  <a:schemeClr val="tx1"/>
                </a:solidFill>
              </a:defRPr>
            </a:lvl2pPr>
            <a:lvl3pPr marL="180000" indent="-180000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defRPr sz="1200">
                <a:solidFill>
                  <a:schemeClr val="tx1"/>
                </a:solidFill>
              </a:defRPr>
            </a:lvl3pPr>
            <a:lvl4pPr marL="180000" indent="-180000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defRPr sz="1200">
                <a:solidFill>
                  <a:schemeClr val="tx1"/>
                </a:solidFill>
              </a:defRPr>
            </a:lvl4pPr>
            <a:lvl5pPr marL="180000" indent="-180000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d_TrainingMaterial"/>
          <p:cNvSpPr/>
          <p:nvPr userDrawn="1"/>
        </p:nvSpPr>
        <p:spPr>
          <a:xfrm>
            <a:off x="1417320" y="4776470"/>
            <a:ext cx="1209040" cy="1803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720" smtClean="0">
                <a:solidFill>
                  <a:srgbClr val="767171"/>
                </a:solidFill>
              </a:rPr>
              <a:t> </a:t>
            </a:r>
            <a:endParaRPr lang="fi-FI" sz="720">
              <a:solidFill>
                <a:srgbClr val="767171"/>
              </a:solidFill>
            </a:endParaRPr>
          </a:p>
        </p:txBody>
      </p:sp>
      <p:sp>
        <p:nvSpPr>
          <p:cNvPr id="26" name="d_Copyright">
            <a:extLst>
              <a:ext uri="{FF2B5EF4-FFF2-40B4-BE49-F238E27FC236}">
                <a16:creationId xmlns="" xmlns:a16="http://schemas.microsoft.com/office/drawing/2014/main" id="{27B40068-4734-0642-A8AB-06DB1DC60C3C}"/>
              </a:ext>
            </a:extLst>
          </p:cNvPr>
          <p:cNvSpPr txBox="1"/>
          <p:nvPr userDrawn="1"/>
        </p:nvSpPr>
        <p:spPr>
          <a:xfrm>
            <a:off x="6741532" y="4786586"/>
            <a:ext cx="1163665" cy="1892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i-FI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630" smtClean="0"/>
              <a:t>© Teollisuuden Voima Oyj</a:t>
            </a:r>
            <a:endParaRPr lang="fi-FI" sz="630" dirty="0"/>
          </a:p>
        </p:txBody>
      </p:sp>
      <p:sp>
        <p:nvSpPr>
          <p:cNvPr id="28" name="Dian numeron paikkamerkki 1">
            <a:extLst>
              <a:ext uri="{FF2B5EF4-FFF2-40B4-BE49-F238E27FC236}">
                <a16:creationId xmlns="" xmlns:a16="http://schemas.microsoft.com/office/drawing/2014/main" id="{C39C7C61-53E2-4347-AC78-C1E45F792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05197" y="4786979"/>
            <a:ext cx="388494" cy="18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E3DD6-9353-D14B-991F-0D2C10536C1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="" xmlns:a16="http://schemas.microsoft.com/office/drawing/2014/main" id="{5F2CCC8B-CE5D-8745-B49C-56EACA1F06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691" y="3005580"/>
            <a:ext cx="850309" cy="213792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="" xmlns:a16="http://schemas.microsoft.com/office/drawing/2014/main" id="{F6FCC53B-24AF-CC4F-B4E3-10AD8EF847E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07" y="4216581"/>
            <a:ext cx="1376603" cy="97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3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uora yhdysviiva 6">
            <a:extLst>
              <a:ext uri="{FF2B5EF4-FFF2-40B4-BE49-F238E27FC236}">
                <a16:creationId xmlns="" xmlns:a16="http://schemas.microsoft.com/office/drawing/2014/main" id="{DB6DC93F-78A9-814E-92EE-2EEC0E207578}"/>
              </a:ext>
            </a:extLst>
          </p:cNvPr>
          <p:cNvCxnSpPr>
            <a:cxnSpLocks/>
          </p:cNvCxnSpPr>
          <p:nvPr userDrawn="1"/>
        </p:nvCxnSpPr>
        <p:spPr>
          <a:xfrm>
            <a:off x="529062" y="849600"/>
            <a:ext cx="8089837" cy="0"/>
          </a:xfrm>
          <a:prstGeom prst="line">
            <a:avLst/>
          </a:prstGeom>
          <a:ln w="5715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äivämäärän paikkamerkki 3">
            <a:extLst>
              <a:ext uri="{FF2B5EF4-FFF2-40B4-BE49-F238E27FC236}">
                <a16:creationId xmlns="" xmlns:a16="http://schemas.microsoft.com/office/drawing/2014/main" id="{BD41C6F8-A378-4048-8967-09EBC9B2E8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49229" y="4778067"/>
            <a:ext cx="940985" cy="193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i-FI" smtClean="0"/>
              <a:t>13.10.2022</a:t>
            </a:r>
            <a:endParaRPr lang="fi-FI" dirty="0"/>
          </a:p>
        </p:txBody>
      </p:sp>
      <p:sp>
        <p:nvSpPr>
          <p:cNvPr id="24" name="d_Copyright"/>
          <p:cNvSpPr txBox="1"/>
          <p:nvPr userDrawn="1"/>
        </p:nvSpPr>
        <p:spPr>
          <a:xfrm>
            <a:off x="2767162" y="4786586"/>
            <a:ext cx="1435406" cy="1892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i-FI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630" smtClean="0"/>
              <a:t>© Teollisuuden Voima Oyj</a:t>
            </a:r>
            <a:endParaRPr lang="fi-FI" sz="630" dirty="0"/>
          </a:p>
        </p:txBody>
      </p:sp>
      <p:sp>
        <p:nvSpPr>
          <p:cNvPr id="25" name="d_Security"/>
          <p:cNvSpPr txBox="1"/>
          <p:nvPr userDrawn="1"/>
        </p:nvSpPr>
        <p:spPr>
          <a:xfrm>
            <a:off x="5173625" y="4786307"/>
            <a:ext cx="1645200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630" cap="all" baseline="0" smtClean="0"/>
              <a:t>Public</a:t>
            </a:r>
            <a:endParaRPr lang="fi-FI" sz="630" cap="all" baseline="0" dirty="0"/>
          </a:p>
        </p:txBody>
      </p:sp>
      <p:sp>
        <p:nvSpPr>
          <p:cNvPr id="26" name="Dian numeron paikkamerkki 1">
            <a:extLst>
              <a:ext uri="{FF2B5EF4-FFF2-40B4-BE49-F238E27FC236}">
                <a16:creationId xmlns="" xmlns:a16="http://schemas.microsoft.com/office/drawing/2014/main" id="{90FDE134-3A55-134D-8D42-F204794AA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7397" y="4786979"/>
            <a:ext cx="388494" cy="18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E3DD6-9353-D14B-991F-0D2C10536C1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1"/>
          </p:nvPr>
        </p:nvSpPr>
        <p:spPr>
          <a:xfrm>
            <a:off x="628651" y="916681"/>
            <a:ext cx="7813675" cy="3560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="" xmlns:a16="http://schemas.microsoft.com/office/drawing/2014/main" id="{6EAA2CA3-EC1E-EE4E-917D-C7B31E2C30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691" y="3005580"/>
            <a:ext cx="850309" cy="213792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="" xmlns:a16="http://schemas.microsoft.com/office/drawing/2014/main" id="{EB0899F7-3A47-AA43-89D5-3C1D67D938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07" y="4211868"/>
            <a:ext cx="1376603" cy="98220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="" xmlns:a16="http://schemas.microsoft.com/office/drawing/2014/main" id="{C32D02B9-5D26-8644-AFD5-C3753D91A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4005"/>
            <a:ext cx="7886700" cy="6476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_TrainingMaterial">
            <a:extLst>
              <a:ext uri="{FF2B5EF4-FFF2-40B4-BE49-F238E27FC236}">
                <a16:creationId xmlns="" xmlns:a16="http://schemas.microsoft.com/office/drawing/2014/main" id="{4673D7CE-779C-48D8-8C87-43ED934E6455}"/>
              </a:ext>
            </a:extLst>
          </p:cNvPr>
          <p:cNvSpPr txBox="1"/>
          <p:nvPr userDrawn="1"/>
        </p:nvSpPr>
        <p:spPr>
          <a:xfrm>
            <a:off x="1507077" y="4779016"/>
            <a:ext cx="997641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720" cap="none" baseline="0" smtClean="0"/>
              <a:t> </a:t>
            </a:r>
            <a:endParaRPr lang="fi-FI" sz="720" cap="none" baseline="0" dirty="0"/>
          </a:p>
        </p:txBody>
      </p:sp>
    </p:spTree>
    <p:extLst>
      <p:ext uri="{BB962C8B-B14F-4D97-AF65-F5344CB8AC3E}">
        <p14:creationId xmlns:p14="http://schemas.microsoft.com/office/powerpoint/2010/main" val="319335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s" preserve="1" userDrawn="1">
  <p:cSld name="two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C32D02B9-5D26-8644-AFD5-C3753D91A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4005"/>
            <a:ext cx="7886700" cy="6476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uora yhdysviiva 8">
            <a:extLst>
              <a:ext uri="{FF2B5EF4-FFF2-40B4-BE49-F238E27FC236}">
                <a16:creationId xmlns="" xmlns:a16="http://schemas.microsoft.com/office/drawing/2014/main" id="{AA34CA9D-0BE1-5046-A07A-5F023C147187}"/>
              </a:ext>
            </a:extLst>
          </p:cNvPr>
          <p:cNvCxnSpPr>
            <a:cxnSpLocks/>
          </p:cNvCxnSpPr>
          <p:nvPr userDrawn="1"/>
        </p:nvCxnSpPr>
        <p:spPr>
          <a:xfrm>
            <a:off x="529062" y="849600"/>
            <a:ext cx="8089837" cy="0"/>
          </a:xfrm>
          <a:prstGeom prst="line">
            <a:avLst/>
          </a:prstGeom>
          <a:ln w="5715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äivämäärän paikkamerkki 3">
            <a:extLst>
              <a:ext uri="{FF2B5EF4-FFF2-40B4-BE49-F238E27FC236}">
                <a16:creationId xmlns="" xmlns:a16="http://schemas.microsoft.com/office/drawing/2014/main" id="{BD41C6F8-A378-4048-8967-09EBC9B2E8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49229" y="4778067"/>
            <a:ext cx="940985" cy="193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i-FI" smtClean="0"/>
              <a:t>13.10.2022</a:t>
            </a:r>
            <a:endParaRPr lang="fi-FI" dirty="0"/>
          </a:p>
        </p:txBody>
      </p:sp>
      <p:sp>
        <p:nvSpPr>
          <p:cNvPr id="19" name="d_Copyright"/>
          <p:cNvSpPr txBox="1"/>
          <p:nvPr userDrawn="1"/>
        </p:nvSpPr>
        <p:spPr>
          <a:xfrm>
            <a:off x="2767162" y="4786586"/>
            <a:ext cx="1435406" cy="1892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i-FI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630" smtClean="0"/>
              <a:t>© Teollisuuden Voima Oyj</a:t>
            </a:r>
            <a:endParaRPr lang="fi-FI" sz="630" dirty="0"/>
          </a:p>
        </p:txBody>
      </p:sp>
      <p:sp>
        <p:nvSpPr>
          <p:cNvPr id="20" name="d_Security"/>
          <p:cNvSpPr txBox="1"/>
          <p:nvPr userDrawn="1"/>
        </p:nvSpPr>
        <p:spPr>
          <a:xfrm>
            <a:off x="5173625" y="4786307"/>
            <a:ext cx="1645200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630" cap="all" baseline="0" smtClean="0"/>
              <a:t>Public</a:t>
            </a:r>
            <a:endParaRPr lang="fi-FI" sz="630" cap="all" baseline="0" dirty="0"/>
          </a:p>
        </p:txBody>
      </p:sp>
      <p:sp>
        <p:nvSpPr>
          <p:cNvPr id="21" name="Dian numeron paikkamerkki 1">
            <a:extLst>
              <a:ext uri="{FF2B5EF4-FFF2-40B4-BE49-F238E27FC236}">
                <a16:creationId xmlns="" xmlns:a16="http://schemas.microsoft.com/office/drawing/2014/main" id="{90FDE134-3A55-134D-8D42-F204794AA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7397" y="4786979"/>
            <a:ext cx="388494" cy="18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E3DD6-9353-D14B-991F-0D2C10536C1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628650" y="919480"/>
            <a:ext cx="3886200" cy="3450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4" name="Sisällön paikkamerkki 2"/>
          <p:cNvSpPr>
            <a:spLocks noGrp="1"/>
          </p:cNvSpPr>
          <p:nvPr>
            <p:ph sz="quarter" idx="14"/>
          </p:nvPr>
        </p:nvSpPr>
        <p:spPr>
          <a:xfrm>
            <a:off x="4629150" y="919480"/>
            <a:ext cx="3886200" cy="3450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="" xmlns:a16="http://schemas.microsoft.com/office/drawing/2014/main" id="{6EAA2CA3-EC1E-EE4E-917D-C7B31E2C30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691" y="3005580"/>
            <a:ext cx="850309" cy="2137920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="" xmlns:a16="http://schemas.microsoft.com/office/drawing/2014/main" id="{EB0899F7-3A47-AA43-89D5-3C1D67D938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07" y="4211868"/>
            <a:ext cx="1376603" cy="982204"/>
          </a:xfrm>
          <a:prstGeom prst="rect">
            <a:avLst/>
          </a:prstGeom>
        </p:spPr>
      </p:pic>
      <p:sp>
        <p:nvSpPr>
          <p:cNvPr id="12" name="d_TrainingMaterial">
            <a:extLst>
              <a:ext uri="{FF2B5EF4-FFF2-40B4-BE49-F238E27FC236}">
                <a16:creationId xmlns="" xmlns:a16="http://schemas.microsoft.com/office/drawing/2014/main" id="{8AFE4838-B982-4DAB-A340-AF93A21DCDDD}"/>
              </a:ext>
            </a:extLst>
          </p:cNvPr>
          <p:cNvSpPr txBox="1"/>
          <p:nvPr userDrawn="1"/>
        </p:nvSpPr>
        <p:spPr>
          <a:xfrm>
            <a:off x="1507077" y="4779016"/>
            <a:ext cx="997641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720" cap="none" baseline="0" smtClean="0"/>
              <a:t> </a:t>
            </a:r>
            <a:endParaRPr lang="fi-FI" sz="720" cap="none" baseline="0" dirty="0"/>
          </a:p>
        </p:txBody>
      </p:sp>
    </p:spTree>
    <p:extLst>
      <p:ext uri="{BB962C8B-B14F-4D97-AF65-F5344CB8AC3E}">
        <p14:creationId xmlns:p14="http://schemas.microsoft.com/office/powerpoint/2010/main" val="250021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ntents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918000"/>
            <a:ext cx="3868340" cy="50924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20" b="1"/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49" y="918000"/>
            <a:ext cx="3887391" cy="50924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20" b="1"/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uora yhdysviiva 10">
            <a:extLst>
              <a:ext uri="{FF2B5EF4-FFF2-40B4-BE49-F238E27FC236}">
                <a16:creationId xmlns="" xmlns:a16="http://schemas.microsoft.com/office/drawing/2014/main" id="{A5E2E4AB-DA8F-DE4E-968E-9F7A6916B4C5}"/>
              </a:ext>
            </a:extLst>
          </p:cNvPr>
          <p:cNvCxnSpPr>
            <a:cxnSpLocks/>
          </p:cNvCxnSpPr>
          <p:nvPr userDrawn="1"/>
        </p:nvCxnSpPr>
        <p:spPr>
          <a:xfrm>
            <a:off x="529062" y="849600"/>
            <a:ext cx="8089837" cy="0"/>
          </a:xfrm>
          <a:prstGeom prst="line">
            <a:avLst/>
          </a:prstGeom>
          <a:ln w="5715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äivämäärän paikkamerkki 3">
            <a:extLst>
              <a:ext uri="{FF2B5EF4-FFF2-40B4-BE49-F238E27FC236}">
                <a16:creationId xmlns="" xmlns:a16="http://schemas.microsoft.com/office/drawing/2014/main" id="{BD41C6F8-A378-4048-8967-09EBC9B2E8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49229" y="4778067"/>
            <a:ext cx="940985" cy="193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i-FI" smtClean="0"/>
              <a:t>13.10.2022</a:t>
            </a:r>
            <a:endParaRPr lang="fi-FI" dirty="0"/>
          </a:p>
        </p:txBody>
      </p:sp>
      <p:sp>
        <p:nvSpPr>
          <p:cNvPr id="21" name="d_Copyright"/>
          <p:cNvSpPr txBox="1"/>
          <p:nvPr userDrawn="1"/>
        </p:nvSpPr>
        <p:spPr>
          <a:xfrm>
            <a:off x="2767162" y="4786586"/>
            <a:ext cx="1435406" cy="1892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i-FI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630" smtClean="0"/>
              <a:t>© Teollisuuden Voima Oyj</a:t>
            </a:r>
            <a:endParaRPr lang="fi-FI" sz="630" dirty="0"/>
          </a:p>
        </p:txBody>
      </p:sp>
      <p:sp>
        <p:nvSpPr>
          <p:cNvPr id="22" name="d_Security"/>
          <p:cNvSpPr txBox="1"/>
          <p:nvPr userDrawn="1"/>
        </p:nvSpPr>
        <p:spPr>
          <a:xfrm>
            <a:off x="5173625" y="4786307"/>
            <a:ext cx="1645200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630" cap="all" baseline="0" smtClean="0"/>
              <a:t>Public</a:t>
            </a:r>
            <a:endParaRPr lang="fi-FI" sz="630" cap="all" baseline="0" dirty="0"/>
          </a:p>
        </p:txBody>
      </p:sp>
      <p:sp>
        <p:nvSpPr>
          <p:cNvPr id="23" name="Dian numeron paikkamerkki 1">
            <a:extLst>
              <a:ext uri="{FF2B5EF4-FFF2-40B4-BE49-F238E27FC236}">
                <a16:creationId xmlns="" xmlns:a16="http://schemas.microsoft.com/office/drawing/2014/main" id="{90FDE134-3A55-134D-8D42-F204794AA9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7397" y="4786979"/>
            <a:ext cx="388494" cy="18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E3DD6-9353-D14B-991F-0D2C10536C1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Sisällön paikkamerkki 2"/>
          <p:cNvSpPr>
            <a:spLocks noGrp="1"/>
          </p:cNvSpPr>
          <p:nvPr>
            <p:ph sz="quarter" idx="14"/>
          </p:nvPr>
        </p:nvSpPr>
        <p:spPr>
          <a:xfrm>
            <a:off x="628650" y="1432912"/>
            <a:ext cx="3870000" cy="30007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0" name="Sisällön paikkamerkki 2"/>
          <p:cNvSpPr>
            <a:spLocks noGrp="1"/>
          </p:cNvSpPr>
          <p:nvPr>
            <p:ph sz="quarter" idx="15"/>
          </p:nvPr>
        </p:nvSpPr>
        <p:spPr>
          <a:xfrm>
            <a:off x="4629745" y="1432912"/>
            <a:ext cx="3886200" cy="2979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16" name="Kuva 15">
            <a:extLst>
              <a:ext uri="{FF2B5EF4-FFF2-40B4-BE49-F238E27FC236}">
                <a16:creationId xmlns="" xmlns:a16="http://schemas.microsoft.com/office/drawing/2014/main" id="{6EAA2CA3-EC1E-EE4E-917D-C7B31E2C30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691" y="3005580"/>
            <a:ext cx="850309" cy="2137920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="" xmlns:a16="http://schemas.microsoft.com/office/drawing/2014/main" id="{EB0899F7-3A47-AA43-89D5-3C1D67D938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07" y="4211868"/>
            <a:ext cx="1376603" cy="982204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C32D02B9-5D26-8644-AFD5-C3753D91A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4005"/>
            <a:ext cx="7886700" cy="6476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d_TrainingMaterial">
            <a:extLst>
              <a:ext uri="{FF2B5EF4-FFF2-40B4-BE49-F238E27FC236}">
                <a16:creationId xmlns="" xmlns:a16="http://schemas.microsoft.com/office/drawing/2014/main" id="{26236CD1-40FA-42D7-B621-650FA154C51D}"/>
              </a:ext>
            </a:extLst>
          </p:cNvPr>
          <p:cNvSpPr txBox="1"/>
          <p:nvPr userDrawn="1"/>
        </p:nvSpPr>
        <p:spPr>
          <a:xfrm>
            <a:off x="1507077" y="4779016"/>
            <a:ext cx="997641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720" cap="none" baseline="0" smtClean="0"/>
              <a:t> </a:t>
            </a:r>
            <a:endParaRPr lang="fi-FI" sz="720" cap="none" baseline="0" dirty="0"/>
          </a:p>
        </p:txBody>
      </p:sp>
    </p:spTree>
    <p:extLst>
      <p:ext uri="{BB962C8B-B14F-4D97-AF65-F5344CB8AC3E}">
        <p14:creationId xmlns:p14="http://schemas.microsoft.com/office/powerpoint/2010/main" val="379940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lar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uora yhdysviiva 6">
            <a:extLst>
              <a:ext uri="{FF2B5EF4-FFF2-40B4-BE49-F238E27FC236}">
                <a16:creationId xmlns="" xmlns:a16="http://schemas.microsoft.com/office/drawing/2014/main" id="{634891E1-2148-1A45-A0B8-AE9AC16BFB35}"/>
              </a:ext>
            </a:extLst>
          </p:cNvPr>
          <p:cNvCxnSpPr>
            <a:cxnSpLocks/>
          </p:cNvCxnSpPr>
          <p:nvPr userDrawn="1"/>
        </p:nvCxnSpPr>
        <p:spPr>
          <a:xfrm>
            <a:off x="529062" y="849600"/>
            <a:ext cx="8089837" cy="0"/>
          </a:xfrm>
          <a:prstGeom prst="line">
            <a:avLst/>
          </a:prstGeom>
          <a:ln w="5715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>
            <a:extLst>
              <a:ext uri="{FF2B5EF4-FFF2-40B4-BE49-F238E27FC236}">
                <a16:creationId xmlns="" xmlns:a16="http://schemas.microsoft.com/office/drawing/2014/main" id="{BD41C6F8-A378-4048-8967-09EBC9B2E8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49229" y="4778067"/>
            <a:ext cx="940985" cy="193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i-FI" smtClean="0"/>
              <a:t>13.10.2022</a:t>
            </a:r>
            <a:endParaRPr lang="fi-FI" dirty="0"/>
          </a:p>
        </p:txBody>
      </p:sp>
      <p:sp>
        <p:nvSpPr>
          <p:cNvPr id="17" name="d_Copyright"/>
          <p:cNvSpPr txBox="1"/>
          <p:nvPr userDrawn="1"/>
        </p:nvSpPr>
        <p:spPr>
          <a:xfrm>
            <a:off x="2767162" y="4786586"/>
            <a:ext cx="1435406" cy="1892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i-FI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630" smtClean="0"/>
              <a:t>© Teollisuuden Voima Oyj</a:t>
            </a:r>
            <a:endParaRPr lang="fi-FI" sz="630" dirty="0"/>
          </a:p>
        </p:txBody>
      </p:sp>
      <p:sp>
        <p:nvSpPr>
          <p:cNvPr id="18" name="d_Security"/>
          <p:cNvSpPr txBox="1"/>
          <p:nvPr userDrawn="1"/>
        </p:nvSpPr>
        <p:spPr>
          <a:xfrm>
            <a:off x="5173625" y="4786307"/>
            <a:ext cx="1645200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630" cap="all" baseline="0" smtClean="0"/>
              <a:t>Public</a:t>
            </a:r>
            <a:endParaRPr lang="fi-FI" sz="630" cap="all" baseline="0" dirty="0"/>
          </a:p>
        </p:txBody>
      </p:sp>
      <p:sp>
        <p:nvSpPr>
          <p:cNvPr id="19" name="Dian numeron paikkamerkki 1">
            <a:extLst>
              <a:ext uri="{FF2B5EF4-FFF2-40B4-BE49-F238E27FC236}">
                <a16:creationId xmlns="" xmlns:a16="http://schemas.microsoft.com/office/drawing/2014/main" id="{90FDE134-3A55-134D-8D42-F204794AA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7397" y="4786979"/>
            <a:ext cx="388494" cy="18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E3DD6-9353-D14B-991F-0D2C10536C1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="" xmlns:a16="http://schemas.microsoft.com/office/drawing/2014/main" id="{6EAA2CA3-EC1E-EE4E-917D-C7B31E2C30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691" y="3005580"/>
            <a:ext cx="850309" cy="2137920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="" xmlns:a16="http://schemas.microsoft.com/office/drawing/2014/main" id="{EB0899F7-3A47-AA43-89D5-3C1D67D938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07" y="4211868"/>
            <a:ext cx="1376603" cy="98220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="" xmlns:a16="http://schemas.microsoft.com/office/drawing/2014/main" id="{C32D02B9-5D26-8644-AFD5-C3753D91A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4005"/>
            <a:ext cx="7886700" cy="6476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_TrainingMaterial">
            <a:extLst>
              <a:ext uri="{FF2B5EF4-FFF2-40B4-BE49-F238E27FC236}">
                <a16:creationId xmlns="" xmlns:a16="http://schemas.microsoft.com/office/drawing/2014/main" id="{F4E54B38-279B-4FE1-8340-BF205496739F}"/>
              </a:ext>
            </a:extLst>
          </p:cNvPr>
          <p:cNvSpPr txBox="1"/>
          <p:nvPr userDrawn="1"/>
        </p:nvSpPr>
        <p:spPr>
          <a:xfrm>
            <a:off x="1507077" y="4779016"/>
            <a:ext cx="997641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720" cap="none" baseline="0" smtClean="0"/>
              <a:t> </a:t>
            </a:r>
            <a:endParaRPr lang="fi-FI" sz="720" cap="none" baseline="0" dirty="0"/>
          </a:p>
        </p:txBody>
      </p:sp>
    </p:spTree>
    <p:extLst>
      <p:ext uri="{BB962C8B-B14F-4D97-AF65-F5344CB8AC3E}">
        <p14:creationId xmlns:p14="http://schemas.microsoft.com/office/powerpoint/2010/main" val="155997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äivämäärän paikkamerkki 3">
            <a:extLst>
              <a:ext uri="{FF2B5EF4-FFF2-40B4-BE49-F238E27FC236}">
                <a16:creationId xmlns="" xmlns:a16="http://schemas.microsoft.com/office/drawing/2014/main" id="{BD41C6F8-A378-4048-8967-09EBC9B2E8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49229" y="4778067"/>
            <a:ext cx="940985" cy="193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i-FI" smtClean="0"/>
              <a:t>13.10.2022</a:t>
            </a:r>
            <a:endParaRPr lang="fi-FI" dirty="0"/>
          </a:p>
        </p:txBody>
      </p:sp>
      <p:sp>
        <p:nvSpPr>
          <p:cNvPr id="14" name="d_Copyright"/>
          <p:cNvSpPr txBox="1"/>
          <p:nvPr userDrawn="1"/>
        </p:nvSpPr>
        <p:spPr>
          <a:xfrm>
            <a:off x="2767162" y="4786586"/>
            <a:ext cx="1435406" cy="1892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i-FI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630" smtClean="0"/>
              <a:t>© Teollisuuden Voima Oyj</a:t>
            </a:r>
            <a:endParaRPr lang="fi-FI" sz="630" dirty="0"/>
          </a:p>
        </p:txBody>
      </p:sp>
      <p:sp>
        <p:nvSpPr>
          <p:cNvPr id="15" name="d_Security"/>
          <p:cNvSpPr txBox="1"/>
          <p:nvPr userDrawn="1"/>
        </p:nvSpPr>
        <p:spPr>
          <a:xfrm>
            <a:off x="5173625" y="4786307"/>
            <a:ext cx="1645200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630" cap="all" baseline="0" smtClean="0"/>
              <a:t>Public</a:t>
            </a:r>
            <a:endParaRPr lang="fi-FI" sz="630" cap="all" baseline="0" dirty="0"/>
          </a:p>
        </p:txBody>
      </p:sp>
      <p:sp>
        <p:nvSpPr>
          <p:cNvPr id="16" name="Dian numeron paikkamerkki 1">
            <a:extLst>
              <a:ext uri="{FF2B5EF4-FFF2-40B4-BE49-F238E27FC236}">
                <a16:creationId xmlns="" xmlns:a16="http://schemas.microsoft.com/office/drawing/2014/main" id="{90FDE134-3A55-134D-8D42-F204794AA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7397" y="4786979"/>
            <a:ext cx="388494" cy="18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E3DD6-9353-D14B-991F-0D2C10536C1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="" xmlns:a16="http://schemas.microsoft.com/office/drawing/2014/main" id="{6EAA2CA3-EC1E-EE4E-917D-C7B31E2C30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691" y="3005580"/>
            <a:ext cx="850309" cy="213792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="" xmlns:a16="http://schemas.microsoft.com/office/drawing/2014/main" id="{EB0899F7-3A47-AA43-89D5-3C1D67D938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07" y="4211868"/>
            <a:ext cx="1376603" cy="982204"/>
          </a:xfrm>
          <a:prstGeom prst="rect">
            <a:avLst/>
          </a:prstGeom>
        </p:spPr>
      </p:pic>
      <p:sp>
        <p:nvSpPr>
          <p:cNvPr id="8" name="d_TrainingMaterial">
            <a:extLst>
              <a:ext uri="{FF2B5EF4-FFF2-40B4-BE49-F238E27FC236}">
                <a16:creationId xmlns="" xmlns:a16="http://schemas.microsoft.com/office/drawing/2014/main" id="{786DE661-472D-48DB-8ABC-9EB9EB1047C2}"/>
              </a:ext>
            </a:extLst>
          </p:cNvPr>
          <p:cNvSpPr txBox="1"/>
          <p:nvPr userDrawn="1"/>
        </p:nvSpPr>
        <p:spPr>
          <a:xfrm>
            <a:off x="1507077" y="4779016"/>
            <a:ext cx="997641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720" cap="none" baseline="0" smtClean="0"/>
              <a:t> </a:t>
            </a:r>
            <a:endParaRPr lang="fi-FI" sz="720" cap="none" baseline="0" dirty="0"/>
          </a:p>
        </p:txBody>
      </p:sp>
    </p:spTree>
    <p:extLst>
      <p:ext uri="{BB962C8B-B14F-4D97-AF65-F5344CB8AC3E}">
        <p14:creationId xmlns:p14="http://schemas.microsoft.com/office/powerpoint/2010/main" val="119346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1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8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="" xmlns:a16="http://schemas.microsoft.com/office/drawing/2014/main" id="{BD41C6F8-A378-4048-8967-09EBC9B2E8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49229" y="4778067"/>
            <a:ext cx="940985" cy="193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i-FI" smtClean="0"/>
              <a:t>13.10.2022</a:t>
            </a:r>
            <a:endParaRPr lang="fi-FI" dirty="0"/>
          </a:p>
        </p:txBody>
      </p:sp>
      <p:sp>
        <p:nvSpPr>
          <p:cNvPr id="17" name="d_Copyright"/>
          <p:cNvSpPr txBox="1"/>
          <p:nvPr userDrawn="1"/>
        </p:nvSpPr>
        <p:spPr>
          <a:xfrm>
            <a:off x="2767162" y="4786586"/>
            <a:ext cx="1435406" cy="1892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i-FI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630" smtClean="0"/>
              <a:t>© Teollisuuden Voima Oyj</a:t>
            </a:r>
            <a:endParaRPr lang="fi-FI" sz="630" dirty="0"/>
          </a:p>
        </p:txBody>
      </p:sp>
      <p:sp>
        <p:nvSpPr>
          <p:cNvPr id="18" name="d_Security"/>
          <p:cNvSpPr txBox="1"/>
          <p:nvPr userDrawn="1"/>
        </p:nvSpPr>
        <p:spPr>
          <a:xfrm>
            <a:off x="5173625" y="4786307"/>
            <a:ext cx="1645200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630" cap="all" baseline="0" smtClean="0"/>
              <a:t>Public</a:t>
            </a:r>
            <a:endParaRPr lang="fi-FI" sz="630" cap="all" baseline="0" dirty="0"/>
          </a:p>
        </p:txBody>
      </p:sp>
      <p:sp>
        <p:nvSpPr>
          <p:cNvPr id="19" name="Dian numeron paikkamerkki 1">
            <a:extLst>
              <a:ext uri="{FF2B5EF4-FFF2-40B4-BE49-F238E27FC236}">
                <a16:creationId xmlns="" xmlns:a16="http://schemas.microsoft.com/office/drawing/2014/main" id="{90FDE134-3A55-134D-8D42-F204794AA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7397" y="4786979"/>
            <a:ext cx="388494" cy="18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E3DD6-9353-D14B-991F-0D2C10536C1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Sisällön paikkamerkki 2"/>
          <p:cNvSpPr>
            <a:spLocks noGrp="1"/>
          </p:cNvSpPr>
          <p:nvPr>
            <p:ph sz="quarter" idx="14"/>
          </p:nvPr>
        </p:nvSpPr>
        <p:spPr>
          <a:xfrm>
            <a:off x="3887391" y="739140"/>
            <a:ext cx="4629150" cy="3657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="" xmlns:a16="http://schemas.microsoft.com/office/drawing/2014/main" id="{6EAA2CA3-EC1E-EE4E-917D-C7B31E2C30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691" y="3005580"/>
            <a:ext cx="850309" cy="2137920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="" xmlns:a16="http://schemas.microsoft.com/office/drawing/2014/main" id="{EB0899F7-3A47-AA43-89D5-3C1D67D938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07" y="4211868"/>
            <a:ext cx="1376603" cy="982204"/>
          </a:xfrm>
          <a:prstGeom prst="rect">
            <a:avLst/>
          </a:prstGeom>
        </p:spPr>
      </p:pic>
      <p:sp>
        <p:nvSpPr>
          <p:cNvPr id="14" name="d_TrainingMaterial">
            <a:extLst>
              <a:ext uri="{FF2B5EF4-FFF2-40B4-BE49-F238E27FC236}">
                <a16:creationId xmlns="" xmlns:a16="http://schemas.microsoft.com/office/drawing/2014/main" id="{78BD613D-B3F3-49E8-9164-B338F8066DF2}"/>
              </a:ext>
            </a:extLst>
          </p:cNvPr>
          <p:cNvSpPr txBox="1"/>
          <p:nvPr userDrawn="1"/>
        </p:nvSpPr>
        <p:spPr>
          <a:xfrm>
            <a:off x="1507077" y="4779016"/>
            <a:ext cx="997641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720" cap="none" baseline="0" smtClean="0"/>
              <a:t> </a:t>
            </a:r>
            <a:endParaRPr lang="fi-FI" sz="720" cap="none" baseline="0" dirty="0"/>
          </a:p>
        </p:txBody>
      </p:sp>
    </p:spTree>
    <p:extLst>
      <p:ext uri="{BB962C8B-B14F-4D97-AF65-F5344CB8AC3E}">
        <p14:creationId xmlns:p14="http://schemas.microsoft.com/office/powerpoint/2010/main" val="294909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 preserve="1">
  <p:cSld name="tex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1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160"/>
            </a:lvl1pPr>
            <a:lvl2pPr marL="308610" indent="0">
              <a:buNone/>
              <a:defRPr sz="1890"/>
            </a:lvl2pPr>
            <a:lvl3pPr marL="617220" indent="0">
              <a:buNone/>
              <a:defRPr sz="1620"/>
            </a:lvl3pPr>
            <a:lvl4pPr marL="925830" indent="0">
              <a:buNone/>
              <a:defRPr sz="1350"/>
            </a:lvl4pPr>
            <a:lvl5pPr marL="1234440" indent="0">
              <a:buNone/>
              <a:defRPr sz="1350"/>
            </a:lvl5pPr>
            <a:lvl6pPr marL="1543050" indent="0">
              <a:buNone/>
              <a:defRPr sz="1350"/>
            </a:lvl6pPr>
            <a:lvl7pPr marL="1851660" indent="0">
              <a:buNone/>
              <a:defRPr sz="1350"/>
            </a:lvl7pPr>
            <a:lvl8pPr marL="2160270" indent="0">
              <a:buNone/>
              <a:defRPr sz="1350"/>
            </a:lvl8pPr>
            <a:lvl9pPr marL="2468880" indent="0">
              <a:buNone/>
              <a:defRPr sz="13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8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äivämäärän paikkamerkki 3">
            <a:extLst>
              <a:ext uri="{FF2B5EF4-FFF2-40B4-BE49-F238E27FC236}">
                <a16:creationId xmlns="" xmlns:a16="http://schemas.microsoft.com/office/drawing/2014/main" id="{BD41C6F8-A378-4048-8967-09EBC9B2E8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49229" y="4778067"/>
            <a:ext cx="940985" cy="193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i-FI" smtClean="0"/>
              <a:t>13.10.2022</a:t>
            </a:r>
            <a:endParaRPr lang="fi-FI" dirty="0"/>
          </a:p>
        </p:txBody>
      </p:sp>
      <p:sp>
        <p:nvSpPr>
          <p:cNvPr id="20" name="d_Copyright"/>
          <p:cNvSpPr txBox="1"/>
          <p:nvPr userDrawn="1"/>
        </p:nvSpPr>
        <p:spPr>
          <a:xfrm>
            <a:off x="2767162" y="4786586"/>
            <a:ext cx="1435406" cy="1892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i-FI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630" smtClean="0"/>
              <a:t>© Teollisuuden Voima Oyj</a:t>
            </a:r>
            <a:endParaRPr lang="fi-FI" sz="630" dirty="0"/>
          </a:p>
        </p:txBody>
      </p:sp>
      <p:sp>
        <p:nvSpPr>
          <p:cNvPr id="21" name="d_Security"/>
          <p:cNvSpPr txBox="1"/>
          <p:nvPr userDrawn="1"/>
        </p:nvSpPr>
        <p:spPr>
          <a:xfrm>
            <a:off x="5173625" y="4786307"/>
            <a:ext cx="1645200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630" cap="all" baseline="0" smtClean="0"/>
              <a:t>Public</a:t>
            </a:r>
            <a:endParaRPr lang="fi-FI" sz="630" cap="all" baseline="0" dirty="0"/>
          </a:p>
        </p:txBody>
      </p:sp>
      <p:sp>
        <p:nvSpPr>
          <p:cNvPr id="22" name="Dian numeron paikkamerkki 1">
            <a:extLst>
              <a:ext uri="{FF2B5EF4-FFF2-40B4-BE49-F238E27FC236}">
                <a16:creationId xmlns="" xmlns:a16="http://schemas.microsoft.com/office/drawing/2014/main" id="{90FDE134-3A55-134D-8D42-F204794AA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7397" y="4786979"/>
            <a:ext cx="388494" cy="18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E3DD6-9353-D14B-991F-0D2C10536C1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="" xmlns:a16="http://schemas.microsoft.com/office/drawing/2014/main" id="{6EAA2CA3-EC1E-EE4E-917D-C7B31E2C30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691" y="3005580"/>
            <a:ext cx="850309" cy="213792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="" xmlns:a16="http://schemas.microsoft.com/office/drawing/2014/main" id="{EB0899F7-3A47-AA43-89D5-3C1D67D938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07" y="4211868"/>
            <a:ext cx="1376603" cy="982204"/>
          </a:xfrm>
          <a:prstGeom prst="rect">
            <a:avLst/>
          </a:prstGeom>
        </p:spPr>
      </p:pic>
      <p:sp>
        <p:nvSpPr>
          <p:cNvPr id="12" name="d_TrainingMaterial">
            <a:extLst>
              <a:ext uri="{FF2B5EF4-FFF2-40B4-BE49-F238E27FC236}">
                <a16:creationId xmlns="" xmlns:a16="http://schemas.microsoft.com/office/drawing/2014/main" id="{612CFF1D-3E13-419D-B7D6-3FCD4B580FB6}"/>
              </a:ext>
            </a:extLst>
          </p:cNvPr>
          <p:cNvSpPr txBox="1"/>
          <p:nvPr userDrawn="1"/>
        </p:nvSpPr>
        <p:spPr>
          <a:xfrm>
            <a:off x="1507077" y="4779016"/>
            <a:ext cx="997641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720" cap="none" baseline="0" smtClean="0"/>
              <a:t> </a:t>
            </a:r>
            <a:endParaRPr lang="fi-FI" sz="720" cap="none" baseline="0" dirty="0"/>
          </a:p>
        </p:txBody>
      </p:sp>
    </p:spTree>
    <p:extLst>
      <p:ext uri="{BB962C8B-B14F-4D97-AF65-F5344CB8AC3E}">
        <p14:creationId xmlns:p14="http://schemas.microsoft.com/office/powerpoint/2010/main" val="202115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00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22800" cy="3081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13.10.2022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Poikola Juha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D2094-D247-49B5-A3A9-6852BDDB996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75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</p:sldLayoutIdLst>
  <p:hf hdr="0"/>
  <p:txStyles>
    <p:titleStyle>
      <a:lvl1pPr algn="l" defTabSz="617220" rtl="0" eaLnBrk="1" latinLnBrk="0" hangingPunct="1">
        <a:lnSpc>
          <a:spcPct val="90000"/>
        </a:lnSpc>
        <a:spcBef>
          <a:spcPct val="0"/>
        </a:spcBef>
        <a:buNone/>
        <a:defRPr sz="28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1722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Tx/>
        <a:buNone/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62915" indent="-154305" algn="l" defTabSz="61722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771525" indent="-154305" algn="l" defTabSz="61722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indent="-154305" algn="l" defTabSz="61722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388745" indent="-154305" algn="l" defTabSz="61722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69735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200596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31457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62318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54305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185166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31.jpeg"/><Relationship Id="rId5" Type="http://schemas.openxmlformats.org/officeDocument/2006/relationships/image" Target="../media/image30.emf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15BD71-074F-469C-AD6E-107EAE15A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TVO today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6FCCA65-80AF-4F57-8A95-7199C6933F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mtClean="0"/>
              <a:t>Les Entretiens Européens, Brussels 13.10.2022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950587-8873-440A-A455-6CBD2558B64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13.10.2022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54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>
          <a:xfrm>
            <a:off x="4023779" y="3541281"/>
            <a:ext cx="780924" cy="160125"/>
          </a:xfrm>
        </p:spPr>
        <p:txBody>
          <a:bodyPr/>
          <a:lstStyle/>
          <a:p>
            <a:r>
              <a:rPr lang="fi-FI" smtClean="0"/>
              <a:t>13.10.2022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3E3DD6-9353-D14B-991F-0D2C10536C1F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Harmonization and use of standard industrial component is the key for future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7418E0C6-BD96-464C-9E32-A83E2597F211}"/>
              </a:ext>
            </a:extLst>
          </p:cNvPr>
          <p:cNvSpPr/>
          <p:nvPr/>
        </p:nvSpPr>
        <p:spPr>
          <a:xfrm>
            <a:off x="1974961" y="1144383"/>
            <a:ext cx="4937761" cy="3513221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i-FI" dirty="0"/>
              <a:t>IAEA, NHSI -</a:t>
            </a:r>
            <a:r>
              <a:rPr lang="fi-FI" dirty="0" err="1"/>
              <a:t>project</a:t>
            </a:r>
            <a:endParaRPr lang="fi-FI" sz="1600" dirty="0"/>
          </a:p>
        </p:txBody>
      </p:sp>
      <p:sp>
        <p:nvSpPr>
          <p:cNvPr id="7" name="Rectangle: Rounded Corners 2">
            <a:extLst>
              <a:ext uri="{FF2B5EF4-FFF2-40B4-BE49-F238E27FC236}">
                <a16:creationId xmlns="" xmlns:a16="http://schemas.microsoft.com/office/drawing/2014/main" id="{B64C9CA4-EF83-48B2-9825-E917086A2865}"/>
              </a:ext>
            </a:extLst>
          </p:cNvPr>
          <p:cNvSpPr/>
          <p:nvPr/>
        </p:nvSpPr>
        <p:spPr>
          <a:xfrm>
            <a:off x="2560561" y="1800754"/>
            <a:ext cx="4170060" cy="2661107"/>
          </a:xfrm>
          <a:prstGeom prst="round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i-FI" dirty="0"/>
              <a:t>European SMR </a:t>
            </a:r>
            <a:r>
              <a:rPr lang="fi-FI" dirty="0" err="1"/>
              <a:t>Partnership</a:t>
            </a:r>
            <a:endParaRPr lang="fi-FI" dirty="0"/>
          </a:p>
        </p:txBody>
      </p:sp>
      <p:sp>
        <p:nvSpPr>
          <p:cNvPr id="8" name="Rectangle: Rounded Corners 3">
            <a:extLst>
              <a:ext uri="{FF2B5EF4-FFF2-40B4-BE49-F238E27FC236}">
                <a16:creationId xmlns="" xmlns:a16="http://schemas.microsoft.com/office/drawing/2014/main" id="{85F23E1E-9587-4B74-8077-051395483C37}"/>
              </a:ext>
            </a:extLst>
          </p:cNvPr>
          <p:cNvSpPr/>
          <p:nvPr/>
        </p:nvSpPr>
        <p:spPr>
          <a:xfrm>
            <a:off x="3357918" y="2379899"/>
            <a:ext cx="3186775" cy="1895757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i-FI" dirty="0"/>
              <a:t>Nordic KELPO</a:t>
            </a:r>
          </a:p>
        </p:txBody>
      </p:sp>
      <p:sp>
        <p:nvSpPr>
          <p:cNvPr id="9" name="Rectangle: Rounded Corners 4">
            <a:extLst>
              <a:ext uri="{FF2B5EF4-FFF2-40B4-BE49-F238E27FC236}">
                <a16:creationId xmlns="" xmlns:a16="http://schemas.microsoft.com/office/drawing/2014/main" id="{BE7164AE-ABB1-464F-ABC3-26B148243F2F}"/>
              </a:ext>
            </a:extLst>
          </p:cNvPr>
          <p:cNvSpPr/>
          <p:nvPr/>
        </p:nvSpPr>
        <p:spPr>
          <a:xfrm>
            <a:off x="4113909" y="2894709"/>
            <a:ext cx="2226710" cy="1158032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i-FI" dirty="0"/>
              <a:t>New, </a:t>
            </a:r>
            <a:r>
              <a:rPr lang="fi-FI" dirty="0" err="1"/>
              <a:t>harmonized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KELPO-</a:t>
            </a:r>
            <a:r>
              <a:rPr lang="fi-FI" dirty="0" err="1"/>
              <a:t>processes</a:t>
            </a:r>
            <a:endParaRPr lang="fi-FI" dirty="0"/>
          </a:p>
          <a:p>
            <a:pPr algn="ctr"/>
            <a:endParaRPr lang="fi-FI" dirty="0"/>
          </a:p>
          <a:p>
            <a:pPr algn="ctr"/>
            <a:r>
              <a:rPr lang="fi-FI" dirty="0"/>
              <a:t>New Nuclear Energy Act + </a:t>
            </a:r>
            <a:r>
              <a:rPr lang="fi-FI" dirty="0" smtClean="0"/>
              <a:t>YVL-</a:t>
            </a:r>
            <a:r>
              <a:rPr lang="fi-FI" dirty="0" err="1" smtClean="0"/>
              <a:t>guidelines</a:t>
            </a:r>
            <a:r>
              <a:rPr lang="fi-FI" dirty="0" smtClean="0"/>
              <a:t> in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6656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2">
            <a:extLst>
              <a:ext uri="{FF2B5EF4-FFF2-40B4-BE49-F238E27FC236}">
                <a16:creationId xmlns:a16="http://schemas.microsoft.com/office/drawing/2014/main" xmlns="" id="{ABA3AADB-4812-254D-BC3E-4E5FDF8362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1" r="-1"/>
          <a:stretch/>
        </p:blipFill>
        <p:spPr bwMode="auto">
          <a:xfrm>
            <a:off x="-31801" y="-47812"/>
            <a:ext cx="9175801" cy="5198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xmlns="" id="{1FBDB4D0-A287-5840-9278-FEE431890812}"/>
              </a:ext>
            </a:extLst>
          </p:cNvPr>
          <p:cNvSpPr/>
          <p:nvPr/>
        </p:nvSpPr>
        <p:spPr>
          <a:xfrm>
            <a:off x="-31800" y="-47812"/>
            <a:ext cx="2641554" cy="5191312"/>
          </a:xfrm>
          <a:prstGeom prst="rect">
            <a:avLst/>
          </a:prstGeom>
          <a:solidFill>
            <a:srgbClr val="1A1918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xmlns="" id="{AEA5684E-57E4-C044-B6A4-02850EE06F79}"/>
              </a:ext>
            </a:extLst>
          </p:cNvPr>
          <p:cNvSpPr/>
          <p:nvPr/>
        </p:nvSpPr>
        <p:spPr>
          <a:xfrm>
            <a:off x="0" y="320091"/>
            <a:ext cx="26097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55857"/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a solution </a:t>
            </a:r>
          </a:p>
          <a:p>
            <a:pPr algn="ctr" defTabSz="855857"/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final disposal</a:t>
            </a:r>
          </a:p>
          <a:p>
            <a:pPr algn="ctr" defTabSz="855857"/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spent fuel 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xmlns="" id="{2F97D9A1-5B86-E94B-8BD2-1E27EDBB44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878" y="1105303"/>
            <a:ext cx="355998" cy="355998"/>
          </a:xfrm>
          <a:prstGeom prst="rect">
            <a:avLst/>
          </a:prstGeom>
        </p:spPr>
      </p:pic>
      <p:sp>
        <p:nvSpPr>
          <p:cNvPr id="11" name="Suorakulmio 10">
            <a:extLst>
              <a:ext uri="{FF2B5EF4-FFF2-40B4-BE49-F238E27FC236}">
                <a16:creationId xmlns:a16="http://schemas.microsoft.com/office/drawing/2014/main" xmlns="" id="{299E69BB-5BCB-FC4D-BE4A-1CB68CF525FB}"/>
              </a:ext>
            </a:extLst>
          </p:cNvPr>
          <p:cNvSpPr/>
          <p:nvPr/>
        </p:nvSpPr>
        <p:spPr>
          <a:xfrm>
            <a:off x="1" y="1469990"/>
            <a:ext cx="260975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55857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a significant </a:t>
            </a:r>
          </a:p>
          <a:p>
            <a:pPr algn="ctr" defTabSz="855857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in climate change </a:t>
            </a:r>
          </a:p>
          <a:p>
            <a:pPr algn="ctr" defTabSz="855857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part of the </a:t>
            </a:r>
          </a:p>
          <a:p>
            <a:pPr algn="ctr" defTabSz="855857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 nuclear energy</a:t>
            </a:r>
            <a:endParaRPr lang="fi-FI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855857"/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xmlns="" id="{7709B234-414F-B847-B107-C611CD205B34}"/>
              </a:ext>
            </a:extLst>
          </p:cNvPr>
          <p:cNvSpPr/>
          <p:nvPr/>
        </p:nvSpPr>
        <p:spPr>
          <a:xfrm>
            <a:off x="106698" y="2525808"/>
            <a:ext cx="23963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wehaveasolution</a:t>
            </a:r>
            <a:endParaRPr lang="en-GB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xmlns="" id="{BD678374-7A0A-F34F-AFE6-32A51F837A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25460" y="4023418"/>
            <a:ext cx="948373" cy="934622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xmlns="" id="{CDA55757-E191-1D44-9346-219C78C130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09"/>
          <a:stretch/>
        </p:blipFill>
        <p:spPr bwMode="auto">
          <a:xfrm>
            <a:off x="7975157" y="4023418"/>
            <a:ext cx="948372" cy="932123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xmlns="" id="{00EC3F1F-DF80-3344-BE7E-C06F177A7111}"/>
              </a:ext>
            </a:extLst>
          </p:cNvPr>
          <p:cNvSpPr txBox="1">
            <a:spLocks/>
          </p:cNvSpPr>
          <p:nvPr/>
        </p:nvSpPr>
        <p:spPr bwMode="auto">
          <a:xfrm>
            <a:off x="6917248" y="4731296"/>
            <a:ext cx="1057909" cy="287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>
                <a:solidFill>
                  <a:srgbClr val="18171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>
              <a:buNone/>
            </a:pPr>
            <a:r>
              <a:rPr lang="en-GB" sz="800" dirty="0">
                <a:solidFill>
                  <a:schemeClr val="bg1"/>
                </a:solidFill>
              </a:rPr>
              <a:t>Equipment development</a:t>
            </a: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xmlns="" id="{6439AC84-54FF-BA49-B7C7-832F501D474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"/>
          <a:stretch/>
        </p:blipFill>
        <p:spPr bwMode="auto">
          <a:xfrm>
            <a:off x="1925460" y="2890840"/>
            <a:ext cx="948373" cy="100009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xmlns="" id="{55ED7FC2-DEF4-D24C-AE7C-83CA36265059}"/>
              </a:ext>
            </a:extLst>
          </p:cNvPr>
          <p:cNvSpPr txBox="1">
            <a:spLocks/>
          </p:cNvSpPr>
          <p:nvPr/>
        </p:nvSpPr>
        <p:spPr>
          <a:xfrm>
            <a:off x="7865620" y="2666550"/>
            <a:ext cx="1089709" cy="22896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10000"/>
                  </a:schemeClr>
                </a:solidFill>
                <a:latin typeface="Rajdhani" panose="02000000000000000000" pitchFamily="2" charset="77"/>
                <a:ea typeface="+mn-ea"/>
                <a:cs typeface="Rajdhani" panose="02000000000000000000" pitchFamily="2" charset="77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investigations</a:t>
            </a:r>
          </a:p>
        </p:txBody>
      </p:sp>
      <p:pic>
        <p:nvPicPr>
          <p:cNvPr id="18" name="Kuva 41">
            <a:extLst>
              <a:ext uri="{FF2B5EF4-FFF2-40B4-BE49-F238E27FC236}">
                <a16:creationId xmlns:a16="http://schemas.microsoft.com/office/drawing/2014/main" xmlns="" id="{F627F25B-0D80-1C4D-A60F-89C03756A0A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75157" y="2886056"/>
            <a:ext cx="948372" cy="1004873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xmlns="" id="{B8984C65-C3A2-2444-B462-08DE0CF775A9}"/>
              </a:ext>
            </a:extLst>
          </p:cNvPr>
          <p:cNvSpPr txBox="1">
            <a:spLocks/>
          </p:cNvSpPr>
          <p:nvPr/>
        </p:nvSpPr>
        <p:spPr>
          <a:xfrm>
            <a:off x="3023647" y="4522124"/>
            <a:ext cx="908095" cy="472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800" dirty="0">
                <a:solidFill>
                  <a:schemeClr val="bg1"/>
                </a:solidFill>
              </a:rPr>
              <a:t>Development of the engineered barriers</a:t>
            </a:r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xmlns="" id="{7A5AF9D2-C3CE-1A4B-87E7-77AEA41E4C9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843" y="4771104"/>
            <a:ext cx="813757" cy="62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6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793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13.10.2022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3E3DD6-9353-D14B-991F-0D2C10536C1F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Nord Pool market prices, Finnish price area	</a:t>
            </a:r>
            <a:endParaRPr lang="en-GB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 rotWithShape="1">
          <a:blip r:embed="rId2"/>
          <a:srcRect l="17768" t="25664" r="71053" b="36009"/>
          <a:stretch/>
        </p:blipFill>
        <p:spPr>
          <a:xfrm>
            <a:off x="1694120" y="866274"/>
            <a:ext cx="1942853" cy="3746626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 rotWithShape="1">
          <a:blip r:embed="rId3"/>
          <a:srcRect l="21966" t="46587" r="65263" b="6166"/>
          <a:stretch/>
        </p:blipFill>
        <p:spPr>
          <a:xfrm>
            <a:off x="4874508" y="976276"/>
            <a:ext cx="1794425" cy="37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0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13.10.2022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3E3DD6-9353-D14B-991F-0D2C10536C1F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7" name="Otsikko 1">
            <a:extLst>
              <a:ext uri="{FF2B5EF4-FFF2-40B4-BE49-F238E27FC236}">
                <a16:creationId xmlns="" xmlns:a16="http://schemas.microsoft.com/office/drawing/2014/main" id="{029CB322-112E-E942-A4DD-B79C15E9C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328" y="100034"/>
            <a:ext cx="7775801" cy="6476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OL3 power output during test production phase</a:t>
            </a:r>
            <a:endParaRPr lang="fi-FI" dirty="0"/>
          </a:p>
        </p:txBody>
      </p:sp>
      <p:sp>
        <p:nvSpPr>
          <p:cNvPr id="9" name="Tekstiruutu 8"/>
          <p:cNvSpPr txBox="1"/>
          <p:nvPr/>
        </p:nvSpPr>
        <p:spPr>
          <a:xfrm>
            <a:off x="7341325" y="1109655"/>
            <a:ext cx="1031278" cy="28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12.10.2022</a:t>
            </a:r>
            <a:endParaRPr lang="en-GB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 rotWithShape="1">
          <a:blip r:embed="rId2"/>
          <a:srcRect l="35113" t="28072" r="11880" b="11378"/>
          <a:stretch/>
        </p:blipFill>
        <p:spPr>
          <a:xfrm>
            <a:off x="1079404" y="1003777"/>
            <a:ext cx="5568903" cy="357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4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13.10.2022</a:t>
            </a:r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3E3DD6-9353-D14B-991F-0D2C10536C1F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Olkiluoto 3 </a:t>
            </a:r>
            <a:r>
              <a:rPr lang="fi-FI" dirty="0" err="1"/>
              <a:t>milestones</a:t>
            </a:r>
            <a:r>
              <a:rPr lang="fi-FI" dirty="0"/>
              <a:t> 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44" y="1349375"/>
            <a:ext cx="8060408" cy="293243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2073" y="4237982"/>
            <a:ext cx="560070" cy="28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2002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9433" y="4044942"/>
            <a:ext cx="560070" cy="28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2003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26633" y="3851902"/>
            <a:ext cx="560070" cy="28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2004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14313" y="3670510"/>
            <a:ext cx="560070" cy="28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2005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91833" y="3506462"/>
            <a:ext cx="560070" cy="28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2006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469353" y="3323582"/>
            <a:ext cx="560070" cy="28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2007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46873" y="3130542"/>
            <a:ext cx="560070" cy="28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2008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424393" y="2937502"/>
            <a:ext cx="560070" cy="28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2009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91753" y="2774942"/>
            <a:ext cx="560070" cy="28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2010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09913" y="2581902"/>
            <a:ext cx="560070" cy="28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2011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46793" y="2409182"/>
            <a:ext cx="560070" cy="28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2012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364953" y="2216142"/>
            <a:ext cx="560070" cy="28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2013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91673" y="2043422"/>
            <a:ext cx="560070" cy="28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2014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309833" y="1856206"/>
            <a:ext cx="560070" cy="28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2015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746713" y="1677662"/>
            <a:ext cx="560070" cy="28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2016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264873" y="1484622"/>
            <a:ext cx="560070" cy="28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2017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681433" y="1322062"/>
            <a:ext cx="560070" cy="28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2018</a:t>
            </a:r>
          </a:p>
        </p:txBody>
      </p:sp>
      <p:sp>
        <p:nvSpPr>
          <p:cNvPr id="48" name="Rectangle 47"/>
          <p:cNvSpPr/>
          <p:nvPr/>
        </p:nvSpPr>
        <p:spPr>
          <a:xfrm>
            <a:off x="-4599" y="3171653"/>
            <a:ext cx="661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GB" sz="800" dirty="0">
                <a:ea typeface="MS Mincho" panose="02020609040205080304" pitchFamily="49" charset="-128"/>
                <a:cs typeface="Times New Roman" panose="02020603050405020304" pitchFamily="18" charset="0"/>
              </a:rPr>
              <a:t>The decision-in-principle by in the Finnish parliament </a:t>
            </a:r>
            <a:endParaRPr lang="fi-FI" sz="8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95141" y="3131830"/>
            <a:ext cx="631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GB" sz="800" dirty="0">
                <a:ea typeface="MS Mincho" panose="02020609040205080304" pitchFamily="49" charset="-128"/>
                <a:cs typeface="Times New Roman" panose="02020603050405020304" pitchFamily="18" charset="0"/>
              </a:rPr>
              <a:t>Contract signing between TVO and the plant supplier</a:t>
            </a:r>
            <a:endParaRPr lang="fi-FI" sz="8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60104" y="2547129"/>
            <a:ext cx="7297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GB" sz="800" dirty="0">
                <a:ea typeface="MS Mincho" panose="02020609040205080304" pitchFamily="49" charset="-128"/>
                <a:cs typeface="Times New Roman" panose="02020603050405020304" pitchFamily="18" charset="0"/>
              </a:rPr>
              <a:t>TVO started the infra works and </a:t>
            </a:r>
            <a:r>
              <a:rPr lang="en-US" sz="800" dirty="0">
                <a:ea typeface="MS Mincho" panose="02020609040205080304" pitchFamily="49" charset="-128"/>
                <a:cs typeface="Times New Roman" panose="02020603050405020304" pitchFamily="18" charset="0"/>
              </a:rPr>
              <a:t>handed the construction site to </a:t>
            </a:r>
            <a:r>
              <a:rPr lang="en-US" sz="80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Areva</a:t>
            </a:r>
            <a:r>
              <a:rPr lang="en-US" sz="800" dirty="0">
                <a:ea typeface="MS Mincho" panose="02020609040205080304" pitchFamily="49" charset="-128"/>
                <a:cs typeface="Times New Roman" panose="02020603050405020304" pitchFamily="18" charset="0"/>
              </a:rPr>
              <a:t>-Siemens</a:t>
            </a:r>
            <a:endParaRPr lang="en-GB" sz="8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endParaRPr lang="en-GB" sz="8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10107" y="2977494"/>
            <a:ext cx="5944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GB" sz="800" dirty="0">
                <a:ea typeface="MS Mincho" panose="02020609040205080304" pitchFamily="49" charset="-128"/>
                <a:cs typeface="Times New Roman" panose="02020603050405020304" pitchFamily="18" charset="0"/>
              </a:rPr>
              <a:t>July, First concrete poured</a:t>
            </a:r>
            <a:endParaRPr lang="fi-FI" sz="8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32316" y="2559881"/>
            <a:ext cx="6764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>
                <a:ea typeface="MS Mincho" panose="02020609040205080304" pitchFamily="49" charset="-128"/>
                <a:cs typeface="Times New Roman" panose="02020603050405020304" pitchFamily="18" charset="0"/>
              </a:rPr>
              <a:t>Installation of the bottom part of containment liner</a:t>
            </a:r>
            <a:endParaRPr lang="en-GB" sz="800" dirty="0"/>
          </a:p>
        </p:txBody>
      </p:sp>
      <p:sp>
        <p:nvSpPr>
          <p:cNvPr id="24" name="Rectangle 23"/>
          <p:cNvSpPr/>
          <p:nvPr/>
        </p:nvSpPr>
        <p:spPr>
          <a:xfrm>
            <a:off x="2470701" y="2258826"/>
            <a:ext cx="6561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>
                <a:ea typeface="MS Mincho" panose="02020609040205080304" pitchFamily="49" charset="-128"/>
                <a:cs typeface="Times New Roman" panose="02020603050405020304" pitchFamily="18" charset="0"/>
              </a:rPr>
              <a:t>Reactor building containment liner rises to level +12,5 m</a:t>
            </a:r>
            <a:endParaRPr lang="en-GB" sz="800" dirty="0"/>
          </a:p>
        </p:txBody>
      </p:sp>
      <p:sp>
        <p:nvSpPr>
          <p:cNvPr id="50" name="Rectangle 49"/>
          <p:cNvSpPr/>
          <p:nvPr/>
        </p:nvSpPr>
        <p:spPr>
          <a:xfrm>
            <a:off x="3295192" y="1910743"/>
            <a:ext cx="6778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GB" sz="800" dirty="0">
                <a:ea typeface="MS Mincho" panose="02020609040205080304" pitchFamily="49" charset="-128"/>
                <a:cs typeface="Times New Roman" panose="02020603050405020304" pitchFamily="18" charset="0"/>
              </a:rPr>
              <a:t>Reactor building dome installed</a:t>
            </a:r>
          </a:p>
          <a:p>
            <a:pPr lvl="0" algn="ctr">
              <a:spcAft>
                <a:spcPts val="0"/>
              </a:spcAft>
            </a:pPr>
            <a:endParaRPr lang="en-GB" sz="8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r>
              <a:rPr lang="en-US" sz="800" dirty="0" err="1"/>
              <a:t>Manpowerpeak</a:t>
            </a:r>
            <a:r>
              <a:rPr lang="en-US" sz="800" dirty="0"/>
              <a:t> 4500</a:t>
            </a:r>
            <a:endParaRPr lang="fi-FI" sz="8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848151" y="1843072"/>
            <a:ext cx="5617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GB" sz="800" dirty="0">
                <a:ea typeface="MS Mincho" panose="02020609040205080304" pitchFamily="49" charset="-128"/>
                <a:cs typeface="Times New Roman" panose="02020603050405020304" pitchFamily="18" charset="0"/>
              </a:rPr>
              <a:t>Pressurizer was brought into the reactor building</a:t>
            </a:r>
            <a:endParaRPr lang="fi-FI" sz="8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274149" y="1682990"/>
            <a:ext cx="6808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GB" sz="800" dirty="0">
                <a:ea typeface="MS Mincho" panose="02020609040205080304" pitchFamily="49" charset="-128"/>
                <a:cs typeface="Times New Roman" panose="02020603050405020304" pitchFamily="18" charset="0"/>
              </a:rPr>
              <a:t>Outer dome of the reactor building was completed</a:t>
            </a:r>
            <a:endParaRPr lang="fi-FI" sz="8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804989" y="2632702"/>
            <a:ext cx="7044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>
                <a:ea typeface="MS Mincho" panose="02020609040205080304" pitchFamily="49" charset="-128"/>
                <a:cs typeface="Times New Roman" panose="02020603050405020304" pitchFamily="18" charset="0"/>
              </a:rPr>
              <a:t>Turbine island was connected to the national grid </a:t>
            </a:r>
            <a:endParaRPr lang="en-GB" sz="800" dirty="0"/>
          </a:p>
        </p:txBody>
      </p:sp>
      <p:sp>
        <p:nvSpPr>
          <p:cNvPr id="54" name="Rectangle 53"/>
          <p:cNvSpPr/>
          <p:nvPr/>
        </p:nvSpPr>
        <p:spPr>
          <a:xfrm>
            <a:off x="4819982" y="1748834"/>
            <a:ext cx="6001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>
                <a:ea typeface="MS Mincho" panose="02020609040205080304" pitchFamily="49" charset="-128"/>
                <a:cs typeface="Times New Roman" panose="02020603050405020304" pitchFamily="18" charset="0"/>
              </a:rPr>
              <a:t>Cooling water tunnels in use</a:t>
            </a:r>
            <a:endParaRPr lang="en-GB" sz="800" dirty="0"/>
          </a:p>
        </p:txBody>
      </p:sp>
      <p:sp>
        <p:nvSpPr>
          <p:cNvPr id="55" name="Rectangle 54"/>
          <p:cNvSpPr/>
          <p:nvPr/>
        </p:nvSpPr>
        <p:spPr>
          <a:xfrm>
            <a:off x="5316826" y="2427801"/>
            <a:ext cx="5874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>
                <a:ea typeface="MS Mincho" panose="02020609040205080304" pitchFamily="49" charset="-128"/>
                <a:cs typeface="Times New Roman" panose="02020603050405020304" pitchFamily="18" charset="0"/>
              </a:rPr>
              <a:t>Reactor pressure vessel closure head installed</a:t>
            </a:r>
            <a:endParaRPr lang="en-GB" sz="800" dirty="0"/>
          </a:p>
        </p:txBody>
      </p:sp>
      <p:sp>
        <p:nvSpPr>
          <p:cNvPr id="56" name="Rectangle 55"/>
          <p:cNvSpPr/>
          <p:nvPr/>
        </p:nvSpPr>
        <p:spPr>
          <a:xfrm>
            <a:off x="5727423" y="2303511"/>
            <a:ext cx="7102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>
                <a:ea typeface="MS Mincho" panose="02020609040205080304" pitchFamily="49" charset="-128"/>
                <a:cs typeface="Times New Roman" panose="02020603050405020304" pitchFamily="18" charset="0"/>
              </a:rPr>
              <a:t>Contain-</a:t>
            </a:r>
            <a:r>
              <a:rPr lang="en-GB" sz="80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ment</a:t>
            </a:r>
            <a:r>
              <a:rPr lang="en-GB" sz="800" dirty="0">
                <a:ea typeface="MS Mincho" panose="02020609040205080304" pitchFamily="49" charset="-128"/>
                <a:cs typeface="Times New Roman" panose="02020603050405020304" pitchFamily="18" charset="0"/>
              </a:rPr>
              <a:t> pressure tests completed </a:t>
            </a:r>
            <a:endParaRPr lang="en-GB" sz="800" dirty="0"/>
          </a:p>
        </p:txBody>
      </p:sp>
      <p:sp>
        <p:nvSpPr>
          <p:cNvPr id="57" name="Rectangle 56"/>
          <p:cNvSpPr/>
          <p:nvPr/>
        </p:nvSpPr>
        <p:spPr>
          <a:xfrm>
            <a:off x="6234358" y="2064528"/>
            <a:ext cx="7216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GB" sz="800" dirty="0">
                <a:ea typeface="MS Mincho" panose="02020609040205080304" pitchFamily="49" charset="-128"/>
                <a:cs typeface="Times New Roman" panose="02020603050405020304" pitchFamily="18" charset="0"/>
              </a:rPr>
              <a:t>Safety automation systems arrived in </a:t>
            </a:r>
            <a:r>
              <a:rPr lang="en-GB" sz="80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Olkiluoto</a:t>
            </a:r>
            <a:endParaRPr lang="fi-FI" sz="8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117755" y="1741015"/>
            <a:ext cx="747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GB" sz="800" dirty="0">
                <a:ea typeface="MS Mincho" panose="02020609040205080304" pitchFamily="49" charset="-128"/>
                <a:cs typeface="Times New Roman" panose="02020603050405020304" pitchFamily="18" charset="0"/>
              </a:rPr>
              <a:t>Cold functional tests competed</a:t>
            </a:r>
            <a:endParaRPr lang="fi-FI" sz="8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2"/>
          <a:srcRect t="71427" r="83143"/>
          <a:stretch/>
        </p:blipFill>
        <p:spPr>
          <a:xfrm>
            <a:off x="7693024" y="531772"/>
            <a:ext cx="1358780" cy="837879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8158953" y="1149342"/>
            <a:ext cx="560070" cy="28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2019</a:t>
            </a:r>
          </a:p>
        </p:txBody>
      </p:sp>
      <p:sp>
        <p:nvSpPr>
          <p:cNvPr id="61" name="Rectangle 60"/>
          <p:cNvSpPr/>
          <p:nvPr/>
        </p:nvSpPr>
        <p:spPr>
          <a:xfrm>
            <a:off x="7630447" y="1561520"/>
            <a:ext cx="6959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GB" sz="800" dirty="0">
                <a:ea typeface="MS Mincho" panose="02020609040205080304" pitchFamily="49" charset="-128"/>
                <a:cs typeface="Times New Roman" panose="02020603050405020304" pitchFamily="18" charset="0"/>
              </a:rPr>
              <a:t>Fuel is in </a:t>
            </a:r>
            <a:r>
              <a:rPr lang="en-GB" sz="80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Olkiluoto</a:t>
            </a:r>
            <a:endParaRPr lang="en-GB" sz="8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endParaRPr lang="en-GB" sz="8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r>
              <a:rPr lang="en-GB" sz="800" dirty="0">
                <a:ea typeface="MS Mincho" panose="02020609040205080304" pitchFamily="49" charset="-128"/>
                <a:cs typeface="Times New Roman" panose="02020603050405020304" pitchFamily="18" charset="0"/>
              </a:rPr>
              <a:t>Hot functional tests competed</a:t>
            </a:r>
          </a:p>
          <a:p>
            <a:pPr lvl="0" algn="ctr">
              <a:spcAft>
                <a:spcPts val="0"/>
              </a:spcAft>
            </a:pPr>
            <a:endParaRPr lang="en-GB" sz="8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/>
            <a:r>
              <a:rPr lang="en-GB" sz="800" dirty="0">
                <a:ea typeface="MS Mincho" panose="02020609040205080304" pitchFamily="49" charset="-128"/>
                <a:cs typeface="Times New Roman" panose="02020603050405020304" pitchFamily="18" charset="0"/>
              </a:rPr>
              <a:t>Operators got licenses</a:t>
            </a:r>
            <a:endParaRPr lang="en-GB" sz="800" dirty="0"/>
          </a:p>
          <a:p>
            <a:pPr lvl="0" algn="ctr">
              <a:spcAft>
                <a:spcPts val="0"/>
              </a:spcAft>
            </a:pPr>
            <a:endParaRPr lang="fi-FI" sz="8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616153" y="966462"/>
            <a:ext cx="560070" cy="28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2021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708194" y="1919431"/>
            <a:ext cx="6218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Comple-tion</a:t>
            </a:r>
            <a:r>
              <a:rPr lang="en-GB" sz="800" dirty="0">
                <a:ea typeface="MS Mincho" panose="02020609040205080304" pitchFamily="49" charset="-128"/>
                <a:cs typeface="Times New Roman" panose="02020603050405020304" pitchFamily="18" charset="0"/>
              </a:rPr>
              <a:t> of Full Scope Simula-tor testing</a:t>
            </a:r>
          </a:p>
        </p:txBody>
      </p:sp>
      <p:sp>
        <p:nvSpPr>
          <p:cNvPr id="65" name="Rectangle 64"/>
          <p:cNvSpPr/>
          <p:nvPr/>
        </p:nvSpPr>
        <p:spPr>
          <a:xfrm>
            <a:off x="8160700" y="1312516"/>
            <a:ext cx="551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Finnish Government granted opera- ting </a:t>
            </a:r>
            <a:r>
              <a:rPr lang="en-US" sz="800" dirty="0" err="1"/>
              <a:t>licence</a:t>
            </a:r>
            <a:endParaRPr lang="en-GB" sz="800" dirty="0"/>
          </a:p>
        </p:txBody>
      </p:sp>
      <p:sp>
        <p:nvSpPr>
          <p:cNvPr id="76" name="Rectangle 75"/>
          <p:cNvSpPr/>
          <p:nvPr/>
        </p:nvSpPr>
        <p:spPr>
          <a:xfrm>
            <a:off x="4370662" y="2748157"/>
            <a:ext cx="5964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GB" sz="800" dirty="0">
                <a:ea typeface="MS Mincho" panose="02020609040205080304" pitchFamily="49" charset="-128"/>
                <a:cs typeface="Times New Roman" panose="02020603050405020304" pitchFamily="18" charset="0"/>
              </a:rPr>
              <a:t>Steam generators in place</a:t>
            </a:r>
            <a:endParaRPr lang="fi-FI" sz="8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5" b="21100"/>
          <a:stretch/>
        </p:blipFill>
        <p:spPr>
          <a:xfrm>
            <a:off x="5343025" y="966452"/>
            <a:ext cx="1858002" cy="582420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607" y="3591226"/>
            <a:ext cx="1800255" cy="1205129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125" y="3589087"/>
            <a:ext cx="1807819" cy="121008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" t="20477" b="32334"/>
          <a:stretch/>
        </p:blipFill>
        <p:spPr>
          <a:xfrm>
            <a:off x="6073380" y="3589087"/>
            <a:ext cx="1651883" cy="1207267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3" t="46489" r="15722"/>
          <a:stretch/>
        </p:blipFill>
        <p:spPr>
          <a:xfrm>
            <a:off x="7644932" y="3584448"/>
            <a:ext cx="846625" cy="1214723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2" b="20274"/>
          <a:stretch/>
        </p:blipFill>
        <p:spPr>
          <a:xfrm>
            <a:off x="531354" y="974443"/>
            <a:ext cx="2842055" cy="1133856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48" b="20230"/>
          <a:stretch/>
        </p:blipFill>
        <p:spPr>
          <a:xfrm>
            <a:off x="3353085" y="975360"/>
            <a:ext cx="1984762" cy="725424"/>
          </a:xfrm>
          <a:prstGeom prst="rect">
            <a:avLst/>
          </a:prstGeom>
        </p:spPr>
      </p:pic>
      <p:sp>
        <p:nvSpPr>
          <p:cNvPr id="62" name="Rectangle 64"/>
          <p:cNvSpPr/>
          <p:nvPr/>
        </p:nvSpPr>
        <p:spPr>
          <a:xfrm>
            <a:off x="8574359" y="1169282"/>
            <a:ext cx="596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Fuel loading</a:t>
            </a:r>
          </a:p>
          <a:p>
            <a:pPr algn="ctr"/>
            <a:endParaRPr lang="en-US" sz="800" dirty="0"/>
          </a:p>
          <a:p>
            <a:pPr algn="ctr"/>
            <a:r>
              <a:rPr lang="en-US" sz="800" dirty="0"/>
              <a:t>First Criticality</a:t>
            </a:r>
            <a:endParaRPr lang="en-GB" sz="800" dirty="0"/>
          </a:p>
        </p:txBody>
      </p:sp>
      <p:sp>
        <p:nvSpPr>
          <p:cNvPr id="66" name="TextBox 62"/>
          <p:cNvSpPr txBox="1"/>
          <p:nvPr/>
        </p:nvSpPr>
        <p:spPr>
          <a:xfrm>
            <a:off x="8562297" y="156331"/>
            <a:ext cx="560070" cy="28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2022</a:t>
            </a:r>
          </a:p>
        </p:txBody>
      </p:sp>
      <p:sp>
        <p:nvSpPr>
          <p:cNvPr id="67" name="Rectangle 64"/>
          <p:cNvSpPr/>
          <p:nvPr/>
        </p:nvSpPr>
        <p:spPr>
          <a:xfrm>
            <a:off x="8486129" y="379777"/>
            <a:ext cx="719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Start of electricity production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70515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/>
          <p:cNvPicPr>
            <a:picLocks noGrp="1" noChangeAspect="1"/>
          </p:cNvPicPr>
          <p:nvPr>
            <p:ph type="pic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D15F-6509-4E3A-AD9B-998067313FA2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Poikola Juha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033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9C3E3DD6-9353-D14B-991F-0D2C10536C1F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8B8FC238-A6EE-42E9-83A1-411AC66DD13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10CD44F3-65C6-4B46-AE8F-EF39BC42D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" r="-12"/>
          <a:stretch/>
        </p:blipFill>
        <p:spPr>
          <a:xfrm>
            <a:off x="-358756" y="0"/>
            <a:ext cx="9520375" cy="5143500"/>
          </a:xfrm>
          <a:prstGeom prst="rect">
            <a:avLst/>
          </a:prstGeom>
        </p:spPr>
      </p:pic>
      <p:grpSp>
        <p:nvGrpSpPr>
          <p:cNvPr id="7" name="Ryhmä 6">
            <a:extLst>
              <a:ext uri="{FF2B5EF4-FFF2-40B4-BE49-F238E27FC236}">
                <a16:creationId xmlns="" xmlns:a16="http://schemas.microsoft.com/office/drawing/2014/main" id="{44E846DB-02F8-574D-83B4-1A5431FAA5CB}"/>
              </a:ext>
            </a:extLst>
          </p:cNvPr>
          <p:cNvGrpSpPr/>
          <p:nvPr/>
        </p:nvGrpSpPr>
        <p:grpSpPr>
          <a:xfrm>
            <a:off x="6395935" y="0"/>
            <a:ext cx="2765684" cy="5143500"/>
            <a:chOff x="6378314" y="0"/>
            <a:chExt cx="2765684" cy="51435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9" name="Suorakulmio 8">
              <a:extLst>
                <a:ext uri="{FF2B5EF4-FFF2-40B4-BE49-F238E27FC236}">
                  <a16:creationId xmlns="" xmlns:a16="http://schemas.microsoft.com/office/drawing/2014/main" id="{10D2E563-0F58-7947-8435-40ECEE9ED2B4}"/>
                </a:ext>
              </a:extLst>
            </p:cNvPr>
            <p:cNvSpPr/>
            <p:nvPr/>
          </p:nvSpPr>
          <p:spPr>
            <a:xfrm>
              <a:off x="6378314" y="0"/>
              <a:ext cx="2765684" cy="514350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800" dirty="0"/>
            </a:p>
          </p:txBody>
        </p:sp>
        <p:sp>
          <p:nvSpPr>
            <p:cNvPr id="10" name="Sisällön paikkamerkki 2">
              <a:extLst>
                <a:ext uri="{FF2B5EF4-FFF2-40B4-BE49-F238E27FC236}">
                  <a16:creationId xmlns="" xmlns:a16="http://schemas.microsoft.com/office/drawing/2014/main" id="{A03FA79E-A867-DC41-AC1E-3303B2621DCB}"/>
                </a:ext>
              </a:extLst>
            </p:cNvPr>
            <p:cNvSpPr txBox="1">
              <a:spLocks/>
            </p:cNvSpPr>
            <p:nvPr/>
          </p:nvSpPr>
          <p:spPr>
            <a:xfrm>
              <a:off x="6645308" y="1761438"/>
              <a:ext cx="2337948" cy="171821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61722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tx2"/>
                </a:buClr>
                <a:buFontTx/>
                <a:buNone/>
                <a:defRPr sz="189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2915" indent="-154305" algn="l" defTabSz="61722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6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1525" indent="-154305" algn="l" defTabSz="61722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80135" indent="-154305" algn="l" defTabSz="61722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21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88745" indent="-154305" algn="l" defTabSz="61722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21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7355" indent="-154305" algn="l" defTabSz="617220" rtl="0" eaLnBrk="1" latinLnBrk="0" hangingPunct="1">
                <a:lnSpc>
                  <a:spcPct val="90000"/>
                </a:lnSpc>
                <a:spcBef>
                  <a:spcPts val="338"/>
                </a:spcBef>
                <a:buFont typeface="Arial" panose="020B0604020202020204" pitchFamily="34" charset="0"/>
                <a:buChar char="•"/>
                <a:defRPr sz="121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05965" indent="-154305" algn="l" defTabSz="617220" rtl="0" eaLnBrk="1" latinLnBrk="0" hangingPunct="1">
                <a:lnSpc>
                  <a:spcPct val="90000"/>
                </a:lnSpc>
                <a:spcBef>
                  <a:spcPts val="338"/>
                </a:spcBef>
                <a:buFont typeface="Arial" panose="020B0604020202020204" pitchFamily="34" charset="0"/>
                <a:buChar char="•"/>
                <a:defRPr sz="121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14575" indent="-154305" algn="l" defTabSz="617220" rtl="0" eaLnBrk="1" latinLnBrk="0" hangingPunct="1">
                <a:lnSpc>
                  <a:spcPct val="90000"/>
                </a:lnSpc>
                <a:spcBef>
                  <a:spcPts val="338"/>
                </a:spcBef>
                <a:buFont typeface="Arial" panose="020B0604020202020204" pitchFamily="34" charset="0"/>
                <a:buChar char="•"/>
                <a:defRPr sz="121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623185" indent="-154305" algn="l" defTabSz="617220" rtl="0" eaLnBrk="1" latinLnBrk="0" hangingPunct="1">
                <a:lnSpc>
                  <a:spcPct val="90000"/>
                </a:lnSpc>
                <a:spcBef>
                  <a:spcPts val="338"/>
                </a:spcBef>
                <a:buFont typeface="Arial" panose="020B0604020202020204" pitchFamily="34" charset="0"/>
                <a:buChar char="•"/>
                <a:defRPr sz="121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fi-FI" sz="2000" dirty="0"/>
                <a:t>Olkiluoto 3</a:t>
              </a:r>
            </a:p>
            <a:p>
              <a:pPr algn="ctr">
                <a:spcBef>
                  <a:spcPts val="0"/>
                </a:spcBef>
              </a:pPr>
              <a:r>
                <a:rPr lang="fi-FI" sz="2000" dirty="0" err="1"/>
                <a:t>Fuel</a:t>
              </a:r>
              <a:r>
                <a:rPr lang="fi-FI" sz="2000" dirty="0"/>
                <a:t> </a:t>
              </a:r>
              <a:r>
                <a:rPr lang="fi-FI" sz="2000" dirty="0" err="1"/>
                <a:t>Loading</a:t>
              </a:r>
              <a:r>
                <a:rPr lang="fi-FI" sz="2000" dirty="0"/>
                <a:t> 27th </a:t>
              </a:r>
              <a:r>
                <a:rPr lang="fi-FI" sz="2000" dirty="0" err="1"/>
                <a:t>March</a:t>
              </a:r>
              <a:r>
                <a:rPr lang="fi-FI" sz="2000" dirty="0"/>
                <a:t> – 1st </a:t>
              </a:r>
              <a:r>
                <a:rPr lang="fi-FI" sz="2000" dirty="0" err="1"/>
                <a:t>April</a:t>
              </a:r>
              <a:r>
                <a:rPr lang="fi-FI" sz="2000" dirty="0"/>
                <a:t> 2021</a:t>
              </a:r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="" xmlns:a16="http://schemas.microsoft.com/office/drawing/2014/main" id="{53004002-5DB1-FA48-A3F7-E67FC027A7B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0365" y="674643"/>
            <a:ext cx="985992" cy="985992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0447" y="3160728"/>
            <a:ext cx="1671403" cy="15630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13.10.2022</a:t>
            </a:r>
            <a:endParaRPr lang="fi-FI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270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3E3DD6-9353-D14B-991F-0D2C10536C1F}" type="slidenum">
              <a:rPr lang="fi-FI" smtClean="0"/>
              <a:pPr/>
              <a:t>7</a:t>
            </a:fld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7"/>
          <a:stretch/>
        </p:blipFill>
        <p:spPr>
          <a:xfrm>
            <a:off x="17209" y="2531444"/>
            <a:ext cx="5102675" cy="2612056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1"/>
          <a:stretch/>
        </p:blipFill>
        <p:spPr>
          <a:xfrm>
            <a:off x="5210817" y="-38501"/>
            <a:ext cx="3928487" cy="2479402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70"/>
          <a:stretch/>
        </p:blipFill>
        <p:spPr>
          <a:xfrm>
            <a:off x="0" y="-8790"/>
            <a:ext cx="5119884" cy="2453606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817" y="2520638"/>
            <a:ext cx="3933183" cy="2620483"/>
          </a:xfrm>
          <a:prstGeom prst="rect">
            <a:avLst/>
          </a:prstGeom>
        </p:spPr>
      </p:pic>
      <p:sp>
        <p:nvSpPr>
          <p:cNvPr id="11" name="Otsikko 3"/>
          <p:cNvSpPr>
            <a:spLocks noGrp="1"/>
          </p:cNvSpPr>
          <p:nvPr>
            <p:ph type="title"/>
          </p:nvPr>
        </p:nvSpPr>
        <p:spPr>
          <a:xfrm>
            <a:off x="1742172" y="332487"/>
            <a:ext cx="2993456" cy="69301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/>
              <a:t>The connection to grid 12 March 2022, at 12.01 p.m.</a:t>
            </a:r>
            <a:endParaRPr lang="en-GB" sz="200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13.10.2022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698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="" xmlns:a16="http://schemas.microsoft.com/office/drawing/2014/main" id="{20EE61A0-458B-E24C-AAA1-32DD27D04B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07" y="4216581"/>
            <a:ext cx="1376603" cy="972777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="" xmlns:a16="http://schemas.microsoft.com/office/drawing/2014/main" id="{75FF4DC8-560B-DE4B-B88A-83C12CA22C22}"/>
              </a:ext>
            </a:extLst>
          </p:cNvPr>
          <p:cNvSpPr txBox="1">
            <a:spLocks/>
          </p:cNvSpPr>
          <p:nvPr/>
        </p:nvSpPr>
        <p:spPr>
          <a:xfrm>
            <a:off x="367476" y="545701"/>
            <a:ext cx="8532157" cy="5113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172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800" dirty="0"/>
              <a:t>SUPPORT FOR NUCLEAR POWER IN FINLAND</a:t>
            </a:r>
          </a:p>
        </p:txBody>
      </p:sp>
      <p:cxnSp>
        <p:nvCxnSpPr>
          <p:cNvPr id="8" name="Suora yhdysviiva 7">
            <a:extLst>
              <a:ext uri="{FF2B5EF4-FFF2-40B4-BE49-F238E27FC236}">
                <a16:creationId xmlns="" xmlns:a16="http://schemas.microsoft.com/office/drawing/2014/main" id="{40523652-5E68-3142-B673-A8906C258BAD}"/>
              </a:ext>
            </a:extLst>
          </p:cNvPr>
          <p:cNvCxnSpPr>
            <a:cxnSpLocks/>
          </p:cNvCxnSpPr>
          <p:nvPr/>
        </p:nvCxnSpPr>
        <p:spPr>
          <a:xfrm>
            <a:off x="-83820" y="1057013"/>
            <a:ext cx="9342120" cy="0"/>
          </a:xfrm>
          <a:prstGeom prst="line">
            <a:avLst/>
          </a:prstGeom>
          <a:ln w="381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isällön paikkamerkki 2">
            <a:extLst>
              <a:ext uri="{FF2B5EF4-FFF2-40B4-BE49-F238E27FC236}">
                <a16:creationId xmlns="" xmlns:a16="http://schemas.microsoft.com/office/drawing/2014/main" id="{07604D64-FE07-2149-BFF7-EC2552FB6F91}"/>
              </a:ext>
            </a:extLst>
          </p:cNvPr>
          <p:cNvSpPr txBox="1">
            <a:spLocks/>
          </p:cNvSpPr>
          <p:nvPr/>
        </p:nvSpPr>
        <p:spPr>
          <a:xfrm>
            <a:off x="1122218" y="1356312"/>
            <a:ext cx="7182197" cy="304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1722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2915" indent="-154305" algn="l" defTabSz="61722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1525" indent="-154305" algn="l" defTabSz="61722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135" indent="-154305" algn="l" defTabSz="61722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8745" indent="-154305" algn="l" defTabSz="61722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7355" indent="-154305" algn="l" defTabSz="617220" rtl="0" eaLnBrk="1" latinLnBrk="0" hangingPunct="1">
              <a:lnSpc>
                <a:spcPct val="90000"/>
              </a:lnSpc>
              <a:spcBef>
                <a:spcPts val="338"/>
              </a:spcBef>
              <a:buFont typeface="Arial" panose="020B0604020202020204" pitchFamily="34" charset="0"/>
              <a:buChar char="•"/>
              <a:defRPr sz="1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05965" indent="-154305" algn="l" defTabSz="617220" rtl="0" eaLnBrk="1" latinLnBrk="0" hangingPunct="1">
              <a:lnSpc>
                <a:spcPct val="90000"/>
              </a:lnSpc>
              <a:spcBef>
                <a:spcPts val="338"/>
              </a:spcBef>
              <a:buFont typeface="Arial" panose="020B0604020202020204" pitchFamily="34" charset="0"/>
              <a:buChar char="•"/>
              <a:defRPr sz="1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14575" indent="-154305" algn="l" defTabSz="617220" rtl="0" eaLnBrk="1" latinLnBrk="0" hangingPunct="1">
              <a:lnSpc>
                <a:spcPct val="90000"/>
              </a:lnSpc>
              <a:spcBef>
                <a:spcPts val="338"/>
              </a:spcBef>
              <a:buFont typeface="Arial" panose="020B0604020202020204" pitchFamily="34" charset="0"/>
              <a:buChar char="•"/>
              <a:defRPr sz="1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23185" indent="-154305" algn="l" defTabSz="617220" rtl="0" eaLnBrk="1" latinLnBrk="0" hangingPunct="1">
              <a:lnSpc>
                <a:spcPct val="90000"/>
              </a:lnSpc>
              <a:spcBef>
                <a:spcPts val="338"/>
              </a:spcBef>
              <a:buFont typeface="Arial" panose="020B0604020202020204" pitchFamily="34" charset="0"/>
              <a:buChar char="•"/>
              <a:defRPr sz="1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dirty="0"/>
              <a:t>What is your general attitude to nuclear power as an energy source in Finland?</a:t>
            </a:r>
          </a:p>
        </p:txBody>
      </p:sp>
      <p:sp>
        <p:nvSpPr>
          <p:cNvPr id="11" name="Text Box 13">
            <a:extLst>
              <a:ext uri="{FF2B5EF4-FFF2-40B4-BE49-F238E27FC236}">
                <a16:creationId xmlns="" xmlns:a16="http://schemas.microsoft.com/office/drawing/2014/main" id="{C87B531E-149F-F747-B142-15FA0FDE0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2487" y="3979814"/>
            <a:ext cx="16376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n-GB" sz="800" dirty="0">
                <a:solidFill>
                  <a:srgbClr val="000000"/>
                </a:solidFill>
                <a:cs typeface="Arial" charset="0"/>
              </a:rPr>
              <a:t>Source: Kantar TNS 2022, </a:t>
            </a:r>
          </a:p>
          <a:p>
            <a:pPr algn="r">
              <a:defRPr/>
            </a:pPr>
            <a:r>
              <a:rPr lang="en-GB" sz="800" dirty="0" err="1">
                <a:solidFill>
                  <a:srgbClr val="000000"/>
                </a:solidFill>
                <a:cs typeface="Arial" charset="0"/>
              </a:rPr>
              <a:t>Energiateollisuus</a:t>
            </a:r>
            <a:r>
              <a:rPr lang="en-GB" sz="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cs typeface="Arial" charset="0"/>
              </a:rPr>
              <a:t>ry</a:t>
            </a:r>
            <a:endParaRPr lang="en-GB" sz="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" name="Sisällön paikkamerkki 2">
            <a:extLst>
              <a:ext uri="{FF2B5EF4-FFF2-40B4-BE49-F238E27FC236}">
                <a16:creationId xmlns="" xmlns:a16="http://schemas.microsoft.com/office/drawing/2014/main" id="{E5EA13B7-2FB0-6947-9DD3-5FFC975E0CCD}"/>
              </a:ext>
            </a:extLst>
          </p:cNvPr>
          <p:cNvSpPr txBox="1">
            <a:spLocks/>
          </p:cNvSpPr>
          <p:nvPr/>
        </p:nvSpPr>
        <p:spPr>
          <a:xfrm>
            <a:off x="1953407" y="1356313"/>
            <a:ext cx="5280517" cy="1779969"/>
          </a:xfrm>
          <a:prstGeom prst="rect">
            <a:avLst/>
          </a:prstGeom>
        </p:spPr>
        <p:txBody>
          <a:bodyPr/>
          <a:lstStyle>
            <a:lvl1pPr marL="0" indent="0" algn="l" defTabSz="61722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2915" indent="-154305" algn="l" defTabSz="61722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1525" indent="-154305" algn="l" defTabSz="61722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135" indent="-154305" algn="l" defTabSz="61722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8745" indent="-154305" algn="l" defTabSz="61722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7355" indent="-154305" algn="l" defTabSz="617220" rtl="0" eaLnBrk="1" latinLnBrk="0" hangingPunct="1">
              <a:lnSpc>
                <a:spcPct val="90000"/>
              </a:lnSpc>
              <a:spcBef>
                <a:spcPts val="338"/>
              </a:spcBef>
              <a:buFont typeface="Arial" panose="020B0604020202020204" pitchFamily="34" charset="0"/>
              <a:buChar char="•"/>
              <a:defRPr sz="1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05965" indent="-154305" algn="l" defTabSz="617220" rtl="0" eaLnBrk="1" latinLnBrk="0" hangingPunct="1">
              <a:lnSpc>
                <a:spcPct val="90000"/>
              </a:lnSpc>
              <a:spcBef>
                <a:spcPts val="338"/>
              </a:spcBef>
              <a:buFont typeface="Arial" panose="020B0604020202020204" pitchFamily="34" charset="0"/>
              <a:buChar char="•"/>
              <a:defRPr sz="1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14575" indent="-154305" algn="l" defTabSz="617220" rtl="0" eaLnBrk="1" latinLnBrk="0" hangingPunct="1">
              <a:lnSpc>
                <a:spcPct val="90000"/>
              </a:lnSpc>
              <a:spcBef>
                <a:spcPts val="338"/>
              </a:spcBef>
              <a:buFont typeface="Arial" panose="020B0604020202020204" pitchFamily="34" charset="0"/>
              <a:buChar char="•"/>
              <a:defRPr sz="1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23185" indent="-154305" algn="l" defTabSz="617220" rtl="0" eaLnBrk="1" latinLnBrk="0" hangingPunct="1">
              <a:lnSpc>
                <a:spcPct val="90000"/>
              </a:lnSpc>
              <a:spcBef>
                <a:spcPts val="338"/>
              </a:spcBef>
              <a:buFont typeface="Arial" panose="020B0604020202020204" pitchFamily="34" charset="0"/>
              <a:buChar char="•"/>
              <a:defRPr sz="1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graphicFrame>
        <p:nvGraphicFramePr>
          <p:cNvPr id="12" name="Kaavio 11">
            <a:extLst>
              <a:ext uri="{FF2B5EF4-FFF2-40B4-BE49-F238E27FC236}">
                <a16:creationId xmlns="" xmlns:a16="http://schemas.microsoft.com/office/drawing/2014/main" id="{BC68AC21-DF06-4C7B-8F9E-83B9B8BB9B05}"/>
              </a:ext>
            </a:extLst>
          </p:cNvPr>
          <p:cNvGraphicFramePr>
            <a:graphicFrameLocks/>
          </p:cNvGraphicFramePr>
          <p:nvPr/>
        </p:nvGraphicFramePr>
        <p:xfrm>
          <a:off x="754083" y="1496556"/>
          <a:ext cx="7550332" cy="2483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23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="" xmlns:a16="http://schemas.microsoft.com/office/drawing/2014/main" id="{20EE61A0-458B-E24C-AAA1-32DD27D04B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07" y="4216581"/>
            <a:ext cx="1376603" cy="972777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="" xmlns:a16="http://schemas.microsoft.com/office/drawing/2014/main" id="{75FF4DC8-560B-DE4B-B88A-83C12CA22C22}"/>
              </a:ext>
            </a:extLst>
          </p:cNvPr>
          <p:cNvSpPr txBox="1">
            <a:spLocks/>
          </p:cNvSpPr>
          <p:nvPr/>
        </p:nvSpPr>
        <p:spPr>
          <a:xfrm>
            <a:off x="367476" y="545701"/>
            <a:ext cx="8532157" cy="5113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172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800" dirty="0"/>
              <a:t>NUCLEAR INDUSTRY’S DILEMMA</a:t>
            </a:r>
          </a:p>
        </p:txBody>
      </p:sp>
      <p:cxnSp>
        <p:nvCxnSpPr>
          <p:cNvPr id="8" name="Suora yhdysviiva 7">
            <a:extLst>
              <a:ext uri="{FF2B5EF4-FFF2-40B4-BE49-F238E27FC236}">
                <a16:creationId xmlns="" xmlns:a16="http://schemas.microsoft.com/office/drawing/2014/main" id="{40523652-5E68-3142-B673-A8906C258BAD}"/>
              </a:ext>
            </a:extLst>
          </p:cNvPr>
          <p:cNvCxnSpPr>
            <a:cxnSpLocks/>
          </p:cNvCxnSpPr>
          <p:nvPr/>
        </p:nvCxnSpPr>
        <p:spPr>
          <a:xfrm>
            <a:off x="-83820" y="1057013"/>
            <a:ext cx="9342120" cy="0"/>
          </a:xfrm>
          <a:prstGeom prst="line">
            <a:avLst/>
          </a:prstGeom>
          <a:ln w="381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isällön paikkamerkki 2">
            <a:extLst>
              <a:ext uri="{FF2B5EF4-FFF2-40B4-BE49-F238E27FC236}">
                <a16:creationId xmlns="" xmlns:a16="http://schemas.microsoft.com/office/drawing/2014/main" id="{E5EA13B7-2FB0-6947-9DD3-5FFC975E0CCD}"/>
              </a:ext>
            </a:extLst>
          </p:cNvPr>
          <p:cNvSpPr txBox="1">
            <a:spLocks/>
          </p:cNvSpPr>
          <p:nvPr/>
        </p:nvSpPr>
        <p:spPr>
          <a:xfrm>
            <a:off x="1953407" y="1356313"/>
            <a:ext cx="5280517" cy="1779969"/>
          </a:xfrm>
          <a:prstGeom prst="rect">
            <a:avLst/>
          </a:prstGeom>
        </p:spPr>
        <p:txBody>
          <a:bodyPr/>
          <a:lstStyle>
            <a:lvl1pPr marL="0" indent="0" algn="l" defTabSz="61722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2915" indent="-154305" algn="l" defTabSz="61722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1525" indent="-154305" algn="l" defTabSz="61722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135" indent="-154305" algn="l" defTabSz="61722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8745" indent="-154305" algn="l" defTabSz="61722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7355" indent="-154305" algn="l" defTabSz="617220" rtl="0" eaLnBrk="1" latinLnBrk="0" hangingPunct="1">
              <a:lnSpc>
                <a:spcPct val="90000"/>
              </a:lnSpc>
              <a:spcBef>
                <a:spcPts val="338"/>
              </a:spcBef>
              <a:buFont typeface="Arial" panose="020B0604020202020204" pitchFamily="34" charset="0"/>
              <a:buChar char="•"/>
              <a:defRPr sz="1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05965" indent="-154305" algn="l" defTabSz="617220" rtl="0" eaLnBrk="1" latinLnBrk="0" hangingPunct="1">
              <a:lnSpc>
                <a:spcPct val="90000"/>
              </a:lnSpc>
              <a:spcBef>
                <a:spcPts val="338"/>
              </a:spcBef>
              <a:buFont typeface="Arial" panose="020B0604020202020204" pitchFamily="34" charset="0"/>
              <a:buChar char="•"/>
              <a:defRPr sz="1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14575" indent="-154305" algn="l" defTabSz="617220" rtl="0" eaLnBrk="1" latinLnBrk="0" hangingPunct="1">
              <a:lnSpc>
                <a:spcPct val="90000"/>
              </a:lnSpc>
              <a:spcBef>
                <a:spcPts val="338"/>
              </a:spcBef>
              <a:buFont typeface="Arial" panose="020B0604020202020204" pitchFamily="34" charset="0"/>
              <a:buChar char="•"/>
              <a:defRPr sz="1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23185" indent="-154305" algn="l" defTabSz="617220" rtl="0" eaLnBrk="1" latinLnBrk="0" hangingPunct="1">
              <a:lnSpc>
                <a:spcPct val="90000"/>
              </a:lnSpc>
              <a:spcBef>
                <a:spcPts val="338"/>
              </a:spcBef>
              <a:buFont typeface="Arial" panose="020B0604020202020204" pitchFamily="34" charset="0"/>
              <a:buChar char="•"/>
              <a:defRPr sz="1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2" name="Tekstiruutu 1"/>
          <p:cNvSpPr txBox="1"/>
          <p:nvPr/>
        </p:nvSpPr>
        <p:spPr>
          <a:xfrm>
            <a:off x="389137" y="3164521"/>
            <a:ext cx="4634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i="1" dirty="0"/>
              <a:t>Solutions are expected from us in the 2020s, but we can offer them in the 2030s</a:t>
            </a:r>
            <a:endParaRPr lang="fi-FI" sz="1800" i="1" dirty="0"/>
          </a:p>
          <a:p>
            <a:endParaRPr lang="en-GB" sz="1800" dirty="0"/>
          </a:p>
        </p:txBody>
      </p:sp>
      <p:sp>
        <p:nvSpPr>
          <p:cNvPr id="7" name="Tekstiruutu 6"/>
          <p:cNvSpPr txBox="1"/>
          <p:nvPr/>
        </p:nvSpPr>
        <p:spPr>
          <a:xfrm>
            <a:off x="504639" y="1546918"/>
            <a:ext cx="45293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Acceptability is the highest ever, need for new nuclear is clear.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Industry is suffering from country specific regulation, FOAK 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SMR technology is not yet available.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="" xmlns:a16="http://schemas.microsoft.com/office/drawing/2014/main" id="{8186A165-852A-734E-A500-06B2B868E1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4318"/>
          <a:stretch/>
        </p:blipFill>
        <p:spPr>
          <a:xfrm>
            <a:off x="5438274" y="1356312"/>
            <a:ext cx="2974206" cy="300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4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06E3708-FADF-416D-9671-65A6D9873599}:297"/>
</p:tagLst>
</file>

<file path=ppt/theme/theme1.xml><?xml version="1.0" encoding="utf-8"?>
<a:theme xmlns:a="http://schemas.openxmlformats.org/drawingml/2006/main" name="tvo_hd_new">
  <a:themeElements>
    <a:clrScheme name="Olkiluoto_final">
      <a:dk1>
        <a:srgbClr val="000000"/>
      </a:dk1>
      <a:lt1>
        <a:srgbClr val="FFFFFF"/>
      </a:lt1>
      <a:dk2>
        <a:srgbClr val="3CCBDA"/>
      </a:dk2>
      <a:lt2>
        <a:srgbClr val="E7E6E6"/>
      </a:lt2>
      <a:accent1>
        <a:srgbClr val="003DA5"/>
      </a:accent1>
      <a:accent2>
        <a:srgbClr val="FF1C91"/>
      </a:accent2>
      <a:accent3>
        <a:srgbClr val="3CCBDA"/>
      </a:accent3>
      <a:accent4>
        <a:srgbClr val="8F23B3"/>
      </a:accent4>
      <a:accent5>
        <a:srgbClr val="AD85B7"/>
      </a:accent5>
      <a:accent6>
        <a:srgbClr val="FF8EC8"/>
      </a:accent6>
      <a:hlink>
        <a:srgbClr val="003CA5"/>
      </a:hlink>
      <a:folHlink>
        <a:srgbClr val="FF1C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VO_HD_new_en.potx" id="{AB95808E-CC86-48DF-B78D-59B10CFEA646}" vid="{4CB1F281-7709-4E3F-850F-DEE00588B8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TVO_HD_new_en</Template>
  <TotalTime>1654</TotalTime>
  <Words>370</Words>
  <Application>Microsoft Office PowerPoint</Application>
  <PresentationFormat>Näytössä katseltava esitys (16:9)</PresentationFormat>
  <Paragraphs>127</Paragraphs>
  <Slides>12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7" baseType="lpstr">
      <vt:lpstr>Arial</vt:lpstr>
      <vt:lpstr>Calibri</vt:lpstr>
      <vt:lpstr>MS Mincho</vt:lpstr>
      <vt:lpstr>Times New Roman</vt:lpstr>
      <vt:lpstr>tvo_hd_new</vt:lpstr>
      <vt:lpstr>TVO today</vt:lpstr>
      <vt:lpstr>Nord Pool market prices, Finnish price area </vt:lpstr>
      <vt:lpstr>OL3 power output during test production phase</vt:lpstr>
      <vt:lpstr>Olkiluoto 3 milestones </vt:lpstr>
      <vt:lpstr>PowerPoint-esitys</vt:lpstr>
      <vt:lpstr>PowerPoint-esitys</vt:lpstr>
      <vt:lpstr>The connection to grid 12 March 2022, at 12.01 p.m.</vt:lpstr>
      <vt:lpstr>PowerPoint-esitys</vt:lpstr>
      <vt:lpstr>PowerPoint-esitys</vt:lpstr>
      <vt:lpstr>Harmonization and use of standard industrial component is the key for future</vt:lpstr>
      <vt:lpstr>PowerPoint-esitys</vt:lpstr>
      <vt:lpstr>PowerPoint-esitys</vt:lpstr>
    </vt:vector>
  </TitlesOfParts>
  <Company>Teollisuuden Voima Oyj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 today</dc:title>
  <dc:creator>Poikola Juha</dc:creator>
  <cp:keywords/>
  <cp:lastModifiedBy>Poikola Juha</cp:lastModifiedBy>
  <cp:revision>55</cp:revision>
  <dcterms:created xsi:type="dcterms:W3CDTF">2021-09-08T05:24:03Z</dcterms:created>
  <dcterms:modified xsi:type="dcterms:W3CDTF">2022-10-13T06:12:28Z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515.72.01.004</vt:lpwstr>
  </property>
  <property fmtid="{D5CDD505-2E9C-101B-9397-08002B2CF9AE}" pid="3" name="dvSaved">
    <vt:lpwstr>0</vt:lpwstr>
  </property>
  <property fmtid="{D5CDD505-2E9C-101B-9397-08002B2CF9AE}" pid="4" name="dvLanguage">
    <vt:lpwstr>2057</vt:lpwstr>
  </property>
  <property fmtid="{D5CDD505-2E9C-101B-9397-08002B2CF9AE}" pid="5" name="dvTemplate">
    <vt:lpwstr>TVO_HD_new_en.potx</vt:lpwstr>
  </property>
  <property fmtid="{D5CDD505-2E9C-101B-9397-08002B2CF9AE}" pid="6" name="dvDestination">
    <vt:lpwstr/>
  </property>
  <property fmtid="{D5CDD505-2E9C-101B-9397-08002B2CF9AE}" pid="7" name="dvDefinition">
    <vt:lpwstr>250 (dd_default.xml)</vt:lpwstr>
  </property>
  <property fmtid="{D5CDD505-2E9C-101B-9397-08002B2CF9AE}" pid="8" name="dvDefinitionID">
    <vt:lpwstr>250</vt:lpwstr>
  </property>
  <property fmtid="{D5CDD505-2E9C-101B-9397-08002B2CF9AE}" pid="9" name="dvContentFile">
    <vt:lpwstr>dd_default.xml</vt:lpwstr>
  </property>
  <property fmtid="{D5CDD505-2E9C-101B-9397-08002B2CF9AE}" pid="10" name="dvGlobalVerID">
    <vt:lpwstr>515.90.01.214</vt:lpwstr>
  </property>
  <property fmtid="{D5CDD505-2E9C-101B-9397-08002B2CF9AE}" pid="11" name="dvDefinitionVersion">
    <vt:lpwstr>5.0 / 11.6.2018</vt:lpwstr>
  </property>
  <property fmtid="{D5CDD505-2E9C-101B-9397-08002B2CF9AE}" pid="12" name="filename">
    <vt:lpwstr>false</vt:lpwstr>
  </property>
  <property fmtid="{D5CDD505-2E9C-101B-9397-08002B2CF9AE}" pid="13" name="filenameandpath">
    <vt:lpwstr>false</vt:lpwstr>
  </property>
  <property fmtid="{D5CDD505-2E9C-101B-9397-08002B2CF9AE}" pid="14" name="dvPagenumberExist">
    <vt:lpwstr>1</vt:lpwstr>
  </property>
  <property fmtid="{D5CDD505-2E9C-101B-9397-08002B2CF9AE}" pid="15" name="dvAuthorExist">
    <vt:lpwstr>1</vt:lpwstr>
  </property>
  <property fmtid="{D5CDD505-2E9C-101B-9397-08002B2CF9AE}" pid="16" name="dvDateExist">
    <vt:lpwstr>-1</vt:lpwstr>
  </property>
  <property fmtid="{D5CDD505-2E9C-101B-9397-08002B2CF9AE}" pid="17" name="dvCategory">
    <vt:lpwstr>6</vt:lpwstr>
  </property>
  <property fmtid="{D5CDD505-2E9C-101B-9397-08002B2CF9AE}" pid="18" name="dvCategory_2">
    <vt:lpwstr>0</vt:lpwstr>
  </property>
  <property fmtid="{D5CDD505-2E9C-101B-9397-08002B2CF9AE}" pid="19" name="dvslidegallerypath">
    <vt:lpwstr/>
  </property>
  <property fmtid="{D5CDD505-2E9C-101B-9397-08002B2CF9AE}" pid="20" name="dvphotogallerypath">
    <vt:lpwstr>"startup"kuvapankki\TVOHD_NEW</vt:lpwstr>
  </property>
  <property fmtid="{D5CDD505-2E9C-101B-9397-08002B2CF9AE}" pid="21" name="dvSavepath">
    <vt:lpwstr/>
  </property>
  <property fmtid="{D5CDD505-2E9C-101B-9397-08002B2CF9AE}" pid="22" name="dvUsed">
    <vt:lpwstr>1</vt:lpwstr>
  </property>
  <property fmtid="{D5CDD505-2E9C-101B-9397-08002B2CF9AE}" pid="23" name="dvCompany">
    <vt:lpwstr>TVOM</vt:lpwstr>
  </property>
  <property fmtid="{D5CDD505-2E9C-101B-9397-08002B2CF9AE}" pid="24" name="dvSite">
    <vt:lpwstr>Olkiluoto</vt:lpwstr>
  </property>
  <property fmtid="{D5CDD505-2E9C-101B-9397-08002B2CF9AE}" pid="25" name="dvNumbering">
    <vt:lpwstr>0</vt:lpwstr>
  </property>
  <property fmtid="{D5CDD505-2E9C-101B-9397-08002B2CF9AE}" pid="26" name="dvDUname">
    <vt:lpwstr>Poikola Juha</vt:lpwstr>
  </property>
  <property fmtid="{D5CDD505-2E9C-101B-9397-08002B2CF9AE}" pid="27" name="dvDUdepartment">
    <vt:lpwstr>OL3 Project</vt:lpwstr>
  </property>
  <property fmtid="{D5CDD505-2E9C-101B-9397-08002B2CF9AE}" pid="28" name="dvTrainingMaterial">
    <vt:lpwstr>0</vt:lpwstr>
  </property>
  <property fmtid="{D5CDD505-2E9C-101B-9397-08002B2CF9AE}" pid="29" name="dvDualUse">
    <vt:lpwstr/>
  </property>
  <property fmtid="{D5CDD505-2E9C-101B-9397-08002B2CF9AE}" pid="30" name="dvDCountry">
    <vt:lpwstr/>
  </property>
  <property fmtid="{D5CDD505-2E9C-101B-9397-08002B2CF9AE}" pid="31" name="dvSecurity">
    <vt:lpwstr>Public</vt:lpwstr>
  </property>
  <property fmtid="{D5CDD505-2E9C-101B-9397-08002B2CF9AE}" pid="32" name="Alkuperämaa">
    <vt:lpwstr/>
  </property>
  <property fmtid="{D5CDD505-2E9C-101B-9397-08002B2CF9AE}" pid="33" name="Alkuperämaa_fi">
    <vt:lpwstr/>
  </property>
  <property fmtid="{D5CDD505-2E9C-101B-9397-08002B2CF9AE}" pid="34" name="Alkuperämaa_en">
    <vt:lpwstr/>
  </property>
  <property fmtid="{D5CDD505-2E9C-101B-9397-08002B2CF9AE}" pid="35" name="Asiakirjatyyppi_caption">
    <vt:lpwstr>Esitys</vt:lpwstr>
  </property>
  <property fmtid="{D5CDD505-2E9C-101B-9397-08002B2CF9AE}" pid="36" name="Asiakirjatyypin tarkenne_caption">
    <vt:lpwstr/>
  </property>
  <property fmtid="{D5CDD505-2E9C-101B-9397-08002B2CF9AE}" pid="37" name="Arch">
    <vt:lpwstr/>
  </property>
  <property fmtid="{D5CDD505-2E9C-101B-9397-08002B2CF9AE}" pid="38" name="Asiakirjan tila_caption">
    <vt:lpwstr/>
  </property>
  <property fmtid="{D5CDD505-2E9C-101B-9397-08002B2CF9AE}" pid="39" name="BatchID">
    <vt:lpwstr/>
  </property>
  <property fmtid="{D5CDD505-2E9C-101B-9397-08002B2CF9AE}" pid="40" name="Channel">
    <vt:lpwstr/>
  </property>
  <property fmtid="{D5CDD505-2E9C-101B-9397-08002B2CF9AE}" pid="41" name="Keywords">
    <vt:lpwstr/>
  </property>
  <property fmtid="{D5CDD505-2E9C-101B-9397-08002B2CF9AE}" pid="42" name="Kohde_caption">
    <vt:lpwstr/>
  </property>
  <property fmtid="{D5CDD505-2E9C-101B-9397-08002B2CF9AE}" pid="43" name="Kohteen tarkenne">
    <vt:lpwstr/>
  </property>
  <property fmtid="{D5CDD505-2E9C-101B-9397-08002B2CF9AE}" pid="44" name="Laatija">
    <vt:lpwstr>Poikola Juha</vt:lpwstr>
  </property>
  <property fmtid="{D5CDD505-2E9C-101B-9397-08002B2CF9AE}" pid="45" name="liite_caption">
    <vt:lpwstr/>
  </property>
  <property fmtid="{D5CDD505-2E9C-101B-9397-08002B2CF9AE}" pid="46" name="Organisaatio_caption">
    <vt:lpwstr>OL3 Project</vt:lpwstr>
  </property>
  <property fmtid="{D5CDD505-2E9C-101B-9397-08002B2CF9AE}" pid="47" name="ReplyReq">
    <vt:lpwstr/>
  </property>
  <property fmtid="{D5CDD505-2E9C-101B-9397-08002B2CF9AE}" pid="48" name="ReplyTo">
    <vt:lpwstr/>
  </property>
  <property fmtid="{D5CDD505-2E9C-101B-9397-08002B2CF9AE}" pid="49" name="Sidosryhmä">
    <vt:lpwstr/>
  </property>
  <property fmtid="{D5CDD505-2E9C-101B-9397-08002B2CF9AE}" pid="50" name="Tarkastajat">
    <vt:lpwstr/>
  </property>
  <property fmtid="{D5CDD505-2E9C-101B-9397-08002B2CF9AE}" pid="51" name="Tarkastajat1">
    <vt:lpwstr/>
  </property>
  <property fmtid="{D5CDD505-2E9C-101B-9397-08002B2CF9AE}" pid="52" name="Tarkastajat2">
    <vt:lpwstr/>
  </property>
  <property fmtid="{D5CDD505-2E9C-101B-9397-08002B2CF9AE}" pid="53" name="Tarkastajat3">
    <vt:lpwstr/>
  </property>
  <property fmtid="{D5CDD505-2E9C-101B-9397-08002B2CF9AE}" pid="54" name="TehaID">
    <vt:lpwstr/>
  </property>
  <property fmtid="{D5CDD505-2E9C-101B-9397-08002B2CF9AE}" pid="55" name="Tunnus">
    <vt:lpwstr/>
  </property>
  <property fmtid="{D5CDD505-2E9C-101B-9397-08002B2CF9AE}" pid="56" name="Vanhentunut tunnus">
    <vt:lpwstr/>
  </property>
  <property fmtid="{D5CDD505-2E9C-101B-9397-08002B2CF9AE}" pid="57" name="WBS">
    <vt:lpwstr/>
  </property>
  <property fmtid="{D5CDD505-2E9C-101B-9397-08002B2CF9AE}" pid="58" name="Versio">
    <vt:lpwstr/>
  </property>
  <property fmtid="{D5CDD505-2E9C-101B-9397-08002B2CF9AE}" pid="59" name="Viimeinen voimassaolo">
    <vt:lpwstr/>
  </property>
  <property fmtid="{D5CDD505-2E9C-101B-9397-08002B2CF9AE}" pid="60" name="Laatimispäivämäärä_caption">
    <vt:lpwstr>2022-10-13</vt:lpwstr>
  </property>
  <property fmtid="{D5CDD505-2E9C-101B-9397-08002B2CF9AE}" pid="61" name="DCC_code">
    <vt:lpwstr/>
  </property>
  <property fmtid="{D5CDD505-2E9C-101B-9397-08002B2CF9AE}" pid="62" name="CFSlettertype">
    <vt:lpwstr/>
  </property>
  <property fmtid="{D5CDD505-2E9C-101B-9397-08002B2CF9AE}" pid="63" name="Pääluokka">
    <vt:lpwstr/>
  </property>
  <property fmtid="{D5CDD505-2E9C-101B-9397-08002B2CF9AE}" pid="64" name="Alaluokka">
    <vt:lpwstr/>
  </property>
  <property fmtid="{D5CDD505-2E9C-101B-9397-08002B2CF9AE}" pid="65" name="Confidentiality">
    <vt:lpwstr/>
  </property>
  <property fmtid="{D5CDD505-2E9C-101B-9397-08002B2CF9AE}" pid="66" name="Confidentiality_sub">
    <vt:lpwstr/>
  </property>
  <property fmtid="{D5CDD505-2E9C-101B-9397-08002B2CF9AE}" pid="67" name="Laitospositio">
    <vt:lpwstr/>
  </property>
  <property fmtid="{D5CDD505-2E9C-101B-9397-08002B2CF9AE}" pid="68" name="Arkisto">
    <vt:lpwstr/>
  </property>
  <property fmtid="{D5CDD505-2E9C-101B-9397-08002B2CF9AE}" pid="69" name="Asiakirjan tila">
    <vt:lpwstr/>
  </property>
  <property fmtid="{D5CDD505-2E9C-101B-9397-08002B2CF9AE}" pid="70" name="Asiakirjatyypin tarkenne">
    <vt:lpwstr/>
  </property>
  <property fmtid="{D5CDD505-2E9C-101B-9397-08002B2CF9AE}" pid="71" name="Asiakirjatyyppi">
    <vt:lpwstr>Esitys</vt:lpwstr>
  </property>
  <property fmtid="{D5CDD505-2E9C-101B-9397-08002B2CF9AE}" pid="72" name="Hyväksyjät">
    <vt:lpwstr/>
  </property>
  <property fmtid="{D5CDD505-2E9C-101B-9397-08002B2CF9AE}" pid="73" name="Hyväksyjät1">
    <vt:lpwstr/>
  </property>
  <property fmtid="{D5CDD505-2E9C-101B-9397-08002B2CF9AE}" pid="74" name="Hyväksyjät2">
    <vt:lpwstr/>
  </property>
  <property fmtid="{D5CDD505-2E9C-101B-9397-08002B2CF9AE}" pid="75" name="Hyväksyjät3">
    <vt:lpwstr/>
  </property>
  <property fmtid="{D5CDD505-2E9C-101B-9397-08002B2CF9AE}" pid="76" name="Julkaisupaikka">
    <vt:lpwstr/>
  </property>
  <property fmtid="{D5CDD505-2E9C-101B-9397-08002B2CF9AE}" pid="77" name="Julkaisupäivämäärä">
    <vt:lpwstr/>
  </property>
  <property fmtid="{D5CDD505-2E9C-101B-9397-08002B2CF9AE}" pid="78" name="Julkaisupäivämäärä_caption">
    <vt:lpwstr/>
  </property>
  <property fmtid="{D5CDD505-2E9C-101B-9397-08002B2CF9AE}" pid="79" name="Julkisuusluokka">
    <vt:lpwstr>Julkinen</vt:lpwstr>
  </property>
  <property fmtid="{D5CDD505-2E9C-101B-9397-08002B2CF9AE}" pid="80" name="Julkisuusluokka_caption">
    <vt:lpwstr>Public</vt:lpwstr>
  </property>
  <property fmtid="{D5CDD505-2E9C-101B-9397-08002B2CF9AE}" pid="81" name="Kieli">
    <vt:lpwstr>Englanti</vt:lpwstr>
  </property>
  <property fmtid="{D5CDD505-2E9C-101B-9397-08002B2CF9AE}" pid="82" name="Kohde">
    <vt:lpwstr/>
  </property>
  <property fmtid="{D5CDD505-2E9C-101B-9397-08002B2CF9AE}" pid="83" name="Kohteen tarkenne1">
    <vt:lpwstr/>
  </property>
  <property fmtid="{D5CDD505-2E9C-101B-9397-08002B2CF9AE}" pid="84" name="Laatija1">
    <vt:lpwstr>Poikola Juha</vt:lpwstr>
  </property>
  <property fmtid="{D5CDD505-2E9C-101B-9397-08002B2CF9AE}" pid="85" name="Laatimispäivämäärä">
    <vt:lpwstr>13.10.2022</vt:lpwstr>
  </property>
  <property fmtid="{D5CDD505-2E9C-101B-9397-08002B2CF9AE}" pid="86" name="Liitteet">
    <vt:lpwstr/>
  </property>
  <property fmtid="{D5CDD505-2E9C-101B-9397-08002B2CF9AE}" pid="87" name="Organisaatio">
    <vt:lpwstr>OL3-projekti</vt:lpwstr>
  </property>
  <property fmtid="{D5CDD505-2E9C-101B-9397-08002B2CF9AE}" pid="88" name="Asiakirjan tila_en">
    <vt:lpwstr/>
  </property>
  <property fmtid="{D5CDD505-2E9C-101B-9397-08002B2CF9AE}" pid="89" name="Asiakirjatyypin tarkenne_en">
    <vt:lpwstr/>
  </property>
  <property fmtid="{D5CDD505-2E9C-101B-9397-08002B2CF9AE}" pid="90" name="Asiakirjatyyppi_en">
    <vt:lpwstr>Esitys</vt:lpwstr>
  </property>
  <property fmtid="{D5CDD505-2E9C-101B-9397-08002B2CF9AE}" pid="91" name="Julkaisupäivämäärä_en">
    <vt:lpwstr/>
  </property>
  <property fmtid="{D5CDD505-2E9C-101B-9397-08002B2CF9AE}" pid="92" name="Julkisuusluokka_en">
    <vt:lpwstr>Public</vt:lpwstr>
  </property>
  <property fmtid="{D5CDD505-2E9C-101B-9397-08002B2CF9AE}" pid="93" name="Kohde_en">
    <vt:lpwstr/>
  </property>
  <property fmtid="{D5CDD505-2E9C-101B-9397-08002B2CF9AE}" pid="94" name="Laatimispäivämäärä_en">
    <vt:lpwstr>2022-10-13</vt:lpwstr>
  </property>
  <property fmtid="{D5CDD505-2E9C-101B-9397-08002B2CF9AE}" pid="95" name="Organisaatio_en">
    <vt:lpwstr>OL3 Project</vt:lpwstr>
  </property>
  <property fmtid="{D5CDD505-2E9C-101B-9397-08002B2CF9AE}" pid="96" name="Liite">
    <vt:lpwstr/>
  </property>
  <property fmtid="{D5CDD505-2E9C-101B-9397-08002B2CF9AE}" pid="97" name="Liite_en">
    <vt:lpwstr/>
  </property>
  <property fmtid="{D5CDD505-2E9C-101B-9397-08002B2CF9AE}" pid="98" name="WorkId">
    <vt:lpwstr/>
  </property>
  <property fmtid="{D5CDD505-2E9C-101B-9397-08002B2CF9AE}" pid="99" name="DCC">
    <vt:lpwstr/>
  </property>
  <property fmtid="{D5CDD505-2E9C-101B-9397-08002B2CF9AE}" pid="100" name="DCCDocKind">
    <vt:lpwstr/>
  </property>
  <property fmtid="{D5CDD505-2E9C-101B-9397-08002B2CF9AE}" pid="101" name="Kirje/Kanavanumero">
    <vt:lpwstr/>
  </property>
  <property fmtid="{D5CDD505-2E9C-101B-9397-08002B2CF9AE}" pid="102" name="ISBN">
    <vt:lpwstr/>
  </property>
  <property fmtid="{D5CDD505-2E9C-101B-9397-08002B2CF9AE}" pid="103" name="ISSN">
    <vt:lpwstr/>
  </property>
  <property fmtid="{D5CDD505-2E9C-101B-9397-08002B2CF9AE}" pid="104" name="Alkuperäinen">
    <vt:lpwstr/>
  </property>
  <property fmtid="{D5CDD505-2E9C-101B-9397-08002B2CF9AE}" pid="105" name="Alkuperäinen_caption">
    <vt:lpwstr/>
  </property>
  <property fmtid="{D5CDD505-2E9C-101B-9397-08002B2CF9AE}" pid="106" name="Kirjeen tunnus">
    <vt:lpwstr/>
  </property>
  <property fmtid="{D5CDD505-2E9C-101B-9397-08002B2CF9AE}" pid="107" name="kohdistus_jarjestelmatunnus">
    <vt:lpwstr/>
  </property>
  <property fmtid="{D5CDD505-2E9C-101B-9397-08002B2CF9AE}" pid="108" name="Muutoksen turvaluokka">
    <vt:lpwstr/>
  </property>
  <property fmtid="{D5CDD505-2E9C-101B-9397-08002B2CF9AE}" pid="109" name="Muutosluokka">
    <vt:lpwstr/>
  </property>
  <property fmtid="{D5CDD505-2E9C-101B-9397-08002B2CF9AE}" pid="110" name="Projekti">
    <vt:lpwstr/>
  </property>
  <property fmtid="{D5CDD505-2E9C-101B-9397-08002B2CF9AE}" pid="111" name="Projekti_caption">
    <vt:lpwstr/>
  </property>
  <property fmtid="{D5CDD505-2E9C-101B-9397-08002B2CF9AE}" pid="112" name="Vahaid">
    <vt:lpwstr/>
  </property>
  <property fmtid="{D5CDD505-2E9C-101B-9397-08002B2CF9AE}" pid="113" name="viite_asiakirjatunnus">
    <vt:lpwstr/>
  </property>
  <property fmtid="{D5CDD505-2E9C-101B-9397-08002B2CF9AE}" pid="114" name="viite_piirustustunnus">
    <vt:lpwstr/>
  </property>
  <property fmtid="{D5CDD505-2E9C-101B-9397-08002B2CF9AE}" pid="115" name="Viite">
    <vt:lpwstr/>
  </property>
  <property fmtid="{D5CDD505-2E9C-101B-9397-08002B2CF9AE}" pid="116" name="Viite_TVO_Posiva">
    <vt:lpwstr/>
  </property>
  <property fmtid="{D5CDD505-2E9C-101B-9397-08002B2CF9AE}" pid="117" name="Viite_YVL">
    <vt:lpwstr/>
  </property>
  <property fmtid="{D5CDD505-2E9C-101B-9397-08002B2CF9AE}" pid="118" name="Tarkastuslaitoksen_tyonumero">
    <vt:lpwstr/>
  </property>
  <property fmtid="{D5CDD505-2E9C-101B-9397-08002B2CF9AE}" pid="119" name="Konfiguraation perustaso">
    <vt:lpwstr/>
  </property>
  <property fmtid="{D5CDD505-2E9C-101B-9397-08002B2CF9AE}" pid="120" name="Konfiguraatioyksikkö / tunnus">
    <vt:lpwstr/>
  </property>
  <property fmtid="{D5CDD505-2E9C-101B-9397-08002B2CF9AE}" pid="121" name="KDOC_lifecycle_status">
    <vt:lpwstr/>
  </property>
  <property fmtid="{D5CDD505-2E9C-101B-9397-08002B2CF9AE}" pid="122" name="dms_installation">
    <vt:lpwstr/>
  </property>
  <property fmtid="{D5CDD505-2E9C-101B-9397-08002B2CF9AE}" pid="123" name="dms_workspace">
    <vt:lpwstr/>
  </property>
  <property fmtid="{D5CDD505-2E9C-101B-9397-08002B2CF9AE}" pid="124" name="dms_lifecycle">
    <vt:lpwstr/>
  </property>
  <property fmtid="{D5CDD505-2E9C-101B-9397-08002B2CF9AE}" pid="125" name="dms_lifecycle_status">
    <vt:lpwstr/>
  </property>
  <property fmtid="{D5CDD505-2E9C-101B-9397-08002B2CF9AE}" pid="126" name="Manufacturer">
    <vt:lpwstr/>
  </property>
  <property fmtid="{D5CDD505-2E9C-101B-9397-08002B2CF9AE}" pid="127" name="Order_Number">
    <vt:lpwstr/>
  </property>
  <property fmtid="{D5CDD505-2E9C-101B-9397-08002B2CF9AE}" pid="128" name="KronoVer">
    <vt:lpwstr>TVO1</vt:lpwstr>
  </property>
  <property fmtid="{D5CDD505-2E9C-101B-9397-08002B2CF9AE}" pid="129" name="dvLogoExist">
    <vt:lpwstr>0</vt:lpwstr>
  </property>
  <property fmtid="{D5CDD505-2E9C-101B-9397-08002B2CF9AE}" pid="130" name="dvCurrentlogo">
    <vt:lpwstr/>
  </property>
</Properties>
</file>