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11"/>
  </p:notesMasterIdLst>
  <p:sldIdLst>
    <p:sldId id="293" r:id="rId4"/>
    <p:sldId id="256" r:id="rId5"/>
    <p:sldId id="316" r:id="rId6"/>
    <p:sldId id="317" r:id="rId7"/>
    <p:sldId id="344" r:id="rId8"/>
    <p:sldId id="320" r:id="rId9"/>
    <p:sldId id="319" r:id="rId1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50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C411D32-ADAB-471C-8AF2-CA948AD98FD8}" v="118" dt="2022-10-12T13:16:08.3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653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tableStyles" Target="tableStyle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AD893A-8808-4E1D-B029-BB55CBB45358}" type="datetimeFigureOut">
              <a:rPr lang="it-IT" smtClean="0"/>
              <a:t>12/10/2022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A5D0DF-F153-4F98-88FA-EB319247D5D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0689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C20E8B4-633D-6998-57BC-7A599CF4CC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7FFDFDB-0F54-1804-25D7-C0E4583F2A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CA9135C-D1BD-FFE8-2674-DD87F96C7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E478E-C2E0-4BA6-BE70-D5F30018C598}" type="datetimeFigureOut">
              <a:rPr lang="it-IT" smtClean="0"/>
              <a:t>12/10/2022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3BEE61C-47DD-29EF-42F4-7B1BF1BE1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5B12E4F-EABE-9FE9-DAB2-EF9831847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751BD-8DA0-42DA-82F3-94A69D5796F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2328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297A93C-4EEF-6248-8166-480A721E1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DF20301-5977-E749-980D-88B82693A3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21B107B-58B9-5C05-3B74-DC08EA3B6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E478E-C2E0-4BA6-BE70-D5F30018C598}" type="datetimeFigureOut">
              <a:rPr lang="it-IT" smtClean="0"/>
              <a:t>12/10/2022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90363DE-3784-883B-6EB2-B76E78230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818D281-D56A-AC79-B3F4-BB594D9AE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751BD-8DA0-42DA-82F3-94A69D5796F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5929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C96B8C68-3DE2-BEA5-02BD-B4281BC82A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3A061C9-32A5-9FE5-51DA-7794C5FD13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54D4494-BEA0-1A43-766C-F5D3D75DB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E478E-C2E0-4BA6-BE70-D5F30018C598}" type="datetimeFigureOut">
              <a:rPr lang="it-IT" smtClean="0"/>
              <a:t>12/10/2022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CA6056B-7694-C43E-E9F2-1A07F4F0D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DEA02E4-7F66-5D70-C43D-55232AF70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751BD-8DA0-42DA-82F3-94A69D5796F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67903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C60F7BF-D135-3D0F-6F9B-83A8062D25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8535F48-3F81-A1E8-B991-B8B196657D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5" indent="0" algn="ctr">
              <a:buNone/>
              <a:defRPr sz="2000"/>
            </a:lvl2pPr>
            <a:lvl3pPr marL="914370" indent="0" algn="ctr">
              <a:buNone/>
              <a:defRPr sz="1801"/>
            </a:lvl3pPr>
            <a:lvl4pPr marL="1371555" indent="0" algn="ctr">
              <a:buNone/>
              <a:defRPr sz="1600"/>
            </a:lvl4pPr>
            <a:lvl5pPr marL="1828741" indent="0" algn="ctr">
              <a:buNone/>
              <a:defRPr sz="1600"/>
            </a:lvl5pPr>
            <a:lvl6pPr marL="2285926" indent="0" algn="ctr">
              <a:buNone/>
              <a:defRPr sz="1600"/>
            </a:lvl6pPr>
            <a:lvl7pPr marL="2743111" indent="0" algn="ctr">
              <a:buNone/>
              <a:defRPr sz="1600"/>
            </a:lvl7pPr>
            <a:lvl8pPr marL="3200296" indent="0" algn="ctr">
              <a:buNone/>
              <a:defRPr sz="1600"/>
            </a:lvl8pPr>
            <a:lvl9pPr marL="3657481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590E0C3-4D3B-4CB0-4D49-DDE7B93E7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349C7-9B62-48C0-9798-5945E484D8C4}" type="datetimeFigureOut">
              <a:rPr lang="it-IT" smtClean="0"/>
              <a:t>12/10/2022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32A1302-0BDB-A952-1BD1-AD07C47A4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D4217B1-4849-8749-7A2E-02A897EEC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F6DEB-576B-4C47-9488-BA1B64C1F88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39845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2B0EF3-68DB-3C4B-08AC-63F31132A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E7261D9-C0CD-77A5-AD51-BA224CE0CF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75B8B6B-98FF-7BAC-91BC-74EDAEF2E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349C7-9B62-48C0-9798-5945E484D8C4}" type="datetimeFigureOut">
              <a:rPr lang="it-IT" smtClean="0"/>
              <a:t>12/10/2022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BEDD4F7-7BAA-66E9-0EF4-1CDA6B889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FBE8A2A-E534-7580-7FE1-003C7A57D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F6DEB-576B-4C47-9488-BA1B64C1F88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73720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C3363E-68E4-C136-D773-F55177723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05F0531-EB0F-5964-D17F-3CDA1DCE3F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0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5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4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8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BCB205E-C836-926A-C653-0B42E8E81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349C7-9B62-48C0-9798-5945E484D8C4}" type="datetimeFigureOut">
              <a:rPr lang="it-IT" smtClean="0"/>
              <a:t>12/10/2022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39B377C-6365-5237-BD4C-1E08504C4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351A290-7B19-B7A9-9E94-79647A56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F6DEB-576B-4C47-9488-BA1B64C1F88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7442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16FF93D-F30D-F06F-1037-FDE0C6529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A764BB1-2806-2BEA-6E80-BEA03B0D75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6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6367035-D6BC-A119-D21B-C78B42EEC6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19CC722-6074-3B2E-0563-FFE264743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349C7-9B62-48C0-9798-5945E484D8C4}" type="datetimeFigureOut">
              <a:rPr lang="it-IT" smtClean="0"/>
              <a:t>12/10/2022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F43C9D8-3AC8-4233-CFB1-B1A5F3886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296D177-DDD8-D0F7-4ABF-7D7D3ADCF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F6DEB-576B-4C47-9488-BA1B64C1F88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20718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3FF294B-FE86-BA26-B035-3B03A3E51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656675D-C0BF-20F2-A9F1-87E5BE8B5D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4"/>
            <a:ext cx="515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5" indent="0">
              <a:buNone/>
              <a:defRPr sz="2000" b="1"/>
            </a:lvl2pPr>
            <a:lvl3pPr marL="914370" indent="0">
              <a:buNone/>
              <a:defRPr sz="1801" b="1"/>
            </a:lvl3pPr>
            <a:lvl4pPr marL="1371555" indent="0">
              <a:buNone/>
              <a:defRPr sz="1600" b="1"/>
            </a:lvl4pPr>
            <a:lvl5pPr marL="1828741" indent="0">
              <a:buNone/>
              <a:defRPr sz="1600" b="1"/>
            </a:lvl5pPr>
            <a:lvl6pPr marL="2285926" indent="0">
              <a:buNone/>
              <a:defRPr sz="1600" b="1"/>
            </a:lvl6pPr>
            <a:lvl7pPr marL="2743111" indent="0">
              <a:buNone/>
              <a:defRPr sz="1600" b="1"/>
            </a:lvl7pPr>
            <a:lvl8pPr marL="3200296" indent="0">
              <a:buNone/>
              <a:defRPr sz="1600" b="1"/>
            </a:lvl8pPr>
            <a:lvl9pPr marL="3657481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B2CC8E1-7D8C-A62C-A9C5-79E806A82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6"/>
            <a:ext cx="51577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94CE8C7B-352D-AC2F-F6C9-7DCCC2BBBC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5" indent="0">
              <a:buNone/>
              <a:defRPr sz="2000" b="1"/>
            </a:lvl2pPr>
            <a:lvl3pPr marL="914370" indent="0">
              <a:buNone/>
              <a:defRPr sz="1801" b="1"/>
            </a:lvl3pPr>
            <a:lvl4pPr marL="1371555" indent="0">
              <a:buNone/>
              <a:defRPr sz="1600" b="1"/>
            </a:lvl4pPr>
            <a:lvl5pPr marL="1828741" indent="0">
              <a:buNone/>
              <a:defRPr sz="1600" b="1"/>
            </a:lvl5pPr>
            <a:lvl6pPr marL="2285926" indent="0">
              <a:buNone/>
              <a:defRPr sz="1600" b="1"/>
            </a:lvl6pPr>
            <a:lvl7pPr marL="2743111" indent="0">
              <a:buNone/>
              <a:defRPr sz="1600" b="1"/>
            </a:lvl7pPr>
            <a:lvl8pPr marL="3200296" indent="0">
              <a:buNone/>
              <a:defRPr sz="1600" b="1"/>
            </a:lvl8pPr>
            <a:lvl9pPr marL="3657481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9BD71A1A-607F-7984-6771-0858A1F4B4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6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59A6C528-E6CC-5C05-FF8D-7F8BF2188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349C7-9B62-48C0-9798-5945E484D8C4}" type="datetimeFigureOut">
              <a:rPr lang="it-IT" smtClean="0"/>
              <a:t>12/10/2022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A2D0BA3C-DF2E-D74E-F4F5-F9CB2E483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23A99CA0-B4EB-DF84-E877-94CB9BD9C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F6DEB-576B-4C47-9488-BA1B64C1F88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01561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548AFC9-F81A-4632-D91D-47AC615D7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AC31921-6FA3-6DD9-079E-541DCBD5D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349C7-9B62-48C0-9798-5945E484D8C4}" type="datetimeFigureOut">
              <a:rPr lang="it-IT" smtClean="0"/>
              <a:t>12/10/2022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2E35198-1771-6E20-7CE0-9324963B4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BF5411E-50DD-DB51-2D1B-0F918D969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F6DEB-576B-4C47-9488-BA1B64C1F88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01832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1E04D59F-442A-4B75-91AF-6D4528F04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349C7-9B62-48C0-9798-5945E484D8C4}" type="datetimeFigureOut">
              <a:rPr lang="it-IT" smtClean="0"/>
              <a:t>12/10/2022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9B67E797-CCCD-E34B-22DE-E0DDB7220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401817E-BB3D-85AD-A4C4-5F4FDA73C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F6DEB-576B-4C47-9488-BA1B64C1F88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3572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7B31CB2-6F65-0546-AB48-DD1DD9317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2AD6B80-2AC4-114C-73C8-C08A16E6A1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A6A6CB5-33AC-9632-5078-C492629749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399"/>
            <a:ext cx="3932237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185" indent="0">
              <a:buNone/>
              <a:defRPr sz="1401"/>
            </a:lvl2pPr>
            <a:lvl3pPr marL="914370" indent="0">
              <a:buNone/>
              <a:defRPr sz="1200"/>
            </a:lvl3pPr>
            <a:lvl4pPr marL="1371555" indent="0">
              <a:buNone/>
              <a:defRPr sz="1001"/>
            </a:lvl4pPr>
            <a:lvl5pPr marL="1828741" indent="0">
              <a:buNone/>
              <a:defRPr sz="1001"/>
            </a:lvl5pPr>
            <a:lvl6pPr marL="2285926" indent="0">
              <a:buNone/>
              <a:defRPr sz="1001"/>
            </a:lvl6pPr>
            <a:lvl7pPr marL="2743111" indent="0">
              <a:buNone/>
              <a:defRPr sz="1001"/>
            </a:lvl7pPr>
            <a:lvl8pPr marL="3200296" indent="0">
              <a:buNone/>
              <a:defRPr sz="1001"/>
            </a:lvl8pPr>
            <a:lvl9pPr marL="3657481" indent="0">
              <a:buNone/>
              <a:defRPr sz="100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05C6441-E202-25A9-B2AC-3A040868D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349C7-9B62-48C0-9798-5945E484D8C4}" type="datetimeFigureOut">
              <a:rPr lang="it-IT" smtClean="0"/>
              <a:t>12/10/2022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69B3A61-6656-5571-CA54-BFB23097E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E8B0173-811B-E313-0AAA-DC7B5C6DD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F6DEB-576B-4C47-9488-BA1B64C1F88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4094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8CD40DF-0424-3679-2B55-D25DDF5CA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5B814AD-7795-3218-6315-9DF550400B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CD3C350-885A-D3F9-7EB8-B720FFABA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E478E-C2E0-4BA6-BE70-D5F30018C598}" type="datetimeFigureOut">
              <a:rPr lang="it-IT" smtClean="0"/>
              <a:t>12/10/2022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94EF355-9048-FC78-7C13-467B4A295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F40FF35-8681-8378-366D-6332CF77C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751BD-8DA0-42DA-82F3-94A69D5796F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11016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98973EC-DBAC-DAD9-EF4D-CA581B435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C450F460-04FE-AF0C-FCAA-7939400998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5" indent="0">
              <a:buNone/>
              <a:defRPr sz="2800"/>
            </a:lvl2pPr>
            <a:lvl3pPr marL="914370" indent="0">
              <a:buNone/>
              <a:defRPr sz="2400"/>
            </a:lvl3pPr>
            <a:lvl4pPr marL="1371555" indent="0">
              <a:buNone/>
              <a:defRPr sz="2000"/>
            </a:lvl4pPr>
            <a:lvl5pPr marL="1828741" indent="0">
              <a:buNone/>
              <a:defRPr sz="2000"/>
            </a:lvl5pPr>
            <a:lvl6pPr marL="2285926" indent="0">
              <a:buNone/>
              <a:defRPr sz="2000"/>
            </a:lvl6pPr>
            <a:lvl7pPr marL="2743111" indent="0">
              <a:buNone/>
              <a:defRPr sz="2000"/>
            </a:lvl7pPr>
            <a:lvl8pPr marL="3200296" indent="0">
              <a:buNone/>
              <a:defRPr sz="2000"/>
            </a:lvl8pPr>
            <a:lvl9pPr marL="3657481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42CFFA3-19F8-F34B-2A98-6F4631B20F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399"/>
            <a:ext cx="3932237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185" indent="0">
              <a:buNone/>
              <a:defRPr sz="1401"/>
            </a:lvl2pPr>
            <a:lvl3pPr marL="914370" indent="0">
              <a:buNone/>
              <a:defRPr sz="1200"/>
            </a:lvl3pPr>
            <a:lvl4pPr marL="1371555" indent="0">
              <a:buNone/>
              <a:defRPr sz="1001"/>
            </a:lvl4pPr>
            <a:lvl5pPr marL="1828741" indent="0">
              <a:buNone/>
              <a:defRPr sz="1001"/>
            </a:lvl5pPr>
            <a:lvl6pPr marL="2285926" indent="0">
              <a:buNone/>
              <a:defRPr sz="1001"/>
            </a:lvl6pPr>
            <a:lvl7pPr marL="2743111" indent="0">
              <a:buNone/>
              <a:defRPr sz="1001"/>
            </a:lvl7pPr>
            <a:lvl8pPr marL="3200296" indent="0">
              <a:buNone/>
              <a:defRPr sz="1001"/>
            </a:lvl8pPr>
            <a:lvl9pPr marL="3657481" indent="0">
              <a:buNone/>
              <a:defRPr sz="100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B094D8D-E840-9446-D2DA-DAF6BE3A3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349C7-9B62-48C0-9798-5945E484D8C4}" type="datetimeFigureOut">
              <a:rPr lang="it-IT" smtClean="0"/>
              <a:t>12/10/2022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9FD92A3-7C9A-512E-1AA8-AD3330B1B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25EA054-E3CC-3507-C8E4-DF42EA6F9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F6DEB-576B-4C47-9488-BA1B64C1F88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75612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61186A0-5EDA-8419-67FA-9CAD903A3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CBF334A-DDBA-189D-1253-33CC49F3C0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FB579FE-2B2F-67B3-855D-75C42988C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349C7-9B62-48C0-9798-5945E484D8C4}" type="datetimeFigureOut">
              <a:rPr lang="it-IT" smtClean="0"/>
              <a:t>12/10/2022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2DE97C6-73A7-5F44-D766-484F40E55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C68B365-8D53-729F-E84A-E09E4C350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F6DEB-576B-4C47-9488-BA1B64C1F88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52211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2F33AE46-AD46-BE6E-6139-30423B448F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7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69A4DE7-61FF-3E50-5A87-5D7B2EB623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7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61527D6-2197-5CA1-D536-E655C7E6D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349C7-9B62-48C0-9798-5945E484D8C4}" type="datetimeFigureOut">
              <a:rPr lang="it-IT" smtClean="0"/>
              <a:t>12/10/2022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057D6D2-BBE0-3A1E-4687-2CA5BB97C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E74A2EA-A2EA-DDAD-9759-B6064374C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F6DEB-576B-4C47-9488-BA1B64C1F88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59346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948C7-A9AB-459A-92F4-5D969BAA50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58C3BD-C684-4FAA-8F19-078318C9AD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5B549B-30A2-484D-9176-117B399CD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28B7C-E127-42CC-AF7D-4A22C78360CF}" type="datetimeFigureOut">
              <a:rPr lang="en-BE" smtClean="0"/>
              <a:t>12/10/2022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E7063-BDF9-46E2-A069-F39730036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F2C339-F573-4014-94B5-AC2A2EE0C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B60F1-1A70-47A3-92C1-026E75C436AF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0833300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1515D-CB7A-490E-BE3B-F5A4EDFB8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7612FD-40DD-4DDF-BA71-B50B3EDFC3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008748-4D8F-4DD1-8528-EF5B55776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28B7C-E127-42CC-AF7D-4A22C78360CF}" type="datetimeFigureOut">
              <a:rPr lang="en-BE" smtClean="0"/>
              <a:t>12/10/2022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56E6F3-507F-42C9-AACF-F15B261D1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114350-E37E-47A5-87B8-E12BC9B10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B60F1-1A70-47A3-92C1-026E75C436AF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9961498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BFE50-B189-4D1C-A25A-DE6D94F6A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48F378-DF34-46A9-96BF-63E6D99AE2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BF4D39-8E09-47D1-8B47-D02498782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28B7C-E127-42CC-AF7D-4A22C78360CF}" type="datetimeFigureOut">
              <a:rPr lang="en-BE" smtClean="0"/>
              <a:t>12/10/2022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F2C389-8D38-4466-ABFE-37E7C0B68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91CB94-24F7-4768-8A4A-03D1EB441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B60F1-1A70-47A3-92C1-026E75C436AF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9257091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D21F2-A678-41E3-8CED-27611AD1D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061522-55C0-4674-B98A-BB91899406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64C901-BF2A-4E8C-AD2C-A86A0EBFC4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6CC1BA-D881-4C23-BD9A-799D83627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28B7C-E127-42CC-AF7D-4A22C78360CF}" type="datetimeFigureOut">
              <a:rPr lang="en-BE" smtClean="0"/>
              <a:t>12/10/2022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552B73-B13C-49F4-97BF-BF0BE82EF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154764-DB2F-4F0E-8466-282ED94FD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B60F1-1A70-47A3-92C1-026E75C436AF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422205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E31C6-FEE3-440B-B19F-5D39A88F4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547C02-94C5-4CDF-A6C6-9702E25A56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79580F-D004-4E7F-AF27-54D7112BFB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0F3D31-CF1B-4D99-9711-4727C6889C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EB47BF-8D72-4580-A960-4FF8B5895F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B6386B-542B-476A-B5BD-77BEE3D6C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28B7C-E127-42CC-AF7D-4A22C78360CF}" type="datetimeFigureOut">
              <a:rPr lang="en-BE" smtClean="0"/>
              <a:t>12/10/2022</a:t>
            </a:fld>
            <a:endParaRPr lang="en-B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58C900B-1BE2-4FC6-8EA1-1270D216D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348D85-FBEA-41FF-96E9-655F411F3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B60F1-1A70-47A3-92C1-026E75C436AF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4111192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391A6-B1ED-40FE-8B96-F0C1075A3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C66262-FF46-4D0A-91E6-E5FA3BE35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28B7C-E127-42CC-AF7D-4A22C78360CF}" type="datetimeFigureOut">
              <a:rPr lang="en-BE" smtClean="0"/>
              <a:t>12/10/2022</a:t>
            </a:fld>
            <a:endParaRPr lang="en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1B7700-0DDB-4F30-8AA3-EB00564FF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3C3F24-0904-45AD-A73A-6F91C192F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B60F1-1A70-47A3-92C1-026E75C436AF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7854689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773B2D-EF3D-42D5-BB0F-E62D48EBA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28B7C-E127-42CC-AF7D-4A22C78360CF}" type="datetimeFigureOut">
              <a:rPr lang="en-BE" smtClean="0"/>
              <a:t>12/10/2022</a:t>
            </a:fld>
            <a:endParaRPr lang="en-B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02B21F-7003-4F9D-AC3B-756724A27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D77764-2194-487F-B56C-280B8CC43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B60F1-1A70-47A3-92C1-026E75C436AF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371733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D79888C-6905-3F80-48BC-14ADA6FE4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F083ACF-2EAD-D529-4F34-0EDAF48A30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6659B7E-F922-984A-3FE4-4D0024FCF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E478E-C2E0-4BA6-BE70-D5F30018C598}" type="datetimeFigureOut">
              <a:rPr lang="it-IT" smtClean="0"/>
              <a:t>12/10/2022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64873C6-DF46-6355-5D4F-CFAFC9344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447A742-3182-90BA-6A39-80D472CAC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751BD-8DA0-42DA-82F3-94A69D5796F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10185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FD0F6-3B45-4210-A051-D0F5A8509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8410C6-654C-46F3-B0D4-C348B81BA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33A5CE-FACE-4BD6-9B3E-408D793B8C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2025D6-10C4-4A5E-8C64-9E304BB6F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28B7C-E127-42CC-AF7D-4A22C78360CF}" type="datetimeFigureOut">
              <a:rPr lang="en-BE" smtClean="0"/>
              <a:t>12/10/2022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CF1EED-FE34-4682-AB72-891FA3E05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DD7C75-5A1B-407B-9641-E0B8A53E6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B60F1-1A70-47A3-92C1-026E75C436AF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160075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F659C-0D55-4AE9-A980-3D5006415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EB70EC-3691-4964-8EB2-C1A146FE2A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1C8079-D8CA-429E-8F0E-A51BF8B7B2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89E3E3-9F9D-4365-AC89-A3384A78B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28B7C-E127-42CC-AF7D-4A22C78360CF}" type="datetimeFigureOut">
              <a:rPr lang="en-BE" smtClean="0"/>
              <a:t>12/10/2022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629FA3-E376-4942-A65B-21BF72212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88A820-5343-4CFE-B697-59C64E98E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B60F1-1A70-47A3-92C1-026E75C436AF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1275843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17B55-FCEC-48AC-A51C-8F34D4A45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04D530-F8AE-422A-8248-AA536144DC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6663FE-B8B1-4464-9DA4-1303CE7D0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28B7C-E127-42CC-AF7D-4A22C78360CF}" type="datetimeFigureOut">
              <a:rPr lang="en-BE" smtClean="0"/>
              <a:t>12/10/2022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3D4574-DA7D-47D5-B7BE-B82C9294E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B6BFF0-B6F9-4A74-BFE1-5DD255E07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B60F1-1A70-47A3-92C1-026E75C436AF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7801242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3FAC76-59F4-4BF6-8192-E6962365D0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2F566D-7EE5-4C38-A8AE-FBE8B20B54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147481-A940-48E0-B856-2D67807D4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28B7C-E127-42CC-AF7D-4A22C78360CF}" type="datetimeFigureOut">
              <a:rPr lang="en-BE" smtClean="0"/>
              <a:t>12/10/2022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3DC165-8228-4B8A-9A73-7D7316232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E91B94-0B87-49D3-8297-19199C5B2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B60F1-1A70-47A3-92C1-026E75C436AF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272631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CD75524-8D76-C7F6-475F-7748CBD15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5CA4BEF-8749-6C4F-B954-80C8F7575E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F518FE0-0B36-CA78-9A50-9E08B75CE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729FFB9-AFB8-67E9-6C59-82027F5E6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E478E-C2E0-4BA6-BE70-D5F30018C598}" type="datetimeFigureOut">
              <a:rPr lang="it-IT" smtClean="0"/>
              <a:t>12/10/2022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81D577B-360D-4793-CA9E-1FB8FB1D2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83689B8-EF5C-94F3-69C0-B0F3FA9F2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751BD-8DA0-42DA-82F3-94A69D5796F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9402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52845AD-40D6-7D14-6E3F-F1CC0D6F0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AFE9D5B-0EEB-6A1D-2B74-BDB1FAA27D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B1F4E89-A528-8BE7-628E-86522ED226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08DB379C-ECF5-67E6-93F5-06EA347740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53284243-C1A5-4D8D-CBD9-E1F02BED61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5FBDB8EB-92AE-45B2-050D-FD484446A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E478E-C2E0-4BA6-BE70-D5F30018C598}" type="datetimeFigureOut">
              <a:rPr lang="it-IT" smtClean="0"/>
              <a:t>12/10/2022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3989AC33-02E8-8DB7-D1F5-6FB201C48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1B81E482-B26D-FD07-4F47-874B0B4C3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751BD-8DA0-42DA-82F3-94A69D5796F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1624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6257ACA-4B75-8538-DEFD-466B929F2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75A3BF0-C5E7-7D94-304D-6D2F55E40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E478E-C2E0-4BA6-BE70-D5F30018C598}" type="datetimeFigureOut">
              <a:rPr lang="it-IT" smtClean="0"/>
              <a:t>12/10/2022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C906C71-8589-0022-3243-195623110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B0259F9-B279-1AE1-3748-5B7D7C5A3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751BD-8DA0-42DA-82F3-94A69D5796F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3715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09C6F9DE-7AAE-B4AB-5270-CF6D7805F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E478E-C2E0-4BA6-BE70-D5F30018C598}" type="datetimeFigureOut">
              <a:rPr lang="it-IT" smtClean="0"/>
              <a:t>12/10/2022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59D49EC-2FDF-E090-4159-EF73A7E7D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C94AC02-32EB-D6E8-98A2-0E8AA975B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751BD-8DA0-42DA-82F3-94A69D5796F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7715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3724293-81BA-1D78-B136-3195307DF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8AB1EB2-C485-25B5-1407-0FDD94D0E7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51AA88E-B80B-CAA1-16EB-6DCADC7776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D9C6145-9103-3661-8C38-D9D332B28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E478E-C2E0-4BA6-BE70-D5F30018C598}" type="datetimeFigureOut">
              <a:rPr lang="it-IT" smtClean="0"/>
              <a:t>12/10/2022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6754354-0112-C9A6-2CC8-761546A0A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BB8B7A9-4044-FC56-6A85-219B291B5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751BD-8DA0-42DA-82F3-94A69D5796F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7019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BAAF8E2-E9B6-8446-230D-0AC739251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46A3F21F-5207-8CC4-7A2F-E48363854C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BE732E9-C909-6241-7910-14B73380D7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677934A-EFD2-9374-8285-58D9617D5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E478E-C2E0-4BA6-BE70-D5F30018C598}" type="datetimeFigureOut">
              <a:rPr lang="it-IT" smtClean="0"/>
              <a:t>12/10/2022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38133AF-0789-F4E5-FD8F-5F04DA539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4E5BFF8-6B9C-584A-8DCF-43725A0FD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751BD-8DA0-42DA-82F3-94A69D5796F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4142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4C9E876E-9E4B-C9F4-2872-340B11AA6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3FB0B95-C23E-2D94-DCE7-72BC9BE18B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4DCD3E0-32D1-92E1-7568-135C9845C0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0E478E-C2E0-4BA6-BE70-D5F30018C598}" type="datetimeFigureOut">
              <a:rPr lang="it-IT" smtClean="0"/>
              <a:t>12/10/2022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EC88932-BC3F-A4A5-360C-220D25DAB2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DE981EF-5E5E-A924-DE57-E6A8209B42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D751BD-8DA0-42DA-82F3-94A69D5796F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8867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AE5C83E1-7750-2D77-206F-F084A0383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FE3CC2C-4E9E-1BF5-F80F-3A6617E02C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85A3C15-8363-7829-3D73-4956D33C65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0349C7-9B62-48C0-9798-5945E484D8C4}" type="datetimeFigureOut">
              <a:rPr lang="it-IT" smtClean="0"/>
              <a:t>12/10/2022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176DCAD-D25D-A8C6-4393-12392E8ED5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92B5F22-7618-B839-66BE-CEA967D5C6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F6DEB-576B-4C47-9488-BA1B64C1F88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6494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7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3" indent="-228593" algn="l" defTabSz="914370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78" indent="-228593" algn="l" defTabSz="9143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63" indent="-228593" algn="l" defTabSz="9143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49" indent="-228593" algn="l" defTabSz="9143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334" indent="-228593" algn="l" defTabSz="9143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519" indent="-228593" algn="l" defTabSz="9143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704" indent="-228593" algn="l" defTabSz="9143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8889" indent="-228593" algn="l" defTabSz="9143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074" indent="-228593" algn="l" defTabSz="91437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37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185" algn="l" defTabSz="91437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370" algn="l" defTabSz="91437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555" algn="l" defTabSz="91437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741" algn="l" defTabSz="91437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5926" algn="l" defTabSz="91437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111" algn="l" defTabSz="91437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296" algn="l" defTabSz="91437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481" algn="l" defTabSz="91437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678707-70E9-42AE-BFDF-6456D7899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D59437-C857-4271-AAC4-F1CE5EA2F7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C320E4-4E8D-4C25-BA35-A0E0382D1E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328B7C-E127-42CC-AF7D-4A22C78360CF}" type="datetimeFigureOut">
              <a:rPr lang="en-BE" smtClean="0"/>
              <a:t>12/10/2022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6C536B-296F-441B-B137-5E4037CADA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CB9C4E-B6D3-4EA4-9960-2F1A22133D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B60F1-1A70-47A3-92C1-026E75C436AF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449939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.png"/><Relationship Id="rId11" Type="http://schemas.openxmlformats.org/officeDocument/2006/relationships/image" Target="../media/image2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3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926917F-F9DE-B323-1A39-772D1F6AA2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3" r="2473"/>
          <a:stretch/>
        </p:blipFill>
        <p:spPr>
          <a:xfrm>
            <a:off x="4210040" y="-485215"/>
            <a:ext cx="10403330" cy="82275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3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2" y="346792"/>
            <a:ext cx="146303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3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8" y="4546920"/>
            <a:ext cx="3977641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995CE116-D75F-19B8-B7FB-C52FC684759C}"/>
              </a:ext>
            </a:extLst>
          </p:cNvPr>
          <p:cNvSpPr/>
          <p:nvPr/>
        </p:nvSpPr>
        <p:spPr>
          <a:xfrm rot="20042191">
            <a:off x="-913306" y="-876372"/>
            <a:ext cx="5095296" cy="1975358"/>
          </a:xfrm>
          <a:prstGeom prst="rect">
            <a:avLst/>
          </a:prstGeom>
          <a:solidFill>
            <a:srgbClr val="05276E"/>
          </a:solidFill>
          <a:ln>
            <a:solidFill>
              <a:schemeClr val="bg1"/>
            </a:solidFill>
          </a:ln>
          <a:effectLst>
            <a:innerShdw blurRad="1206500" dist="647700" dir="5400000">
              <a:prstClr val="black">
                <a:alpha val="81000"/>
              </a:prstClr>
            </a:innerShdw>
            <a:softEdge rad="114300"/>
          </a:effectLst>
          <a:scene3d>
            <a:camera prst="orthographicFront"/>
            <a:lightRig rig="threePt" dir="t"/>
          </a:scene3d>
          <a:sp3d prstMaterial="matte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53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A39EE18E-0867-0E0B-C920-816A458F398E}"/>
              </a:ext>
            </a:extLst>
          </p:cNvPr>
          <p:cNvSpPr/>
          <p:nvPr/>
        </p:nvSpPr>
        <p:spPr>
          <a:xfrm rot="1557809" flipH="1">
            <a:off x="-913307" y="5759003"/>
            <a:ext cx="5095296" cy="1975358"/>
          </a:xfrm>
          <a:prstGeom prst="rect">
            <a:avLst/>
          </a:prstGeom>
          <a:solidFill>
            <a:srgbClr val="05276E"/>
          </a:solidFill>
          <a:ln>
            <a:solidFill>
              <a:schemeClr val="bg1"/>
            </a:solidFill>
          </a:ln>
          <a:effectLst>
            <a:innerShdw blurRad="1206500" dist="647700" dir="16200000">
              <a:prstClr val="black">
                <a:alpha val="81000"/>
              </a:prstClr>
            </a:innerShdw>
            <a:softEdge rad="114300"/>
          </a:effectLst>
          <a:scene3d>
            <a:camera prst="orthographicFront"/>
            <a:lightRig rig="threePt" dir="t"/>
          </a:scene3d>
          <a:sp3d prstMaterial="matte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53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magine 3" descr="Immagine che contiene testo&#10;&#10;Descrizione generata automaticamente">
            <a:extLst>
              <a:ext uri="{FF2B5EF4-FFF2-40B4-BE49-F238E27FC236}">
                <a16:creationId xmlns:a16="http://schemas.microsoft.com/office/drawing/2014/main" id="{A28C1B08-0EC3-17FA-7DA8-083A82BCFD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56" y="-152714"/>
            <a:ext cx="1250433" cy="1250433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AF26FE98-0754-B8BB-EAED-9412BCA6D4D6}"/>
              </a:ext>
            </a:extLst>
          </p:cNvPr>
          <p:cNvSpPr txBox="1"/>
          <p:nvPr/>
        </p:nvSpPr>
        <p:spPr>
          <a:xfrm>
            <a:off x="122612" y="801382"/>
            <a:ext cx="1420919" cy="307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1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Presentation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1A7D2601-C869-C7AD-8F77-F8007D317A71}"/>
              </a:ext>
            </a:extLst>
          </p:cNvPr>
          <p:cNvSpPr txBox="1"/>
          <p:nvPr/>
        </p:nvSpPr>
        <p:spPr>
          <a:xfrm rot="1492092">
            <a:off x="14311" y="5865797"/>
            <a:ext cx="3228927" cy="327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531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European</a:t>
            </a:r>
            <a:r>
              <a:rPr kumimoji="0" lang="it-IT" sz="1531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 Nuclear Society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95ED539B-49C4-9F56-FAAA-4410486FFC25}"/>
              </a:ext>
            </a:extLst>
          </p:cNvPr>
          <p:cNvSpPr/>
          <p:nvPr/>
        </p:nvSpPr>
        <p:spPr>
          <a:xfrm>
            <a:off x="481030" y="4445744"/>
            <a:ext cx="273351" cy="24696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53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365F18B7-7BA0-B760-0403-16B569A7D7FD}"/>
              </a:ext>
            </a:extLst>
          </p:cNvPr>
          <p:cNvCxnSpPr>
            <a:cxnSpLocks/>
          </p:cNvCxnSpPr>
          <p:nvPr/>
        </p:nvCxnSpPr>
        <p:spPr>
          <a:xfrm flipV="1">
            <a:off x="156051" y="4058468"/>
            <a:ext cx="4511040" cy="12792"/>
          </a:xfrm>
          <a:prstGeom prst="line">
            <a:avLst/>
          </a:prstGeom>
          <a:ln w="28575">
            <a:solidFill>
              <a:srgbClr val="D5D5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ttangolo 14">
            <a:extLst>
              <a:ext uri="{FF2B5EF4-FFF2-40B4-BE49-F238E27FC236}">
                <a16:creationId xmlns:a16="http://schemas.microsoft.com/office/drawing/2014/main" id="{6E58FCA2-B2D2-56D2-6336-97ABAF63999B}"/>
              </a:ext>
            </a:extLst>
          </p:cNvPr>
          <p:cNvSpPr/>
          <p:nvPr/>
        </p:nvSpPr>
        <p:spPr>
          <a:xfrm>
            <a:off x="754380" y="4513916"/>
            <a:ext cx="3760394" cy="80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53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ontent Placeholder 8">
            <a:extLst>
              <a:ext uri="{FF2B5EF4-FFF2-40B4-BE49-F238E27FC236}">
                <a16:creationId xmlns:a16="http://schemas.microsoft.com/office/drawing/2014/main" id="{B7507ACF-5470-8CEB-F92B-C5AE24FCC47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-397510" y="3481097"/>
            <a:ext cx="5618163" cy="1208088"/>
          </a:xfrm>
          <a:prstGeom prst="rect">
            <a:avLst/>
          </a:prstGeom>
        </p:spPr>
        <p:txBody>
          <a:bodyPr vert="horz" lIns="91440" tIns="45721" rIns="91440" bIns="45721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rgbClr val="1B2D6D"/>
                </a:solidFill>
                <a:latin typeface="Poppins" panose="00000500000000000000" pitchFamily="2" charset="0"/>
                <a:ea typeface="Segoe UI Black" panose="020B0A02040204020203" pitchFamily="34" charset="0"/>
                <a:cs typeface="Poppins" panose="00000500000000000000" pitchFamily="2" charset="0"/>
              </a:rPr>
              <a:t>Brussels, 13</a:t>
            </a:r>
            <a:r>
              <a:rPr lang="en-US" sz="2000" baseline="30000" dirty="0">
                <a:solidFill>
                  <a:srgbClr val="1B2D6D"/>
                </a:solidFill>
                <a:latin typeface="Poppins" panose="00000500000000000000" pitchFamily="2" charset="0"/>
                <a:ea typeface="Segoe UI Black" panose="020B0A02040204020203" pitchFamily="34" charset="0"/>
                <a:cs typeface="Poppins" panose="00000500000000000000" pitchFamily="2" charset="0"/>
              </a:rPr>
              <a:t>th</a:t>
            </a:r>
            <a:r>
              <a:rPr lang="en-US" sz="2000" dirty="0">
                <a:solidFill>
                  <a:srgbClr val="1B2D6D"/>
                </a:solidFill>
                <a:latin typeface="Poppins" panose="00000500000000000000" pitchFamily="2" charset="0"/>
                <a:ea typeface="Segoe UI Black" panose="020B0A02040204020203" pitchFamily="34" charset="0"/>
                <a:cs typeface="Poppins" panose="00000500000000000000" pitchFamily="2" charset="0"/>
              </a:rPr>
              <a:t> October 2022</a:t>
            </a:r>
          </a:p>
          <a:p>
            <a:pPr marL="0" indent="0" algn="ctr">
              <a:buNone/>
            </a:pPr>
            <a:r>
              <a:rPr lang="en-US" sz="2000" b="1" dirty="0">
                <a:solidFill>
                  <a:srgbClr val="1B2D6D"/>
                </a:solidFill>
                <a:latin typeface="Poppins"/>
                <a:ea typeface="Segoe UI Black"/>
                <a:cs typeface="Poppins"/>
              </a:rPr>
              <a:t>Les </a:t>
            </a:r>
            <a:r>
              <a:rPr lang="en-US" sz="2000" b="1" dirty="0" err="1">
                <a:solidFill>
                  <a:srgbClr val="1B2D6D"/>
                </a:solidFill>
                <a:latin typeface="Poppins"/>
                <a:ea typeface="Segoe UI Black"/>
                <a:cs typeface="Poppins"/>
              </a:rPr>
              <a:t>Entretiens</a:t>
            </a:r>
            <a:r>
              <a:rPr lang="en-US" sz="2000" b="1" dirty="0">
                <a:solidFill>
                  <a:srgbClr val="1B2D6D"/>
                </a:solidFill>
                <a:latin typeface="Poppins"/>
                <a:ea typeface="Segoe UI Black"/>
                <a:cs typeface="Poppins"/>
              </a:rPr>
              <a:t> </a:t>
            </a:r>
            <a:r>
              <a:rPr lang="en-US" sz="2000" b="1" dirty="0" err="1">
                <a:solidFill>
                  <a:srgbClr val="1B2D6D"/>
                </a:solidFill>
                <a:latin typeface="Poppins"/>
                <a:ea typeface="Segoe UI Black"/>
                <a:cs typeface="Poppins"/>
              </a:rPr>
              <a:t>Européens</a:t>
            </a:r>
            <a:r>
              <a:rPr lang="en-US" sz="2000" b="1" dirty="0">
                <a:solidFill>
                  <a:srgbClr val="1B2D6D"/>
                </a:solidFill>
                <a:latin typeface="Poppins"/>
                <a:ea typeface="Segoe UI Black"/>
                <a:cs typeface="Poppins"/>
              </a:rPr>
              <a:t> 2022</a:t>
            </a:r>
            <a:endParaRPr lang="en-US" sz="2000" b="1" dirty="0">
              <a:solidFill>
                <a:srgbClr val="1B2D6D"/>
              </a:solidFill>
              <a:latin typeface="Poppins" panose="00000500000000000000" pitchFamily="2" charset="0"/>
              <a:ea typeface="Segoe UI Black" panose="020B0A02040204020203" pitchFamily="34" charset="0"/>
              <a:cs typeface="Poppins" panose="00000500000000000000" pitchFamily="2" charset="0"/>
            </a:endParaRPr>
          </a:p>
        </p:txBody>
      </p:sp>
      <p:sp>
        <p:nvSpPr>
          <p:cNvPr id="18" name="Titolo 1">
            <a:extLst>
              <a:ext uri="{FF2B5EF4-FFF2-40B4-BE49-F238E27FC236}">
                <a16:creationId xmlns:a16="http://schemas.microsoft.com/office/drawing/2014/main" id="{16662B6E-0766-4E33-58E8-B740B6190DB1}"/>
              </a:ext>
            </a:extLst>
          </p:cNvPr>
          <p:cNvSpPr txBox="1">
            <a:spLocks/>
          </p:cNvSpPr>
          <p:nvPr/>
        </p:nvSpPr>
        <p:spPr>
          <a:xfrm>
            <a:off x="-87450" y="1881837"/>
            <a:ext cx="6077542" cy="1842281"/>
          </a:xfrm>
          <a:prstGeom prst="rect">
            <a:avLst/>
          </a:prstGeom>
        </p:spPr>
        <p:txBody>
          <a:bodyPr vert="horz" lIns="91440" tIns="45721" rIns="91440" bIns="45721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GB" sz="2000" b="1" dirty="0">
                <a:solidFill>
                  <a:srgbClr val="475070"/>
                </a:solidFill>
                <a:latin typeface="Poppins"/>
                <a:ea typeface="+mj-lt"/>
                <a:cs typeface="+mj-lt"/>
              </a:rPr>
              <a:t>The future of nuclear investment in Europe</a:t>
            </a:r>
            <a:r>
              <a:rPr lang="en-US" sz="2000" dirty="0">
                <a:solidFill>
                  <a:srgbClr val="475070"/>
                </a:solidFill>
                <a:latin typeface="Poppins"/>
                <a:ea typeface="+mj-lt"/>
                <a:cs typeface="+mj-lt"/>
              </a:rPr>
              <a:t> </a:t>
            </a:r>
            <a:endParaRPr lang="en-US" sz="2000">
              <a:solidFill>
                <a:srgbClr val="475070"/>
              </a:solidFill>
              <a:latin typeface="Poppins"/>
              <a:cs typeface="Poppins"/>
            </a:endParaRPr>
          </a:p>
          <a:p>
            <a:pPr>
              <a:lnSpc>
                <a:spcPct val="100000"/>
              </a:lnSpc>
              <a:defRPr/>
            </a:pPr>
            <a:r>
              <a:rPr lang="en-GB" sz="2000" b="1" dirty="0">
                <a:solidFill>
                  <a:srgbClr val="475070"/>
                </a:solidFill>
                <a:latin typeface="Poppins"/>
                <a:ea typeface="+mj-lt"/>
                <a:cs typeface="+mj-lt"/>
              </a:rPr>
              <a:t>in a context of global instability and geopolitical change </a:t>
            </a:r>
            <a:r>
              <a:rPr lang="en-US" sz="4000" dirty="0">
                <a:ea typeface="+mj-lt"/>
                <a:cs typeface="+mj-lt"/>
              </a:rPr>
              <a:t> </a:t>
            </a:r>
            <a:br>
              <a:rPr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oppins Bold" panose="00000800000000000000" pitchFamily="2" charset="0"/>
                <a:ea typeface="Segoe UI Black" panose="020B0A02040204020203" pitchFamily="34" charset="0"/>
                <a:cs typeface="Poppins Bold" panose="00000800000000000000" pitchFamily="2" charset="0"/>
              </a:rPr>
            </a:br>
            <a:endParaRPr lang="en-US" sz="2000">
              <a:solidFill>
                <a:srgbClr val="1B2D6D"/>
              </a:solidFill>
              <a:latin typeface="Poppins"/>
              <a:ea typeface="Segoe UI Black"/>
              <a:cs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19189876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tangolo con angoli arrotondati 13">
            <a:extLst>
              <a:ext uri="{FF2B5EF4-FFF2-40B4-BE49-F238E27FC236}">
                <a16:creationId xmlns:a16="http://schemas.microsoft.com/office/drawing/2014/main" id="{369D34BA-CDD7-DC66-4C36-EA38952F364B}"/>
              </a:ext>
            </a:extLst>
          </p:cNvPr>
          <p:cNvSpPr/>
          <p:nvPr/>
        </p:nvSpPr>
        <p:spPr>
          <a:xfrm>
            <a:off x="1477820" y="1717320"/>
            <a:ext cx="9124469" cy="4170784"/>
          </a:xfrm>
          <a:prstGeom prst="roundRect">
            <a:avLst/>
          </a:prstGeom>
          <a:blipFill dpi="0" rotWithShape="1">
            <a:blip r:embed="rId2">
              <a:alphaModFix amt="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CC618CE0-1E77-6CCC-7E59-F2B3AFD937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25839"/>
            <a:ext cx="9144000" cy="743759"/>
          </a:xfrm>
        </p:spPr>
        <p:txBody>
          <a:bodyPr/>
          <a:lstStyle/>
          <a:p>
            <a:r>
              <a:rPr lang="it-IT" sz="4000" dirty="0">
                <a:solidFill>
                  <a:srgbClr val="1B2D6D"/>
                </a:solidFill>
                <a:latin typeface="Poppins Bold" panose="00000800000000000000" pitchFamily="2" charset="0"/>
                <a:ea typeface="Segoe UI Black" panose="020B0A02040204020203" pitchFamily="34" charset="0"/>
                <a:cs typeface="Poppins Bold" panose="00000800000000000000" pitchFamily="2" charset="0"/>
              </a:rPr>
              <a:t>Who we are?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6DF7276-7E05-FBDB-99DF-588A0CD628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58289" y="1969246"/>
            <a:ext cx="9144000" cy="4576375"/>
          </a:xfrm>
        </p:spPr>
        <p:txBody>
          <a:bodyPr>
            <a:normAutofit/>
          </a:bodyPr>
          <a:lstStyle/>
          <a:p>
            <a:r>
              <a:rPr lang="en-US" b="0" i="0" dirty="0">
                <a:solidFill>
                  <a:srgbClr val="002060"/>
                </a:solidFill>
                <a:effectLst/>
                <a:latin typeface="Poppins" panose="00000500000000000000" pitchFamily="2" charset="0"/>
              </a:rPr>
              <a:t>Founded in 1975, ENS is the largest society for nuclear science, research and industry in Europe.</a:t>
            </a:r>
          </a:p>
          <a:p>
            <a:endParaRPr lang="en-US" dirty="0">
              <a:solidFill>
                <a:srgbClr val="002060"/>
              </a:solidFill>
              <a:latin typeface="Poppins" panose="00000500000000000000" pitchFamily="2" charset="0"/>
            </a:endParaRPr>
          </a:p>
          <a:p>
            <a:r>
              <a:rPr lang="en-US" b="0" i="0" dirty="0">
                <a:solidFill>
                  <a:srgbClr val="002060"/>
                </a:solidFill>
                <a:effectLst/>
                <a:latin typeface="Poppins" panose="00000500000000000000" pitchFamily="2" charset="0"/>
              </a:rPr>
              <a:t>ENS gathers 21 nuclear societies and more 12,000 professionals in Europe.</a:t>
            </a:r>
          </a:p>
          <a:p>
            <a:endParaRPr lang="en-US" dirty="0">
              <a:solidFill>
                <a:srgbClr val="002060"/>
              </a:solidFill>
              <a:latin typeface="Poppins" panose="00000500000000000000" pitchFamily="2" charset="0"/>
            </a:endParaRPr>
          </a:p>
          <a:p>
            <a:r>
              <a:rPr lang="en-US" b="0" i="0" dirty="0">
                <a:solidFill>
                  <a:srgbClr val="002060"/>
                </a:solidFill>
                <a:effectLst/>
                <a:latin typeface="Poppins" panose="00000500000000000000" pitchFamily="2" charset="0"/>
              </a:rPr>
              <a:t>ENS promotes the development of nuclear science and technology and the understanding of peaceful nuclear applications. </a:t>
            </a:r>
            <a:endParaRPr lang="it-IT" dirty="0">
              <a:solidFill>
                <a:srgbClr val="002060"/>
              </a:solidFill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A2DB6C44-B98D-02DC-0145-76BFD5EE8AD6}"/>
              </a:ext>
            </a:extLst>
          </p:cNvPr>
          <p:cNvSpPr/>
          <p:nvPr/>
        </p:nvSpPr>
        <p:spPr>
          <a:xfrm rot="20042191">
            <a:off x="-913306" y="-876372"/>
            <a:ext cx="5095296" cy="1975358"/>
          </a:xfrm>
          <a:prstGeom prst="rect">
            <a:avLst/>
          </a:prstGeom>
          <a:solidFill>
            <a:srgbClr val="05276E"/>
          </a:solidFill>
          <a:ln>
            <a:solidFill>
              <a:schemeClr val="bg1"/>
            </a:solidFill>
          </a:ln>
          <a:effectLst>
            <a:innerShdw blurRad="1206500" dist="647700" dir="5400000">
              <a:prstClr val="black">
                <a:alpha val="81000"/>
              </a:prstClr>
            </a:innerShdw>
            <a:softEdge rad="114300"/>
          </a:effectLst>
          <a:scene3d>
            <a:camera prst="orthographicFront"/>
            <a:lightRig rig="threePt" dir="t"/>
          </a:scene3d>
          <a:sp3d prstMaterial="matte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53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Immagine 9" descr="Immagine che contiene testo&#10;&#10;Descrizione generata automaticamente">
            <a:extLst>
              <a:ext uri="{FF2B5EF4-FFF2-40B4-BE49-F238E27FC236}">
                <a16:creationId xmlns:a16="http://schemas.microsoft.com/office/drawing/2014/main" id="{C0DC3242-4315-D11C-3D8D-C7802C13FE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56" y="-152714"/>
            <a:ext cx="1250433" cy="1250433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0EBAFBD-2073-67FB-9FEB-D118815727E6}"/>
              </a:ext>
            </a:extLst>
          </p:cNvPr>
          <p:cNvSpPr txBox="1"/>
          <p:nvPr/>
        </p:nvSpPr>
        <p:spPr>
          <a:xfrm>
            <a:off x="122612" y="801382"/>
            <a:ext cx="1420919" cy="307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1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Presentation</a:t>
            </a:r>
          </a:p>
        </p:txBody>
      </p:sp>
      <p:sp>
        <p:nvSpPr>
          <p:cNvPr id="13" name="Rectangle 41">
            <a:extLst>
              <a:ext uri="{FF2B5EF4-FFF2-40B4-BE49-F238E27FC236}">
                <a16:creationId xmlns:a16="http://schemas.microsoft.com/office/drawing/2014/main" id="{BE6B945A-72A6-91C2-EAFB-1883247D2754}"/>
              </a:ext>
            </a:extLst>
          </p:cNvPr>
          <p:cNvSpPr/>
          <p:nvPr/>
        </p:nvSpPr>
        <p:spPr>
          <a:xfrm>
            <a:off x="11796464" y="0"/>
            <a:ext cx="395536" cy="6858000"/>
          </a:xfrm>
          <a:prstGeom prst="rect">
            <a:avLst/>
          </a:prstGeom>
          <a:solidFill>
            <a:srgbClr val="002060"/>
          </a:solidFill>
          <a:ln>
            <a:solidFill>
              <a:srgbClr val="2E3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rgbClr val="00206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181688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arrotondato 5"/>
          <p:cNvSpPr/>
          <p:nvPr/>
        </p:nvSpPr>
        <p:spPr>
          <a:xfrm>
            <a:off x="3597835" y="638154"/>
            <a:ext cx="6029325" cy="60960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it-IT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4841641" y="723663"/>
            <a:ext cx="3541710" cy="4385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defTabSz="685800"/>
            <a:r>
              <a:rPr lang="it-IT" sz="2250" dirty="0">
                <a:solidFill>
                  <a:prstClr val="white"/>
                </a:solidFill>
                <a:latin typeface="Poppins"/>
                <a:ea typeface="Roboto"/>
                <a:cs typeface="Roboto" charset="0"/>
              </a:rPr>
              <a:t>30 Corporate </a:t>
            </a:r>
            <a:r>
              <a:rPr lang="it-IT" sz="2250" dirty="0" err="1">
                <a:solidFill>
                  <a:prstClr val="white"/>
                </a:solidFill>
                <a:latin typeface="Poppins"/>
                <a:ea typeface="Roboto"/>
                <a:cs typeface="Roboto" charset="0"/>
              </a:rPr>
              <a:t>Members</a:t>
            </a:r>
            <a:endParaRPr lang="it-IT" sz="2250" dirty="0">
              <a:solidFill>
                <a:prstClr val="white"/>
              </a:solidFill>
              <a:latin typeface="Poppins"/>
              <a:ea typeface="Roboto"/>
              <a:cs typeface="Roboto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7F0D694-52F9-4BE5-A5A8-039A171CC97D}"/>
              </a:ext>
            </a:extLst>
          </p:cNvPr>
          <p:cNvSpPr/>
          <p:nvPr/>
        </p:nvSpPr>
        <p:spPr>
          <a:xfrm>
            <a:off x="3597835" y="73360"/>
            <a:ext cx="6029325" cy="52322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it-IT" sz="2800" b="1" dirty="0" err="1">
                <a:solidFill>
                  <a:srgbClr val="2E3076"/>
                </a:solidFill>
                <a:latin typeface="Poppins"/>
                <a:ea typeface="Roboto Light"/>
                <a:cs typeface="Roboto Light" charset="0"/>
              </a:rPr>
              <a:t>Supporting</a:t>
            </a:r>
            <a:r>
              <a:rPr lang="it-IT" sz="2800" b="1" dirty="0">
                <a:solidFill>
                  <a:srgbClr val="2E3076"/>
                </a:solidFill>
                <a:latin typeface="Poppins"/>
                <a:ea typeface="Roboto Light"/>
                <a:cs typeface="Roboto Light" charset="0"/>
              </a:rPr>
              <a:t> Scientific </a:t>
            </a:r>
            <a:r>
              <a:rPr lang="it-IT" sz="2800" b="1" dirty="0" err="1">
                <a:solidFill>
                  <a:srgbClr val="2E3076"/>
                </a:solidFill>
                <a:latin typeface="Poppins"/>
                <a:ea typeface="Roboto Light"/>
                <a:cs typeface="Roboto Light" charset="0"/>
              </a:rPr>
              <a:t>Excellence</a:t>
            </a:r>
            <a:endParaRPr lang="it-IT" sz="2800" b="1" dirty="0">
              <a:solidFill>
                <a:srgbClr val="2E3076"/>
              </a:solidFill>
              <a:latin typeface="Poppins"/>
              <a:ea typeface="Roboto Light"/>
              <a:cs typeface="Roboto Light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FD91DD0-E33E-4181-99F6-EFEFD17538EE}"/>
              </a:ext>
            </a:extLst>
          </p:cNvPr>
          <p:cNvSpPr/>
          <p:nvPr/>
        </p:nvSpPr>
        <p:spPr>
          <a:xfrm>
            <a:off x="11796464" y="0"/>
            <a:ext cx="395536" cy="6858000"/>
          </a:xfrm>
          <a:prstGeom prst="rect">
            <a:avLst/>
          </a:prstGeom>
          <a:solidFill>
            <a:srgbClr val="002060"/>
          </a:solidFill>
          <a:ln>
            <a:solidFill>
              <a:srgbClr val="2E3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26AF4DD6-22ED-46D0-9164-16815001BF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8230"/>
          <a:stretch/>
        </p:blipFill>
        <p:spPr>
          <a:xfrm>
            <a:off x="2944333" y="1456519"/>
            <a:ext cx="3585447" cy="977480"/>
          </a:xfrm>
          <a:prstGeom prst="rect">
            <a:avLst/>
          </a:prstGeom>
        </p:spPr>
      </p:pic>
      <p:pic>
        <p:nvPicPr>
          <p:cNvPr id="51" name="Picture 50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47A44FA6-6B65-45B8-8A49-EB76AE5DA5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63" t="217" r="-118" b="-461"/>
          <a:stretch/>
        </p:blipFill>
        <p:spPr>
          <a:xfrm>
            <a:off x="2932049" y="3708805"/>
            <a:ext cx="2362391" cy="107302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818639E6-EE81-4793-94E7-DA24B50DC3D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21" t="-258" r="195"/>
          <a:stretch/>
        </p:blipFill>
        <p:spPr>
          <a:xfrm>
            <a:off x="4128120" y="5809756"/>
            <a:ext cx="2323554" cy="9966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391633-E51D-4969-9A13-AB28A999821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22" t="38905" r="75902" b="37106"/>
          <a:stretch/>
        </p:blipFill>
        <p:spPr>
          <a:xfrm>
            <a:off x="2959474" y="4774876"/>
            <a:ext cx="1034785" cy="9941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33048C9-C833-4EC2-9280-F4CB7595DF6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051" t="18957" r="21571" b="58441"/>
          <a:stretch/>
        </p:blipFill>
        <p:spPr>
          <a:xfrm>
            <a:off x="4138541" y="2528242"/>
            <a:ext cx="4761574" cy="970024"/>
          </a:xfrm>
          <a:prstGeom prst="rect">
            <a:avLst/>
          </a:prstGeom>
        </p:spPr>
      </p:pic>
      <p:pic>
        <p:nvPicPr>
          <p:cNvPr id="14" name="Picture 13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5958B652-2354-4934-B774-634C925FEF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23" r="44551"/>
          <a:stretch/>
        </p:blipFill>
        <p:spPr>
          <a:xfrm>
            <a:off x="9219889" y="2538402"/>
            <a:ext cx="1050563" cy="108673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37D6C77-56A5-4C73-AC8A-2C3046762FC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" r="59165"/>
          <a:stretch/>
        </p:blipFill>
        <p:spPr>
          <a:xfrm>
            <a:off x="5513206" y="3708017"/>
            <a:ext cx="3461174" cy="9941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F671BBC-A1B0-418D-A344-D0479EF15C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142"/>
          <a:stretch/>
        </p:blipFill>
        <p:spPr>
          <a:xfrm>
            <a:off x="5508209" y="4795190"/>
            <a:ext cx="2287295" cy="9941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B63A7D-2BFA-4BE2-92B5-C64AB49ED1A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1795" t="41034" r="28838" b="22518"/>
          <a:stretch/>
        </p:blipFill>
        <p:spPr>
          <a:xfrm>
            <a:off x="2952369" y="2539168"/>
            <a:ext cx="977549" cy="10343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081678F-07C0-A64B-4A4E-0D1BBAF06DB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66" t="18957" r="86152" b="59005"/>
          <a:stretch/>
        </p:blipFill>
        <p:spPr>
          <a:xfrm>
            <a:off x="9271340" y="1439910"/>
            <a:ext cx="1006280" cy="945831"/>
          </a:xfrm>
          <a:prstGeom prst="rect">
            <a:avLst/>
          </a:prstGeom>
        </p:spPr>
      </p:pic>
      <p:pic>
        <p:nvPicPr>
          <p:cNvPr id="8" name="Picture 7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6F1550AF-EA20-E64F-F929-B852B0707F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68" t="-681" r="29433" b="-214"/>
          <a:stretch/>
        </p:blipFill>
        <p:spPr>
          <a:xfrm>
            <a:off x="9198834" y="3709245"/>
            <a:ext cx="1092670" cy="1079989"/>
          </a:xfrm>
          <a:prstGeom prst="rect">
            <a:avLst/>
          </a:prstGeom>
        </p:spPr>
      </p:pic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BA8F6EC-02B0-D4CE-6A3D-0D13DA65278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02" t="812" r="29667" b="208"/>
          <a:stretch/>
        </p:blipFill>
        <p:spPr>
          <a:xfrm>
            <a:off x="7914849" y="4770449"/>
            <a:ext cx="2292064" cy="983986"/>
          </a:xfrm>
          <a:prstGeom prst="rect">
            <a:avLst/>
          </a:prstGeom>
        </p:spPr>
      </p:pic>
      <p:pic>
        <p:nvPicPr>
          <p:cNvPr id="10" name="Picture 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8BC82AE-187F-ACE4-78AE-411C8C31913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20" t="-1343" r="29438" b="820"/>
          <a:stretch/>
        </p:blipFill>
        <p:spPr>
          <a:xfrm>
            <a:off x="6653330" y="5788279"/>
            <a:ext cx="3580428" cy="999327"/>
          </a:xfrm>
          <a:prstGeom prst="rect">
            <a:avLst/>
          </a:prstGeom>
        </p:spPr>
      </p:pic>
      <p:pic>
        <p:nvPicPr>
          <p:cNvPr id="11" name="Picture 1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881BF2B-A004-528E-DDDD-755A03BD174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9153" t="47246" r="52883" b="21242"/>
          <a:stretch/>
        </p:blipFill>
        <p:spPr>
          <a:xfrm>
            <a:off x="4126486" y="4725914"/>
            <a:ext cx="1090145" cy="1083843"/>
          </a:xfrm>
          <a:prstGeom prst="rect">
            <a:avLst/>
          </a:prstGeom>
        </p:spPr>
      </p:pic>
      <p:pic>
        <p:nvPicPr>
          <p:cNvPr id="12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62AC959-26BF-D108-610D-0D6D1AC87BC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73674" t="38912" r="8995" b="30848"/>
          <a:stretch/>
        </p:blipFill>
        <p:spPr>
          <a:xfrm>
            <a:off x="2932048" y="5809756"/>
            <a:ext cx="1014800" cy="996697"/>
          </a:xfrm>
          <a:prstGeom prst="rect">
            <a:avLst/>
          </a:prstGeom>
        </p:spPr>
      </p:pic>
      <p:pic>
        <p:nvPicPr>
          <p:cNvPr id="25" name="Immagine 24" descr="Immagine che contiene testo&#10;&#10;Descrizione generata automaticamente">
            <a:extLst>
              <a:ext uri="{FF2B5EF4-FFF2-40B4-BE49-F238E27FC236}">
                <a16:creationId xmlns:a16="http://schemas.microsoft.com/office/drawing/2014/main" id="{4A6CCDE7-13EE-F331-C66B-AEE3AB3F98B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932" y="-152754"/>
            <a:ext cx="1250433" cy="1250433"/>
          </a:xfrm>
          <a:prstGeom prst="rect">
            <a:avLst/>
          </a:prstGeom>
        </p:spPr>
      </p:pic>
      <p:pic>
        <p:nvPicPr>
          <p:cNvPr id="17" name="Picture 48">
            <a:extLst>
              <a:ext uri="{FF2B5EF4-FFF2-40B4-BE49-F238E27FC236}">
                <a16:creationId xmlns:a16="http://schemas.microsoft.com/office/drawing/2014/main" id="{28521F44-B566-DD54-6A5A-D97ACD1A7F4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49" r="12678"/>
          <a:stretch/>
        </p:blipFill>
        <p:spPr>
          <a:xfrm>
            <a:off x="6529780" y="1480610"/>
            <a:ext cx="2667229" cy="977480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F598F1F6-4B83-7586-ED7E-2AAA8C866A7F}"/>
              </a:ext>
            </a:extLst>
          </p:cNvPr>
          <p:cNvSpPr/>
          <p:nvPr/>
        </p:nvSpPr>
        <p:spPr>
          <a:xfrm rot="20042191">
            <a:off x="-913306" y="-876372"/>
            <a:ext cx="5095296" cy="1975358"/>
          </a:xfrm>
          <a:prstGeom prst="rect">
            <a:avLst/>
          </a:prstGeom>
          <a:solidFill>
            <a:srgbClr val="05276E"/>
          </a:solidFill>
          <a:ln>
            <a:solidFill>
              <a:schemeClr val="bg1"/>
            </a:solidFill>
          </a:ln>
          <a:effectLst>
            <a:innerShdw blurRad="1206500" dist="647700" dir="5400000">
              <a:prstClr val="black">
                <a:alpha val="81000"/>
              </a:prstClr>
            </a:innerShdw>
            <a:softEdge rad="114300"/>
          </a:effectLst>
          <a:scene3d>
            <a:camera prst="orthographicFront"/>
            <a:lightRig rig="threePt" dir="t"/>
          </a:scene3d>
          <a:sp3d prstMaterial="matte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53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Immagine 17" descr="Immagine che contiene testo&#10;&#10;Descrizione generata automaticamente">
            <a:extLst>
              <a:ext uri="{FF2B5EF4-FFF2-40B4-BE49-F238E27FC236}">
                <a16:creationId xmlns:a16="http://schemas.microsoft.com/office/drawing/2014/main" id="{3BA431BE-326F-7BD5-75D7-177B93D9C48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56" y="-152714"/>
            <a:ext cx="1250433" cy="1250433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DE16DBB3-487F-0B3B-41CD-218741A06615}"/>
              </a:ext>
            </a:extLst>
          </p:cNvPr>
          <p:cNvSpPr txBox="1"/>
          <p:nvPr/>
        </p:nvSpPr>
        <p:spPr>
          <a:xfrm>
            <a:off x="122612" y="801382"/>
            <a:ext cx="1420919" cy="307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1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8908520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C618CE0-1E77-6CCC-7E59-F2B3AFD937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8775" y="564404"/>
            <a:ext cx="9144000" cy="743759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1B2D6D"/>
                </a:solidFill>
                <a:latin typeface="Poppins Bold" panose="00000800000000000000" pitchFamily="2" charset="0"/>
                <a:ea typeface="Segoe UI Black" panose="020B0A02040204020203" pitchFamily="34" charset="0"/>
                <a:cs typeface="Poppins Bold" panose="00000800000000000000" pitchFamily="2" charset="0"/>
              </a:rPr>
              <a:t>The ENS High Scientific Council 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6DF7276-7E05-FBDB-99DF-588A0CD628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9978" y="1644108"/>
            <a:ext cx="8981593" cy="350277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2060"/>
                </a:solidFill>
                <a:latin typeface="Poppins" panose="00000500000000000000" pitchFamily="2" charset="0"/>
              </a:rPr>
              <a:t>23 scientists of high repute from 16 European Countries</a:t>
            </a:r>
          </a:p>
          <a:p>
            <a:endParaRPr lang="en-US" dirty="0">
              <a:solidFill>
                <a:srgbClr val="002060"/>
              </a:solidFill>
              <a:latin typeface="Poppins" panose="00000500000000000000" pitchFamily="2" charset="0"/>
            </a:endParaRPr>
          </a:p>
          <a:p>
            <a:r>
              <a:rPr lang="en-US" dirty="0">
                <a:solidFill>
                  <a:srgbClr val="002060"/>
                </a:solidFill>
                <a:latin typeface="Poppins" panose="00000500000000000000" pitchFamily="2" charset="0"/>
              </a:rPr>
              <a:t>ENS PhD Award</a:t>
            </a:r>
          </a:p>
          <a:p>
            <a:br>
              <a:rPr lang="en-US" b="1" u="sng" dirty="0">
                <a:solidFill>
                  <a:srgbClr val="002060"/>
                </a:solidFill>
                <a:latin typeface="Poppins" panose="00000500000000000000" pitchFamily="2" charset="0"/>
              </a:rPr>
            </a:br>
            <a:r>
              <a:rPr lang="en-US" b="1" u="sng" dirty="0">
                <a:solidFill>
                  <a:srgbClr val="002060"/>
                </a:solidFill>
                <a:latin typeface="Poppins" panose="00000500000000000000" pitchFamily="2" charset="0"/>
              </a:rPr>
              <a:t>Position Papers</a:t>
            </a:r>
          </a:p>
          <a:p>
            <a:endParaRPr lang="en-US" b="0" i="0" dirty="0">
              <a:solidFill>
                <a:srgbClr val="002060"/>
              </a:solidFill>
              <a:effectLst/>
              <a:latin typeface="Poppins" panose="00000500000000000000" pitchFamily="2" charset="0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A2DB6C44-B98D-02DC-0145-76BFD5EE8AD6}"/>
              </a:ext>
            </a:extLst>
          </p:cNvPr>
          <p:cNvSpPr/>
          <p:nvPr/>
        </p:nvSpPr>
        <p:spPr>
          <a:xfrm rot="20042191">
            <a:off x="-913306" y="-876372"/>
            <a:ext cx="5095296" cy="1975358"/>
          </a:xfrm>
          <a:prstGeom prst="rect">
            <a:avLst/>
          </a:prstGeom>
          <a:solidFill>
            <a:srgbClr val="05276E"/>
          </a:solidFill>
          <a:ln>
            <a:solidFill>
              <a:schemeClr val="bg1"/>
            </a:solidFill>
          </a:ln>
          <a:effectLst>
            <a:innerShdw blurRad="1206500" dist="647700" dir="5400000">
              <a:prstClr val="black">
                <a:alpha val="81000"/>
              </a:prstClr>
            </a:innerShdw>
            <a:softEdge rad="114300"/>
          </a:effectLst>
          <a:scene3d>
            <a:camera prst="orthographicFront"/>
            <a:lightRig rig="threePt" dir="t"/>
          </a:scene3d>
          <a:sp3d prstMaterial="matte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53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Immagine 9" descr="Immagine che contiene testo&#10;&#10;Descrizione generata automaticamente">
            <a:extLst>
              <a:ext uri="{FF2B5EF4-FFF2-40B4-BE49-F238E27FC236}">
                <a16:creationId xmlns:a16="http://schemas.microsoft.com/office/drawing/2014/main" id="{C0DC3242-4315-D11C-3D8D-C7802C13FE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56" y="-152714"/>
            <a:ext cx="1250433" cy="1250433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0EBAFBD-2073-67FB-9FEB-D118815727E6}"/>
              </a:ext>
            </a:extLst>
          </p:cNvPr>
          <p:cNvSpPr txBox="1"/>
          <p:nvPr/>
        </p:nvSpPr>
        <p:spPr>
          <a:xfrm>
            <a:off x="122612" y="801382"/>
            <a:ext cx="1420919" cy="307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1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Presentation</a:t>
            </a:r>
          </a:p>
        </p:txBody>
      </p:sp>
      <p:sp>
        <p:nvSpPr>
          <p:cNvPr id="13" name="Rectangle 41">
            <a:extLst>
              <a:ext uri="{FF2B5EF4-FFF2-40B4-BE49-F238E27FC236}">
                <a16:creationId xmlns:a16="http://schemas.microsoft.com/office/drawing/2014/main" id="{BE6B945A-72A6-91C2-EAFB-1883247D2754}"/>
              </a:ext>
            </a:extLst>
          </p:cNvPr>
          <p:cNvSpPr/>
          <p:nvPr/>
        </p:nvSpPr>
        <p:spPr>
          <a:xfrm>
            <a:off x="11796464" y="0"/>
            <a:ext cx="395536" cy="6858000"/>
          </a:xfrm>
          <a:prstGeom prst="rect">
            <a:avLst/>
          </a:prstGeom>
          <a:solidFill>
            <a:srgbClr val="002060"/>
          </a:solidFill>
          <a:ln>
            <a:solidFill>
              <a:srgbClr val="2E3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rgbClr val="002060"/>
              </a:solidFill>
              <a:latin typeface="Calibri" panose="020F0502020204030204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F012C2B-2D57-8D6F-2DF3-7CB7688E6E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809" y="4092291"/>
            <a:ext cx="4290883" cy="2413621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A9A99FF3-E447-A910-E292-C1F8E2B851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978" y="4063378"/>
            <a:ext cx="4290884" cy="2413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165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C618CE0-1E77-6CCC-7E59-F2B3AFD937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8775" y="564404"/>
            <a:ext cx="9144000" cy="743759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1B2D6D"/>
                </a:solidFill>
                <a:latin typeface="Poppins Bold" panose="00000800000000000000" pitchFamily="2" charset="0"/>
                <a:ea typeface="Segoe UI Black" panose="020B0A02040204020203" pitchFamily="34" charset="0"/>
                <a:cs typeface="Poppins Bold" panose="00000800000000000000" pitchFamily="2" charset="0"/>
              </a:rPr>
              <a:t>The ENS Climate Advocacy since 2015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6DF7276-7E05-FBDB-99DF-588A0CD628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85621" y="1854343"/>
            <a:ext cx="8981593" cy="3502771"/>
          </a:xfrm>
        </p:spPr>
        <p:txBody>
          <a:bodyPr>
            <a:normAutofit/>
          </a:bodyPr>
          <a:lstStyle/>
          <a:p>
            <a:endParaRPr lang="en-US" b="0" i="0" dirty="0">
              <a:solidFill>
                <a:srgbClr val="002060"/>
              </a:solidFill>
              <a:effectLst/>
              <a:latin typeface="Poppins" panose="00000500000000000000" pitchFamily="2" charset="0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A2DB6C44-B98D-02DC-0145-76BFD5EE8AD6}"/>
              </a:ext>
            </a:extLst>
          </p:cNvPr>
          <p:cNvSpPr/>
          <p:nvPr/>
        </p:nvSpPr>
        <p:spPr>
          <a:xfrm rot="20042191">
            <a:off x="-913306" y="-876372"/>
            <a:ext cx="5095296" cy="1975358"/>
          </a:xfrm>
          <a:prstGeom prst="rect">
            <a:avLst/>
          </a:prstGeom>
          <a:solidFill>
            <a:srgbClr val="05276E"/>
          </a:solidFill>
          <a:ln>
            <a:solidFill>
              <a:schemeClr val="bg1"/>
            </a:solidFill>
          </a:ln>
          <a:effectLst>
            <a:innerShdw blurRad="1206500" dist="647700" dir="5400000">
              <a:prstClr val="black">
                <a:alpha val="81000"/>
              </a:prstClr>
            </a:innerShdw>
            <a:softEdge rad="114300"/>
          </a:effectLst>
          <a:scene3d>
            <a:camera prst="orthographicFront"/>
            <a:lightRig rig="threePt" dir="t"/>
          </a:scene3d>
          <a:sp3d prstMaterial="matte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53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Immagine 9" descr="Immagine che contiene testo&#10;&#10;Descrizione generata automaticamente">
            <a:extLst>
              <a:ext uri="{FF2B5EF4-FFF2-40B4-BE49-F238E27FC236}">
                <a16:creationId xmlns:a16="http://schemas.microsoft.com/office/drawing/2014/main" id="{C0DC3242-4315-D11C-3D8D-C7802C13FE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56" y="-152714"/>
            <a:ext cx="1250433" cy="1250433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0EBAFBD-2073-67FB-9FEB-D118815727E6}"/>
              </a:ext>
            </a:extLst>
          </p:cNvPr>
          <p:cNvSpPr txBox="1"/>
          <p:nvPr/>
        </p:nvSpPr>
        <p:spPr>
          <a:xfrm>
            <a:off x="122612" y="801382"/>
            <a:ext cx="1420919" cy="307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1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Presentation</a:t>
            </a:r>
          </a:p>
        </p:txBody>
      </p:sp>
      <p:sp>
        <p:nvSpPr>
          <p:cNvPr id="13" name="Rectangle 41">
            <a:extLst>
              <a:ext uri="{FF2B5EF4-FFF2-40B4-BE49-F238E27FC236}">
                <a16:creationId xmlns:a16="http://schemas.microsoft.com/office/drawing/2014/main" id="{BE6B945A-72A6-91C2-EAFB-1883247D2754}"/>
              </a:ext>
            </a:extLst>
          </p:cNvPr>
          <p:cNvSpPr/>
          <p:nvPr/>
        </p:nvSpPr>
        <p:spPr>
          <a:xfrm>
            <a:off x="11796464" y="0"/>
            <a:ext cx="395536" cy="6858000"/>
          </a:xfrm>
          <a:prstGeom prst="rect">
            <a:avLst/>
          </a:prstGeom>
          <a:solidFill>
            <a:srgbClr val="002060"/>
          </a:solidFill>
          <a:ln>
            <a:solidFill>
              <a:srgbClr val="2E3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rgbClr val="002060"/>
              </a:solidFill>
              <a:latin typeface="Calibri" panose="020F0502020204030204"/>
            </a:endParaRPr>
          </a:p>
        </p:txBody>
      </p:sp>
      <p:pic>
        <p:nvPicPr>
          <p:cNvPr id="4" name="N4C FINAL">
            <a:hlinkClick r:id="" action="ppaction://media"/>
            <a:extLst>
              <a:ext uri="{FF2B5EF4-FFF2-40B4-BE49-F238E27FC236}">
                <a16:creationId xmlns:a16="http://schemas.microsoft.com/office/drawing/2014/main" id="{C4B68D72-D043-3E70-11C3-5B289CCD9B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54034" y="1644108"/>
            <a:ext cx="6883931" cy="3872211"/>
          </a:xfrm>
          <a:prstGeom prst="rect">
            <a:avLst/>
          </a:prstGeom>
        </p:spPr>
      </p:pic>
      <p:pic>
        <p:nvPicPr>
          <p:cNvPr id="6" name="Picture 5" descr="Logo, circle&#10;&#10;Description automatically generated">
            <a:extLst>
              <a:ext uri="{FF2B5EF4-FFF2-40B4-BE49-F238E27FC236}">
                <a16:creationId xmlns:a16="http://schemas.microsoft.com/office/drawing/2014/main" id="{CABD22C6-307B-A0E3-0291-F46F77CBED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4293" y="18224"/>
            <a:ext cx="1640192" cy="1695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757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3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C618CE0-1E77-6CCC-7E59-F2B3AFD937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40785" y="583579"/>
            <a:ext cx="9144000" cy="743759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1B2D6D"/>
                </a:solidFill>
                <a:latin typeface="Poppins Bold"/>
                <a:ea typeface="Segoe UI Black"/>
                <a:cs typeface="Poppins Bold"/>
              </a:rPr>
              <a:t>Financing Nuclear Energy</a:t>
            </a:r>
            <a:endParaRPr lang="en-US" sz="2800" b="1" dirty="0">
              <a:solidFill>
                <a:srgbClr val="1B2D6D"/>
              </a:solidFill>
              <a:latin typeface="Poppins Bold" panose="00000800000000000000" pitchFamily="2" charset="0"/>
              <a:ea typeface="Segoe UI Black" panose="020B0A02040204020203" pitchFamily="34" charset="0"/>
              <a:cs typeface="Poppins Bold" panose="00000800000000000000" pitchFamily="2" charset="0"/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6DF7276-7E05-FBDB-99DF-588A0CD628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03202" y="1577287"/>
            <a:ext cx="8981593" cy="298992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endParaRPr lang="en-US" dirty="0">
              <a:solidFill>
                <a:srgbClr val="002060"/>
              </a:solidFill>
              <a:latin typeface="Poppins" panose="00000500000000000000" pitchFamily="2" charset="0"/>
              <a:cs typeface="Poppins"/>
            </a:endParaRPr>
          </a:p>
          <a:p>
            <a:endParaRPr lang="en-US" dirty="0">
              <a:solidFill>
                <a:srgbClr val="002060"/>
              </a:solidFill>
              <a:latin typeface="Poppins" panose="00000500000000000000" pitchFamily="2" charset="0"/>
            </a:endParaRPr>
          </a:p>
          <a:p>
            <a:endParaRPr lang="en-US" b="0" i="0" dirty="0">
              <a:solidFill>
                <a:srgbClr val="002060"/>
              </a:solidFill>
              <a:effectLst/>
              <a:latin typeface="Poppins" panose="00000500000000000000" pitchFamily="2" charset="0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A2DB6C44-B98D-02DC-0145-76BFD5EE8AD6}"/>
              </a:ext>
            </a:extLst>
          </p:cNvPr>
          <p:cNvSpPr/>
          <p:nvPr/>
        </p:nvSpPr>
        <p:spPr>
          <a:xfrm rot="20042191">
            <a:off x="-913306" y="-876372"/>
            <a:ext cx="5095296" cy="1975358"/>
          </a:xfrm>
          <a:prstGeom prst="rect">
            <a:avLst/>
          </a:prstGeom>
          <a:solidFill>
            <a:srgbClr val="05276E"/>
          </a:solidFill>
          <a:ln>
            <a:solidFill>
              <a:schemeClr val="bg1"/>
            </a:solidFill>
          </a:ln>
          <a:effectLst>
            <a:innerShdw blurRad="1206500" dist="647700" dir="5400000">
              <a:prstClr val="black">
                <a:alpha val="81000"/>
              </a:prstClr>
            </a:innerShdw>
            <a:softEdge rad="114300"/>
          </a:effectLst>
          <a:scene3d>
            <a:camera prst="orthographicFront"/>
            <a:lightRig rig="threePt" dir="t"/>
          </a:scene3d>
          <a:sp3d prstMaterial="matte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53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Immagine 9" descr="Immagine che contiene testo&#10;&#10;Descrizione generata automaticamente">
            <a:extLst>
              <a:ext uri="{FF2B5EF4-FFF2-40B4-BE49-F238E27FC236}">
                <a16:creationId xmlns:a16="http://schemas.microsoft.com/office/drawing/2014/main" id="{C0DC3242-4315-D11C-3D8D-C7802C13FE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56" y="-152714"/>
            <a:ext cx="1250433" cy="1250433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0EBAFBD-2073-67FB-9FEB-D118815727E6}"/>
              </a:ext>
            </a:extLst>
          </p:cNvPr>
          <p:cNvSpPr txBox="1"/>
          <p:nvPr/>
        </p:nvSpPr>
        <p:spPr>
          <a:xfrm>
            <a:off x="122612" y="801382"/>
            <a:ext cx="1420919" cy="307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1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Presentation</a:t>
            </a:r>
          </a:p>
        </p:txBody>
      </p:sp>
      <p:sp>
        <p:nvSpPr>
          <p:cNvPr id="13" name="Rectangle 41">
            <a:extLst>
              <a:ext uri="{FF2B5EF4-FFF2-40B4-BE49-F238E27FC236}">
                <a16:creationId xmlns:a16="http://schemas.microsoft.com/office/drawing/2014/main" id="{BE6B945A-72A6-91C2-EAFB-1883247D2754}"/>
              </a:ext>
            </a:extLst>
          </p:cNvPr>
          <p:cNvSpPr/>
          <p:nvPr/>
        </p:nvSpPr>
        <p:spPr>
          <a:xfrm>
            <a:off x="11796464" y="0"/>
            <a:ext cx="395536" cy="6858000"/>
          </a:xfrm>
          <a:prstGeom prst="rect">
            <a:avLst/>
          </a:prstGeom>
          <a:solidFill>
            <a:srgbClr val="002060"/>
          </a:solidFill>
          <a:ln>
            <a:solidFill>
              <a:srgbClr val="2E3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9" name="Sottotitolo 2">
            <a:extLst>
              <a:ext uri="{FF2B5EF4-FFF2-40B4-BE49-F238E27FC236}">
                <a16:creationId xmlns:a16="http://schemas.microsoft.com/office/drawing/2014/main" id="{98992E94-01A0-06D3-364E-42A29443FA24}"/>
              </a:ext>
            </a:extLst>
          </p:cNvPr>
          <p:cNvSpPr txBox="1">
            <a:spLocks/>
          </p:cNvSpPr>
          <p:nvPr/>
        </p:nvSpPr>
        <p:spPr>
          <a:xfrm>
            <a:off x="2611851" y="2115086"/>
            <a:ext cx="6472478" cy="64564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u="sng">
                <a:solidFill>
                  <a:srgbClr val="002060"/>
                </a:solidFill>
                <a:latin typeface="Poppins"/>
                <a:cs typeface="Poppins"/>
              </a:rPr>
              <a:t>Unique characteristic for investors:  </a:t>
            </a:r>
            <a:endParaRPr lang="en-US" sz="2600" u="sng">
              <a:solidFill>
                <a:srgbClr val="002060"/>
              </a:solidFill>
              <a:latin typeface="Poppins" panose="00000500000000000000" pitchFamily="2" charset="0"/>
            </a:endParaRPr>
          </a:p>
        </p:txBody>
      </p:sp>
      <p:sp>
        <p:nvSpPr>
          <p:cNvPr id="12" name="Sottotitolo 2">
            <a:extLst>
              <a:ext uri="{FF2B5EF4-FFF2-40B4-BE49-F238E27FC236}">
                <a16:creationId xmlns:a16="http://schemas.microsoft.com/office/drawing/2014/main" id="{1190E51B-C5BE-BC17-A9BB-8A011571D6EC}"/>
              </a:ext>
            </a:extLst>
          </p:cNvPr>
          <p:cNvSpPr txBox="1">
            <a:spLocks/>
          </p:cNvSpPr>
          <p:nvPr/>
        </p:nvSpPr>
        <p:spPr>
          <a:xfrm>
            <a:off x="1682460" y="3158766"/>
            <a:ext cx="8096263" cy="236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 algn="l">
              <a:buFont typeface="Wingdings"/>
              <a:buChar char="Ø"/>
            </a:pPr>
            <a:r>
              <a:rPr lang="en-US" sz="4000" dirty="0">
                <a:solidFill>
                  <a:srgbClr val="002060"/>
                </a:solidFill>
                <a:latin typeface="Poppins"/>
                <a:cs typeface="Poppins"/>
              </a:rPr>
              <a:t>Technical complexity</a:t>
            </a:r>
            <a:endParaRPr lang="en-US" sz="4000" dirty="0">
              <a:solidFill>
                <a:srgbClr val="002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00" indent="-571500" algn="l">
              <a:buFont typeface="Wingdings"/>
              <a:buChar char="Ø"/>
            </a:pPr>
            <a:r>
              <a:rPr lang="en-US" sz="4000" dirty="0">
                <a:solidFill>
                  <a:srgbClr val="002060"/>
                </a:solidFill>
                <a:latin typeface="Poppins"/>
                <a:cs typeface="Poppins"/>
              </a:rPr>
              <a:t>Political and regulatory risks</a:t>
            </a:r>
            <a:endParaRPr lang="en-US" sz="4000" dirty="0">
              <a:solidFill>
                <a:srgbClr val="002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00" indent="-571500" algn="l">
              <a:buFont typeface="Wingdings"/>
              <a:buChar char="Ø"/>
            </a:pPr>
            <a:r>
              <a:rPr lang="en-US" sz="4000" dirty="0">
                <a:solidFill>
                  <a:srgbClr val="002060"/>
                </a:solidFill>
                <a:latin typeface="Poppins"/>
                <a:cs typeface="Poppins"/>
              </a:rPr>
              <a:t>Liabilities</a:t>
            </a:r>
            <a:endParaRPr lang="en-US" sz="4000" dirty="0">
              <a:solidFill>
                <a:srgbClr val="002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00" indent="-571500" algn="l">
              <a:buFont typeface="Wingdings"/>
              <a:buChar char="Ø"/>
            </a:pPr>
            <a:r>
              <a:rPr lang="en-US" sz="4000" dirty="0">
                <a:solidFill>
                  <a:srgbClr val="002060"/>
                </a:solidFill>
                <a:latin typeface="Poppins"/>
                <a:cs typeface="Poppins"/>
              </a:rPr>
              <a:t>High fixed to variable cost ratios</a:t>
            </a:r>
            <a:endParaRPr lang="en-US" sz="4000" dirty="0">
              <a:solidFill>
                <a:srgbClr val="002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342900" indent="-342900" algn="l">
              <a:buFont typeface="Wingdings"/>
              <a:buChar char="Ø"/>
            </a:pPr>
            <a:endParaRPr lang="en-US" dirty="0">
              <a:solidFill>
                <a:srgbClr val="002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E59595-C9B3-A591-F2D8-DCFCDFE98B5F}"/>
              </a:ext>
            </a:extLst>
          </p:cNvPr>
          <p:cNvSpPr txBox="1"/>
          <p:nvPr/>
        </p:nvSpPr>
        <p:spPr>
          <a:xfrm>
            <a:off x="759732" y="6009821"/>
            <a:ext cx="180974" cy="3619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CD2D74-243B-DFFE-22D8-2C68CF9206AF}"/>
              </a:ext>
            </a:extLst>
          </p:cNvPr>
          <p:cNvSpPr txBox="1"/>
          <p:nvPr/>
        </p:nvSpPr>
        <p:spPr>
          <a:xfrm>
            <a:off x="122612" y="5686655"/>
            <a:ext cx="116365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Poppins" panose="00000500000000000000" pitchFamily="2" charset="0"/>
                <a:cs typeface="Poppins" panose="00000500000000000000" pitchFamily="2" charset="0"/>
              </a:rPr>
              <a:t>The Development Bank of Latin America is the only development bank to have made a loan</a:t>
            </a:r>
          </a:p>
          <a:p>
            <a:r>
              <a:rPr lang="en-GB" dirty="0">
                <a:latin typeface="Poppins" panose="00000500000000000000" pitchFamily="2" charset="0"/>
                <a:cs typeface="Poppins" panose="00000500000000000000" pitchFamily="2" charset="0"/>
              </a:rPr>
              <a:t> in recent times (2013). The World Bank does not currently allow financing support for nuclear power. </a:t>
            </a:r>
            <a:endParaRPr lang="en-BE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860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2" uiExpand="1" build="allAtOnce"/>
      <p:bldP spid="12" grpId="3" uiExpand="1" build="allAtOnce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A2DB6C44-B98D-02DC-0145-76BFD5EE8AD6}"/>
              </a:ext>
            </a:extLst>
          </p:cNvPr>
          <p:cNvSpPr/>
          <p:nvPr/>
        </p:nvSpPr>
        <p:spPr>
          <a:xfrm rot="20042191">
            <a:off x="-913306" y="-876372"/>
            <a:ext cx="5095296" cy="1975358"/>
          </a:xfrm>
          <a:prstGeom prst="rect">
            <a:avLst/>
          </a:prstGeom>
          <a:solidFill>
            <a:srgbClr val="05276E"/>
          </a:solidFill>
          <a:ln>
            <a:solidFill>
              <a:schemeClr val="bg1"/>
            </a:solidFill>
          </a:ln>
          <a:effectLst>
            <a:innerShdw blurRad="1206500" dist="647700" dir="5400000">
              <a:prstClr val="black">
                <a:alpha val="81000"/>
              </a:prstClr>
            </a:innerShdw>
            <a:softEdge rad="114300"/>
          </a:effectLst>
          <a:scene3d>
            <a:camera prst="orthographicFront"/>
            <a:lightRig rig="threePt" dir="t"/>
          </a:scene3d>
          <a:sp3d prstMaterial="matte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53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Immagine 9" descr="Immagine che contiene testo&#10;&#10;Descrizione generata automaticamente">
            <a:extLst>
              <a:ext uri="{FF2B5EF4-FFF2-40B4-BE49-F238E27FC236}">
                <a16:creationId xmlns:a16="http://schemas.microsoft.com/office/drawing/2014/main" id="{C0DC3242-4315-D11C-3D8D-C7802C13FE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56" y="-152714"/>
            <a:ext cx="1250433" cy="1250433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0EBAFBD-2073-67FB-9FEB-D118815727E6}"/>
              </a:ext>
            </a:extLst>
          </p:cNvPr>
          <p:cNvSpPr txBox="1"/>
          <p:nvPr/>
        </p:nvSpPr>
        <p:spPr>
          <a:xfrm>
            <a:off x="122612" y="801382"/>
            <a:ext cx="1420919" cy="307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1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Presentation</a:t>
            </a:r>
          </a:p>
        </p:txBody>
      </p:sp>
      <p:sp>
        <p:nvSpPr>
          <p:cNvPr id="13" name="Rectangle 41">
            <a:extLst>
              <a:ext uri="{FF2B5EF4-FFF2-40B4-BE49-F238E27FC236}">
                <a16:creationId xmlns:a16="http://schemas.microsoft.com/office/drawing/2014/main" id="{BE6B945A-72A6-91C2-EAFB-1883247D2754}"/>
              </a:ext>
            </a:extLst>
          </p:cNvPr>
          <p:cNvSpPr/>
          <p:nvPr/>
        </p:nvSpPr>
        <p:spPr>
          <a:xfrm>
            <a:off x="11796464" y="0"/>
            <a:ext cx="395536" cy="6858000"/>
          </a:xfrm>
          <a:prstGeom prst="rect">
            <a:avLst/>
          </a:prstGeom>
          <a:solidFill>
            <a:srgbClr val="002060"/>
          </a:solidFill>
          <a:ln>
            <a:solidFill>
              <a:srgbClr val="2E3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5D5645-6EB0-512C-4179-73AFA7A49F37}"/>
              </a:ext>
            </a:extLst>
          </p:cNvPr>
          <p:cNvSpPr txBox="1"/>
          <p:nvPr/>
        </p:nvSpPr>
        <p:spPr>
          <a:xfrm>
            <a:off x="122612" y="2051815"/>
            <a:ext cx="11498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1B2D6D"/>
                </a:solidFill>
                <a:latin typeface="Poppins Bold" panose="00000800000000000000" pitchFamily="2" charset="0"/>
                <a:ea typeface="Segoe UI Black" panose="020B0A02040204020203" pitchFamily="34" charset="0"/>
                <a:cs typeface="Poppins Bold" panose="00000800000000000000" pitchFamily="2" charset="0"/>
              </a:rPr>
              <a:t>What can we learn from the past in the time of crisis?</a:t>
            </a:r>
            <a:br>
              <a:rPr lang="en-US" sz="2800" dirty="0">
                <a:solidFill>
                  <a:srgbClr val="1B2D6D"/>
                </a:solidFill>
                <a:latin typeface="Poppins Bold" panose="00000800000000000000" pitchFamily="2" charset="0"/>
                <a:ea typeface="Segoe UI Black" panose="020B0A02040204020203" pitchFamily="34" charset="0"/>
                <a:cs typeface="Poppins Bold" panose="00000800000000000000" pitchFamily="2" charset="0"/>
              </a:rPr>
            </a:br>
            <a:br>
              <a:rPr lang="en-US" sz="2800" dirty="0">
                <a:solidFill>
                  <a:srgbClr val="1B2D6D"/>
                </a:solidFill>
                <a:latin typeface="Poppins Bold" panose="00000800000000000000" pitchFamily="2" charset="0"/>
                <a:ea typeface="Segoe UI Black" panose="020B0A02040204020203" pitchFamily="34" charset="0"/>
                <a:cs typeface="Poppins Bold" panose="00000800000000000000" pitchFamily="2" charset="0"/>
              </a:rPr>
            </a:br>
            <a:endParaRPr lang="en-BE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360C96-FBA1-63F1-F428-1864CB87B654}"/>
              </a:ext>
            </a:extLst>
          </p:cNvPr>
          <p:cNvSpPr txBox="1"/>
          <p:nvPr/>
        </p:nvSpPr>
        <p:spPr>
          <a:xfrm>
            <a:off x="979055" y="2693293"/>
            <a:ext cx="945549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1B2D6D"/>
                </a:solidFill>
                <a:latin typeface="Poppins Bold" panose="00000800000000000000" pitchFamily="2" charset="0"/>
                <a:ea typeface="Segoe UI Black" panose="020B0A02040204020203" pitchFamily="34" charset="0"/>
                <a:cs typeface="Poppins Bold" panose="00000800000000000000" pitchFamily="2" charset="0"/>
              </a:rPr>
              <a:t>What new opportunities are coming for the European electricity market? </a:t>
            </a:r>
            <a:br>
              <a:rPr lang="en-US" sz="2800" dirty="0">
                <a:solidFill>
                  <a:srgbClr val="1B2D6D"/>
                </a:solidFill>
                <a:latin typeface="Poppins Bold" panose="00000800000000000000" pitchFamily="2" charset="0"/>
                <a:ea typeface="Segoe UI Black" panose="020B0A02040204020203" pitchFamily="34" charset="0"/>
                <a:cs typeface="Poppins Bold" panose="00000800000000000000" pitchFamily="2" charset="0"/>
              </a:rPr>
            </a:br>
            <a:br>
              <a:rPr lang="en-US" sz="2800" dirty="0">
                <a:solidFill>
                  <a:srgbClr val="1B2D6D"/>
                </a:solidFill>
                <a:latin typeface="Poppins Bold" panose="00000800000000000000" pitchFamily="2" charset="0"/>
                <a:ea typeface="Segoe UI Black" panose="020B0A02040204020203" pitchFamily="34" charset="0"/>
                <a:cs typeface="Poppins Bold" panose="00000800000000000000" pitchFamily="2" charset="0"/>
              </a:rPr>
            </a:br>
            <a:endParaRPr lang="en-BE" sz="2800" dirty="0">
              <a:solidFill>
                <a:srgbClr val="1B2D6D"/>
              </a:solidFill>
              <a:latin typeface="Poppins Bold" panose="00000800000000000000" pitchFamily="2" charset="0"/>
              <a:ea typeface="Segoe UI Black" panose="020B0A02040204020203" pitchFamily="34" charset="0"/>
              <a:cs typeface="Poppins Bold" panose="000008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F1923C-E362-B892-5225-F72A7361936F}"/>
              </a:ext>
            </a:extLst>
          </p:cNvPr>
          <p:cNvSpPr txBox="1"/>
          <p:nvPr/>
        </p:nvSpPr>
        <p:spPr>
          <a:xfrm>
            <a:off x="979055" y="3850521"/>
            <a:ext cx="549205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1B2D6D"/>
                </a:solidFill>
                <a:latin typeface="Poppins Bold" panose="00000800000000000000" pitchFamily="2" charset="0"/>
                <a:ea typeface="Segoe UI Black" panose="020B0A02040204020203" pitchFamily="34" charset="0"/>
                <a:cs typeface="Poppins Bold" panose="00000800000000000000" pitchFamily="2" charset="0"/>
              </a:rPr>
              <a:t>How to boost investment in nuclear projects? </a:t>
            </a:r>
            <a:br>
              <a:rPr lang="en-US" sz="2800" dirty="0">
                <a:solidFill>
                  <a:srgbClr val="1B2D6D"/>
                </a:solidFill>
                <a:latin typeface="Poppins Bold" panose="00000800000000000000" pitchFamily="2" charset="0"/>
                <a:ea typeface="Segoe UI Black" panose="020B0A02040204020203" pitchFamily="34" charset="0"/>
                <a:cs typeface="Poppins Bold" panose="00000800000000000000" pitchFamily="2" charset="0"/>
              </a:rPr>
            </a:br>
            <a:br>
              <a:rPr lang="en-US" sz="2800" dirty="0">
                <a:solidFill>
                  <a:srgbClr val="1B2D6D"/>
                </a:solidFill>
                <a:latin typeface="Poppins Bold" panose="00000800000000000000" pitchFamily="2" charset="0"/>
                <a:ea typeface="Segoe UI Black" panose="020B0A02040204020203" pitchFamily="34" charset="0"/>
                <a:cs typeface="Poppins Bold" panose="00000800000000000000" pitchFamily="2" charset="0"/>
              </a:rPr>
            </a:br>
            <a:endParaRPr lang="en-BE" sz="2800" dirty="0">
              <a:solidFill>
                <a:srgbClr val="1B2D6D"/>
              </a:solidFill>
              <a:latin typeface="Poppins Bold" panose="00000800000000000000" pitchFamily="2" charset="0"/>
              <a:ea typeface="Segoe UI Black" panose="020B0A02040204020203" pitchFamily="34" charset="0"/>
              <a:cs typeface="Poppins Bold" panose="000008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00B640-B090-4D61-FB16-E166EC87EDAC}"/>
              </a:ext>
            </a:extLst>
          </p:cNvPr>
          <p:cNvSpPr txBox="1"/>
          <p:nvPr/>
        </p:nvSpPr>
        <p:spPr>
          <a:xfrm>
            <a:off x="979055" y="4922886"/>
            <a:ext cx="92594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1B2D6D"/>
                </a:solidFill>
                <a:latin typeface="Poppins Bold" panose="00000800000000000000" pitchFamily="2" charset="0"/>
                <a:ea typeface="Segoe UI Black" panose="020B0A02040204020203" pitchFamily="34" charset="0"/>
                <a:cs typeface="Poppins Bold" panose="00000800000000000000" pitchFamily="2" charset="0"/>
              </a:rPr>
              <a:t>How to strength cooperation between Member States opting for nuclear power ?</a:t>
            </a:r>
            <a:endParaRPr lang="en-BE" sz="2800" dirty="0">
              <a:solidFill>
                <a:srgbClr val="1B2D6D"/>
              </a:solidFill>
              <a:latin typeface="Poppins Bold" panose="00000800000000000000" pitchFamily="2" charset="0"/>
              <a:ea typeface="Segoe UI Black" panose="020B0A02040204020203" pitchFamily="34" charset="0"/>
              <a:cs typeface="Poppins Bold" panose="000008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E3A56E-201A-BF46-E5CA-A88BD8E6B1BE}"/>
              </a:ext>
            </a:extLst>
          </p:cNvPr>
          <p:cNvSpPr txBox="1"/>
          <p:nvPr/>
        </p:nvSpPr>
        <p:spPr>
          <a:xfrm>
            <a:off x="979055" y="5876993"/>
            <a:ext cx="9259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1B2D6D"/>
                </a:solidFill>
                <a:latin typeface="Poppins Bold" panose="00000800000000000000" pitchFamily="2" charset="0"/>
                <a:ea typeface="Segoe UI Black" panose="020B0A02040204020203" pitchFamily="34" charset="0"/>
                <a:cs typeface="Poppins Bold" panose="00000800000000000000" pitchFamily="2" charset="0"/>
              </a:rPr>
              <a:t>What solutions against global warming? </a:t>
            </a:r>
            <a:endParaRPr lang="en-BE" sz="2800" dirty="0">
              <a:solidFill>
                <a:srgbClr val="1B2D6D"/>
              </a:solidFill>
              <a:latin typeface="Poppins Bold" panose="00000800000000000000" pitchFamily="2" charset="0"/>
              <a:ea typeface="Segoe UI Black" panose="020B0A02040204020203" pitchFamily="34" charset="0"/>
              <a:cs typeface="Poppins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0947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2" grpId="0"/>
      <p:bldP spid="14" grpId="0"/>
      <p:bldP spid="15" grpId="0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233</Words>
  <Application>Microsoft Office PowerPoint</Application>
  <PresentationFormat>Widescreen</PresentationFormat>
  <Paragraphs>40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16" baseType="lpstr">
      <vt:lpstr>Arial</vt:lpstr>
      <vt:lpstr>Calibri</vt:lpstr>
      <vt:lpstr>Calibri Light</vt:lpstr>
      <vt:lpstr>Poppins</vt:lpstr>
      <vt:lpstr>Poppins Bold</vt:lpstr>
      <vt:lpstr>Wingdings</vt:lpstr>
      <vt:lpstr>Tema di Office</vt:lpstr>
      <vt:lpstr>1_Tema di Office</vt:lpstr>
      <vt:lpstr>1_Office Theme</vt:lpstr>
      <vt:lpstr>PowerPoint Presentation</vt:lpstr>
      <vt:lpstr>Who we are?</vt:lpstr>
      <vt:lpstr>PowerPoint Presentation</vt:lpstr>
      <vt:lpstr>The ENS High Scientific Council </vt:lpstr>
      <vt:lpstr>The ENS Climate Advocacy since 2015</vt:lpstr>
      <vt:lpstr>Financing Nuclear Energy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Intern ENS</dc:creator>
  <cp:lastModifiedBy>Emilia Janisz</cp:lastModifiedBy>
  <cp:revision>50</cp:revision>
  <dcterms:created xsi:type="dcterms:W3CDTF">2022-10-12T09:32:06Z</dcterms:created>
  <dcterms:modified xsi:type="dcterms:W3CDTF">2022-10-12T21:11:55Z</dcterms:modified>
</cp:coreProperties>
</file>