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5" r:id="rId2"/>
    <p:sldId id="301" r:id="rId3"/>
    <p:sldId id="269" r:id="rId4"/>
    <p:sldId id="280" r:id="rId5"/>
    <p:sldId id="305" r:id="rId6"/>
    <p:sldId id="307" r:id="rId7"/>
    <p:sldId id="268" r:id="rId8"/>
    <p:sldId id="270" r:id="rId9"/>
    <p:sldId id="273" r:id="rId10"/>
    <p:sldId id="275" r:id="rId11"/>
    <p:sldId id="277" r:id="rId12"/>
    <p:sldId id="310" r:id="rId13"/>
  </p:sldIdLst>
  <p:sldSz cx="9144000" cy="6858000" type="screen4x3"/>
  <p:notesSz cx="6797675" cy="987425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93"/>
    <a:srgbClr val="72C0C6"/>
    <a:srgbClr val="FFFF99"/>
    <a:srgbClr val="36A9AA"/>
    <a:srgbClr val="00FA00"/>
    <a:srgbClr val="E3E3E3"/>
    <a:srgbClr val="D15094"/>
    <a:srgbClr val="CECEF0"/>
    <a:srgbClr val="AAB5C8"/>
    <a:srgbClr val="D05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56" autoAdjust="0"/>
    <p:restoredTop sz="88545" autoAdjust="0"/>
  </p:normalViewPr>
  <p:slideViewPr>
    <p:cSldViewPr>
      <p:cViewPr varScale="1">
        <p:scale>
          <a:sx n="99" d="100"/>
          <a:sy n="99" d="100"/>
        </p:scale>
        <p:origin x="21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D9C6F15D-D30E-1C43-A246-F8A6ACB7AA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BA9530B0-C06E-524F-8B8A-F936703B23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B3B21DF3-3811-B042-BEF4-3D7976A964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764675B5-E9A4-6642-9BA6-85D367C5EB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="" xmlns:a16="http://schemas.microsoft.com/office/drawing/2014/main" id="{20BCD33D-4FB0-5545-8E1C-FADCDFBCC1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5" name="Rectangle 7">
            <a:extLst>
              <a:ext uri="{FF2B5EF4-FFF2-40B4-BE49-F238E27FC236}">
                <a16:creationId xmlns="" xmlns:a16="http://schemas.microsoft.com/office/drawing/2014/main" id="{A9B6013F-845B-3747-A268-9F58101D3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4407EB-835F-874E-86F8-A793FAF6234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09243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59667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Jobb alsóban: víz,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nukleáris, geotermikus, biomassza, szemét</a:t>
            </a:r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6990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794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624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624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1475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5683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0425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13203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1008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881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407EB-835F-874E-86F8-A793FAF62342}" type="slidenum">
              <a:rPr lang="hu-HU" altLang="hu-HU" smtClean="0"/>
              <a:pPr>
                <a:defRPr/>
              </a:pPr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4331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655762"/>
          </a:xfrm>
        </p:spPr>
        <p:txBody>
          <a:bodyPr/>
          <a:lstStyle>
            <a:lvl1pPr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FB916BF-2436-B947-ABAD-983881C0A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FC47F0B-5647-3642-A8CA-581D60431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78CF0FE-C83F-BB41-8355-EF5756D80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10F9C-5E86-AD4B-9574-F72E8AE240C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265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1F7A523-B37E-DE4D-8C39-A984E65C2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D05F2F1-BF03-F943-B065-DB37CF957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D2400B-EDCC-FE4A-A374-99F6CC1C4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2815-98C2-4643-B448-ED790FE983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427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5318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531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DCEB048-81C8-E64E-9BEB-607B0ABB8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A61DF9B-DD32-F547-861B-541F4DA50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8B7A48-7658-8F43-B3D4-4573F8487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23109-89FD-9E4E-B577-C499103FF1E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8283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DDEAA79-345A-B24C-AA7D-FB5DB7DF4C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90097C9-77AA-6347-A6F6-487780F50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70B219-7D95-BA4B-B577-6D03205E8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7D4C-270F-CE4B-8660-D66226B69EA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3725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75A072F-88B9-E942-917D-2CD3D0127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03CC2CD-70EB-2A40-AF5C-3B790700D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A5EE849-D282-4C4A-B9A5-94541FB5A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C0DD5-C550-264F-8758-54D7D04E3A3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994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765175"/>
            <a:ext cx="4495800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495800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327B9E1-A3AB-7E44-A92B-C32758692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76BA675-0F78-DE47-A3B3-7A408244D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DDAF8B4-D2BC-DE4D-B23A-5B532F4D2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95BC-5809-724E-A4E6-9A821351F77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2302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1EBFCFB-DA9D-B64A-97A2-CBE48E277E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DD73717-982B-2443-9906-5BBF40DF3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F86F7C5-A321-0E4D-A177-403D988F9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F5610-156D-9B48-AD5C-DEF29252556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646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5CE4F6C-F459-2945-9972-61B9EA3C5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A072A5D-7543-934E-8C38-4DAE02DA7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3551EA5-4D13-5F49-93D4-7BFACD73A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4068-6BF3-4D49-A02F-B685CEBEDB9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9855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1EA3107-657E-4C45-9ACE-37D90A63E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2757241-509E-4143-9CD6-A6836C2B3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11632EE-69AA-CD49-95B0-0151AD4D3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7643-6C82-9A4C-9A5C-CC075080AA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757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9E1369-CE3A-834B-87A5-BDEB94BDC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362254-5C71-934E-884E-E719DF570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D70086-7742-0742-974D-6B2A6376D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3BA0-F1FE-E941-8B11-333E16AE853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070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7B0C1BE-96D7-5348-BE9A-B751DB47F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82162F-259F-7149-ACBB-898848965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CE6C319-5E34-7946-8948-09A50E6AA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EAC9B-4445-2944-950D-0E8F82FABF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25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3095087C-2B86-3246-A2FE-16D7AF655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7AAA5792-379B-5B4D-99E6-9F0D728AA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5175"/>
            <a:ext cx="91440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/>
              <a:t>Mintaszöveg szerkesztése</a:t>
            </a:r>
          </a:p>
          <a:p>
            <a:pPr lvl="1"/>
            <a:r>
              <a:rPr lang="hu-HU" altLang="hu-HU" dirty="0"/>
              <a:t>Második szint</a:t>
            </a:r>
          </a:p>
          <a:p>
            <a:pPr lvl="2"/>
            <a:r>
              <a:rPr lang="hu-HU" altLang="hu-HU" dirty="0"/>
              <a:t>Harmadik szint</a:t>
            </a:r>
          </a:p>
          <a:p>
            <a:pPr lvl="3"/>
            <a:r>
              <a:rPr lang="hu-HU" altLang="hu-HU" dirty="0"/>
              <a:t>Negyedik szint</a:t>
            </a:r>
          </a:p>
          <a:p>
            <a:pPr lvl="4"/>
            <a:r>
              <a:rPr lang="hu-HU" altLang="hu-HU" dirty="0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DD5CAD0-8CC1-C641-96F1-06C1D5A512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29162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A4231508-0B0B-A048-8489-0416287EDE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876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78DACEC7-4A44-C449-B2C5-376E139F18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7650"/>
            <a:ext cx="2590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9BCE8A6-F617-4F4F-8E8D-2D13CC4AC72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witter.com/BBK_Bund/status/144351655823246131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016/j.ecmx.2021.10013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D1E11B3-B6B2-32A8-13AD-CEBA2EA1B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0728"/>
            <a:ext cx="9143999" cy="2160240"/>
          </a:xfrm>
        </p:spPr>
        <p:txBody>
          <a:bodyPr/>
          <a:lstStyle/>
          <a:p>
            <a:r>
              <a:rPr lang="en-GB" sz="4400" dirty="0"/>
              <a:t>The role of nuclear energy in  security of supply and climate protection in Europe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8A82C7A1-D842-A92D-7F7C-ABE6EB461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3140968"/>
            <a:ext cx="9073007" cy="3456682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endParaRPr lang="en-GB" altLang="hu-HU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hu-HU" b="1" dirty="0" err="1">
                <a:solidFill>
                  <a:schemeClr val="accent2"/>
                </a:solidFill>
              </a:rPr>
              <a:t>Prof.</a:t>
            </a:r>
            <a:r>
              <a:rPr lang="en-GB" altLang="hu-HU" b="1" dirty="0">
                <a:solidFill>
                  <a:schemeClr val="accent2"/>
                </a:solidFill>
              </a:rPr>
              <a:t> Dr. Attila ASZÓDI, Bence BIRÓ</a:t>
            </a:r>
          </a:p>
          <a:p>
            <a:pPr eaLnBrk="1" hangingPunct="1">
              <a:lnSpc>
                <a:spcPct val="80000"/>
              </a:lnSpc>
            </a:pPr>
            <a:r>
              <a:rPr lang="en-GB" altLang="hu-HU" sz="2400" dirty="0"/>
              <a:t>Budapest University of Technology and Economics</a:t>
            </a:r>
            <a:br>
              <a:rPr lang="en-GB" altLang="hu-HU" sz="2400" dirty="0"/>
            </a:br>
            <a:r>
              <a:rPr lang="en-GB" altLang="hu-HU" sz="2400" dirty="0"/>
              <a:t>Faculty of Natural Sciences</a:t>
            </a:r>
            <a:br>
              <a:rPr lang="en-GB" altLang="hu-HU" sz="2400" dirty="0"/>
            </a:br>
            <a:r>
              <a:rPr lang="en-GB" altLang="hu-HU" sz="2400" dirty="0"/>
              <a:t>Institute of Nuclear Techniques</a:t>
            </a:r>
          </a:p>
          <a:p>
            <a:pPr eaLnBrk="1" hangingPunct="1">
              <a:lnSpc>
                <a:spcPct val="80000"/>
              </a:lnSpc>
            </a:pPr>
            <a:endParaRPr lang="en-GB" altLang="hu-HU" sz="1200" dirty="0"/>
          </a:p>
          <a:p>
            <a:pPr eaLnBrk="1" hangingPunct="1">
              <a:lnSpc>
                <a:spcPct val="80000"/>
              </a:lnSpc>
            </a:pPr>
            <a:r>
              <a:rPr lang="en-GB" altLang="hu-HU" sz="2400" b="1" dirty="0"/>
              <a:t>Les </a:t>
            </a:r>
            <a:r>
              <a:rPr lang="en-GB" altLang="hu-HU" sz="2400" b="1" dirty="0" err="1"/>
              <a:t>Entretiens</a:t>
            </a:r>
            <a:r>
              <a:rPr lang="en-GB" altLang="hu-HU" sz="2400" b="1" dirty="0"/>
              <a:t> </a:t>
            </a:r>
            <a:r>
              <a:rPr lang="en-GB" altLang="hu-HU" sz="2400" b="1" dirty="0" err="1"/>
              <a:t>Européens</a:t>
            </a:r>
            <a:r>
              <a:rPr lang="en-GB" altLang="hu-HU" sz="2400" b="1" dirty="0"/>
              <a:t>, </a:t>
            </a:r>
            <a:r>
              <a:rPr lang="en-GB" altLang="hu-HU" sz="2400" b="1" dirty="0"/>
              <a:t/>
            </a:r>
            <a:br>
              <a:rPr lang="en-GB" altLang="hu-HU" sz="2400" b="1" dirty="0"/>
            </a:br>
            <a:r>
              <a:rPr lang="hu-HU" altLang="hu-HU" sz="2400" b="1" dirty="0" smtClean="0"/>
              <a:t>Zoom</a:t>
            </a:r>
            <a:r>
              <a:rPr lang="en-GB" altLang="hu-HU" sz="2400" b="1" dirty="0" smtClean="0"/>
              <a:t>, </a:t>
            </a:r>
            <a:r>
              <a:rPr lang="hu-HU" altLang="hu-HU" sz="2400" b="1" dirty="0" smtClean="0"/>
              <a:t>1</a:t>
            </a:r>
            <a:r>
              <a:rPr lang="en-GB" altLang="hu-HU" sz="2400" b="1" dirty="0" smtClean="0"/>
              <a:t>3.10.2022</a:t>
            </a:r>
            <a:endParaRPr lang="en-GB" altLang="hu-HU" sz="2400" b="1" dirty="0"/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8A565A85-B53C-C411-6928-E58814B0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86BC64C4-8343-E1AC-48EF-612D7F74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5279A405-D697-ED7F-2772-F9615538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10F9C-5E86-AD4B-9574-F72E8AE240C2}" type="slidenum">
              <a:rPr lang="hu-HU" altLang="hu-HU" smtClean="0"/>
              <a:pPr>
                <a:defRPr/>
              </a:pPr>
              <a:t>1</a:t>
            </a:fld>
            <a:endParaRPr lang="hu-HU" altLang="hu-HU"/>
          </a:p>
        </p:txBody>
      </p:sp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67206B6F-1C04-61F1-F997-7F5411120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99" y="0"/>
            <a:ext cx="1440000" cy="720000"/>
          </a:xfrm>
          <a:prstGeom prst="rect">
            <a:avLst/>
          </a:prstGeom>
          <a:ln>
            <a:noFill/>
          </a:ln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4D86215E-4961-9F4F-9578-93F206A7A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5709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4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EF58E45-CB87-DC4F-9C2B-2C2C99BF9C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A142DC-9791-BF46-ADD8-649D5F2C6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5363" name="Rectangle 9">
            <a:extLst>
              <a:ext uri="{FF2B5EF4-FFF2-40B4-BE49-F238E27FC236}">
                <a16:creationId xmlns="" xmlns:a16="http://schemas.microsoft.com/office/drawing/2014/main" id="{D45AA078-C44B-BC44-937F-584CA7FB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5A949-D2C1-294C-9D90-28CD64A30246}" type="slidenum">
              <a:rPr lang="hu-HU" altLang="hu-HU" sz="1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000"/>
          </a:p>
        </p:txBody>
      </p:sp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CCC23A66-D1A3-3D4F-BE43-F3F8FF0CF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500000" cy="267575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="" xmlns:a16="http://schemas.microsoft.com/office/drawing/2014/main" id="{0EAF4F87-6F28-3C4C-ABB9-2AD5CF64A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2" y="908720"/>
            <a:ext cx="4500000" cy="2675756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="" xmlns:a16="http://schemas.microsoft.com/office/drawing/2014/main" id="{0E24ED19-5083-1242-8707-8682B00B7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7182"/>
            <a:ext cx="4500000" cy="2675756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="" xmlns:a16="http://schemas.microsoft.com/office/drawing/2014/main" id="{2CCC5973-9353-284A-9677-803DB89FF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69" y="3917182"/>
            <a:ext cx="4500000" cy="2675756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88A0CF93-4474-D747-8F8F-01442D52A1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eaLnBrk="1" hangingPunct="1"/>
            <a:r>
              <a:rPr lang="en-GB" altLang="hu-HU" sz="2600" dirty="0"/>
              <a:t>Unserved energy and forced plant generation reduction in the interconnected electricity system (</a:t>
            </a:r>
            <a:r>
              <a:rPr lang="en-GB" altLang="hu-HU" sz="2600" dirty="0">
                <a:solidFill>
                  <a:srgbClr val="C00000"/>
                </a:solidFill>
              </a:rPr>
              <a:t>2040</a:t>
            </a:r>
            <a:r>
              <a:rPr lang="en-GB" altLang="hu-HU" sz="2600" dirty="0"/>
              <a:t>)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EC34D559-3891-9041-BE16-BE48620B6513}"/>
              </a:ext>
            </a:extLst>
          </p:cNvPr>
          <p:cNvSpPr txBox="1"/>
          <p:nvPr/>
        </p:nvSpPr>
        <p:spPr>
          <a:xfrm>
            <a:off x="-2" y="782064"/>
            <a:ext cx="971600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hu-HU" sz="600" dirty="0"/>
              <a:t>No export-import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EC34D559-3891-9041-BE16-BE48620B6513}"/>
              </a:ext>
            </a:extLst>
          </p:cNvPr>
          <p:cNvSpPr txBox="1"/>
          <p:nvPr/>
        </p:nvSpPr>
        <p:spPr>
          <a:xfrm>
            <a:off x="-2" y="3717032"/>
            <a:ext cx="2267746" cy="18466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en-GB" sz="600" dirty="0"/>
              <a:t>Unlimited cross-border capacities for solar and wind</a:t>
            </a:r>
          </a:p>
        </p:txBody>
      </p:sp>
      <p:sp>
        <p:nvSpPr>
          <p:cNvPr id="17" name="Téglalap 16"/>
          <p:cNvSpPr/>
          <p:nvPr/>
        </p:nvSpPr>
        <p:spPr>
          <a:xfrm>
            <a:off x="6011862" y="3852019"/>
            <a:ext cx="1224433" cy="225053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26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>
            <a:extLst>
              <a:ext uri="{FF2B5EF4-FFF2-40B4-BE49-F238E27FC236}">
                <a16:creationId xmlns="" xmlns:a16="http://schemas.microsoft.com/office/drawing/2014/main" id="{EC34D559-3891-9041-BE16-BE48620B6513}"/>
              </a:ext>
            </a:extLst>
          </p:cNvPr>
          <p:cNvSpPr txBox="1"/>
          <p:nvPr/>
        </p:nvSpPr>
        <p:spPr>
          <a:xfrm>
            <a:off x="6647933" y="6592938"/>
            <a:ext cx="1956516" cy="144016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26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</a:rPr>
              <a:t>Hydro, nuclear, geothermal, biomass, waste included</a:t>
            </a:r>
            <a:endParaRPr lang="hu-HU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EF58E45-CB87-DC4F-9C2B-2C2C99BF9C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A142DC-9791-BF46-ADD8-649D5F2C6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5363" name="Rectangle 9">
            <a:extLst>
              <a:ext uri="{FF2B5EF4-FFF2-40B4-BE49-F238E27FC236}">
                <a16:creationId xmlns="" xmlns:a16="http://schemas.microsoft.com/office/drawing/2014/main" id="{D45AA078-C44B-BC44-937F-584CA7FB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5A949-D2C1-294C-9D90-28CD64A30246}" type="slidenum">
              <a:rPr lang="hu-HU" altLang="hu-HU" sz="10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1000"/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88A0CF93-4474-D747-8F8F-01442D52A1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GB" altLang="hu-HU" sz="3600" dirty="0"/>
              <a:t>Carbon-neutral electricity generation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36132C6E-60A4-C24D-A34D-1BE3C3B6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1" y="620713"/>
            <a:ext cx="9036000" cy="589243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067943" y="5805264"/>
            <a:ext cx="394999" cy="229913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26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6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EF58E45-CB87-DC4F-9C2B-2C2C99BF9C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A142DC-9791-BF46-ADD8-649D5F2C6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5363" name="Rectangle 9">
            <a:extLst>
              <a:ext uri="{FF2B5EF4-FFF2-40B4-BE49-F238E27FC236}">
                <a16:creationId xmlns="" xmlns:a16="http://schemas.microsoft.com/office/drawing/2014/main" id="{D45AA078-C44B-BC44-937F-584CA7FB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5A949-D2C1-294C-9D90-28CD64A30246}" type="slidenum">
              <a:rPr lang="hu-HU" altLang="hu-HU" sz="10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000"/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88A0CF93-4474-D747-8F8F-01442D52A1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687"/>
          </a:xfrm>
        </p:spPr>
        <p:txBody>
          <a:bodyPr/>
          <a:lstStyle/>
          <a:p>
            <a:pPr eaLnBrk="1" hangingPunct="1"/>
            <a:r>
              <a:rPr lang="en-GB" altLang="hu-HU" sz="3600" dirty="0"/>
              <a:t>Summary of results and lessons learned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F566EE55-58BD-434C-A3E5-4C7E41A1C6D0}"/>
              </a:ext>
            </a:extLst>
          </p:cNvPr>
          <p:cNvSpPr txBox="1"/>
          <p:nvPr/>
        </p:nvSpPr>
        <p:spPr>
          <a:xfrm>
            <a:off x="0" y="555059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00000"/>
                </a:solidFill>
                <a:latin typeface="+mj-lt"/>
              </a:rPr>
              <a:t>Redesign! </a:t>
            </a:r>
          </a:p>
          <a:p>
            <a:pPr marL="534988" indent="-400050">
              <a:buFont typeface="Wingdings" pitchFamily="2" charset="2"/>
              <a:buChar char="Ø"/>
            </a:pPr>
            <a:r>
              <a:rPr lang="en-GB" sz="2200" dirty="0">
                <a:latin typeface="+mj-lt"/>
              </a:rPr>
              <a:t>Our simulation shows that the </a:t>
            </a:r>
            <a:r>
              <a:rPr lang="en-GB" sz="2200" b="1" dirty="0">
                <a:latin typeface="+mj-lt"/>
              </a:rPr>
              <a:t>energy strategies</a:t>
            </a:r>
            <a:r>
              <a:rPr lang="en-GB" sz="2200" dirty="0">
                <a:latin typeface="+mj-lt"/>
              </a:rPr>
              <a:t> of the European countries under study </a:t>
            </a:r>
            <a:r>
              <a:rPr lang="en-GB" sz="2200" b="1" dirty="0">
                <a:latin typeface="+mj-lt"/>
              </a:rPr>
              <a:t>are not well suited </a:t>
            </a:r>
            <a:r>
              <a:rPr lang="en-GB" sz="2200" dirty="0">
                <a:latin typeface="+mj-lt"/>
              </a:rPr>
              <a:t>to meet climate and security of supply objectives. </a:t>
            </a:r>
            <a:r>
              <a:rPr lang="en-GB" sz="2200" dirty="0">
                <a:solidFill>
                  <a:srgbClr val="C00000"/>
                </a:solidFill>
                <a:latin typeface="+mj-lt"/>
              </a:rPr>
              <a:t>The redesign of energy strategies is necessary.</a:t>
            </a:r>
            <a:r>
              <a:rPr lang="en-GB" sz="2200" dirty="0">
                <a:latin typeface="+mj-lt"/>
              </a:rPr>
              <a:t> </a:t>
            </a:r>
          </a:p>
          <a:p>
            <a:pPr marL="534988" indent="-400050">
              <a:buFont typeface="Wingdings" pitchFamily="2" charset="2"/>
              <a:buChar char="Ø"/>
            </a:pPr>
            <a:r>
              <a:rPr lang="en-GB" sz="2200" dirty="0">
                <a:latin typeface="+mj-lt"/>
              </a:rPr>
              <a:t>The situation has been further worsened by the increased security of supply, foreign policy and national security risks posed by the </a:t>
            </a:r>
            <a:r>
              <a:rPr lang="en-GB" sz="2200" b="1" dirty="0">
                <a:latin typeface="+mj-lt"/>
              </a:rPr>
              <a:t>Russia-Ukraine war</a:t>
            </a:r>
          </a:p>
          <a:p>
            <a:pPr marL="534988" indent="-400050">
              <a:buFont typeface="Wingdings" pitchFamily="2" charset="2"/>
              <a:buChar char="Ø"/>
            </a:pPr>
            <a:r>
              <a:rPr lang="en-GB" sz="2200" dirty="0">
                <a:latin typeface="+mj-lt"/>
              </a:rPr>
              <a:t>The taxonomy regulation contains restrictions that were already challenging without the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latin typeface="+mj-lt"/>
              </a:rPr>
              <a:t>The impact of the economic crisis </a:t>
            </a:r>
            <a:br>
              <a:rPr lang="en-GB" sz="2200" b="1" dirty="0">
                <a:latin typeface="+mj-lt"/>
              </a:rPr>
            </a:br>
            <a:r>
              <a:rPr lang="en-GB" sz="2200" b="1" dirty="0">
                <a:latin typeface="+mj-lt"/>
              </a:rPr>
              <a:t>on European countries caused </a:t>
            </a:r>
            <a:br>
              <a:rPr lang="en-GB" sz="2200" b="1" dirty="0">
                <a:latin typeface="+mj-lt"/>
              </a:rPr>
            </a:br>
            <a:r>
              <a:rPr lang="en-GB" sz="2200" b="1" dirty="0">
                <a:latin typeface="+mj-lt"/>
              </a:rPr>
              <a:t>by the climate crisis and the </a:t>
            </a:r>
            <a:br>
              <a:rPr lang="en-GB" sz="2200" b="1" dirty="0">
                <a:latin typeface="+mj-lt"/>
              </a:rPr>
            </a:br>
            <a:r>
              <a:rPr lang="en-GB" sz="2200" b="1" dirty="0">
                <a:latin typeface="+mj-lt"/>
              </a:rPr>
              <a:t>COVID pandemic is dramatically </a:t>
            </a:r>
            <a:br>
              <a:rPr lang="en-GB" sz="2200" b="1" dirty="0">
                <a:latin typeface="+mj-lt"/>
              </a:rPr>
            </a:br>
            <a:r>
              <a:rPr lang="en-GB" sz="2200" b="1" dirty="0">
                <a:latin typeface="+mj-lt"/>
              </a:rPr>
              <a:t>worsened by Russia's war in Ukraine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00000"/>
                </a:solidFill>
                <a:latin typeface="+mj-lt"/>
              </a:rPr>
              <a:t>There is a clear need to revitalise the European nuclear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Development and introduction of new energy technologies is essential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860" y="3294799"/>
            <a:ext cx="4237080" cy="240259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790440" y="5687577"/>
            <a:ext cx="2520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dirty="0" err="1">
                <a:latin typeface="+mj-lt"/>
              </a:rPr>
              <a:t>Source</a:t>
            </a:r>
            <a:r>
              <a:rPr lang="hu-HU" sz="600" dirty="0">
                <a:latin typeface="+mj-lt"/>
              </a:rPr>
              <a:t>: </a:t>
            </a:r>
            <a:r>
              <a:rPr lang="hu-HU" sz="600" dirty="0">
                <a:latin typeface="+mj-lt"/>
                <a:hlinkClick r:id="rId4"/>
              </a:rPr>
              <a:t>https://twitter.com/BBK_Bund/status/1443516558232461314</a:t>
            </a:r>
            <a:r>
              <a:rPr lang="hu-HU" sz="6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01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EF58E45-CB87-DC4F-9C2B-2C2C99BF9C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A142DC-9791-BF46-ADD8-649D5F2C6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5363" name="Rectangle 9">
            <a:extLst>
              <a:ext uri="{FF2B5EF4-FFF2-40B4-BE49-F238E27FC236}">
                <a16:creationId xmlns="" xmlns:a16="http://schemas.microsoft.com/office/drawing/2014/main" id="{D45AA078-C44B-BC44-937F-584CA7FB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5A949-D2C1-294C-9D90-28CD64A30246}" type="slidenum">
              <a:rPr lang="hu-HU" altLang="hu-HU" sz="10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000"/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88A0CF93-4474-D747-8F8F-01442D52A1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GB" altLang="hu-HU" sz="3600" dirty="0"/>
              <a:t>Our latest numerical studies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65800"/>
            <a:ext cx="5400600" cy="25509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505876" y="6281297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latin typeface="+mj-lt"/>
                <a:hlinkClick r:id="rId4"/>
              </a:rPr>
              <a:t>https://doi.org/10.1016/j.ecmx.2021.100136</a:t>
            </a:r>
            <a:r>
              <a:rPr lang="hu-HU" sz="1000" dirty="0">
                <a:latin typeface="+mj-lt"/>
              </a:rPr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F566EE55-58BD-434C-A3E5-4C7E41A1C6D0}"/>
              </a:ext>
            </a:extLst>
          </p:cNvPr>
          <p:cNvSpPr txBox="1"/>
          <p:nvPr/>
        </p:nvSpPr>
        <p:spPr>
          <a:xfrm>
            <a:off x="107504" y="548680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How suitable </a:t>
            </a:r>
            <a:r>
              <a:rPr lang="en-GB" sz="2400" dirty="0">
                <a:latin typeface="+mj-lt"/>
              </a:rPr>
              <a:t>are the </a:t>
            </a:r>
            <a:r>
              <a:rPr lang="en-GB" sz="2400" b="1" dirty="0">
                <a:latin typeface="+mj-lt"/>
              </a:rPr>
              <a:t>energy policies</a:t>
            </a:r>
            <a:r>
              <a:rPr lang="en-GB" sz="2400" dirty="0">
                <a:latin typeface="+mj-lt"/>
              </a:rPr>
              <a:t> of Hungary and the surrounding countries to deal with the current (pre-war) situation?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What are the </a:t>
            </a:r>
            <a:r>
              <a:rPr lang="en-GB" sz="2400" b="1" dirty="0">
                <a:latin typeface="+mj-lt"/>
              </a:rPr>
              <a:t>risks </a:t>
            </a:r>
            <a:r>
              <a:rPr lang="en-GB" sz="2400" dirty="0">
                <a:latin typeface="+mj-lt"/>
              </a:rPr>
              <a:t>of </a:t>
            </a:r>
            <a:r>
              <a:rPr lang="en-GB" sz="2400" b="1" dirty="0">
                <a:latin typeface="+mj-lt"/>
              </a:rPr>
              <a:t>high import exposure </a:t>
            </a:r>
            <a:r>
              <a:rPr lang="en-GB" sz="2400" dirty="0">
                <a:latin typeface="+mj-lt"/>
              </a:rPr>
              <a:t>in the short, medium and long term?</a:t>
            </a:r>
            <a:r>
              <a:rPr lang="en-GB" sz="2400" b="1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Is the </a:t>
            </a:r>
            <a:r>
              <a:rPr lang="en-GB" sz="2400" b="1" dirty="0">
                <a:latin typeface="+mj-lt"/>
              </a:rPr>
              <a:t>power plant fleet </a:t>
            </a:r>
            <a:r>
              <a:rPr lang="en-GB" sz="2400" dirty="0">
                <a:latin typeface="+mj-lt"/>
              </a:rPr>
              <a:t>suitable and able to </a:t>
            </a:r>
            <a:r>
              <a:rPr lang="en-GB" sz="2400" b="1" dirty="0">
                <a:latin typeface="+mj-lt"/>
              </a:rPr>
              <a:t>meet the challenges?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Climate protection </a:t>
            </a:r>
            <a:r>
              <a:rPr lang="en-GB" sz="2400" dirty="0">
                <a:latin typeface="+mj-lt"/>
              </a:rPr>
              <a:t>- Fit for 55?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Are </a:t>
            </a:r>
            <a:r>
              <a:rPr lang="en-GB" sz="2400" b="1" dirty="0">
                <a:latin typeface="+mj-lt"/>
              </a:rPr>
              <a:t>security of supply </a:t>
            </a:r>
            <a:r>
              <a:rPr lang="en-GB" sz="2400" dirty="0">
                <a:latin typeface="+mj-lt"/>
              </a:rPr>
              <a:t>requirements met?</a:t>
            </a:r>
          </a:p>
        </p:txBody>
      </p:sp>
    </p:spTree>
    <p:extLst>
      <p:ext uri="{BB962C8B-B14F-4D97-AF65-F5344CB8AC3E}">
        <p14:creationId xmlns:p14="http://schemas.microsoft.com/office/powerpoint/2010/main" val="5412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EF58E45-CB87-DC4F-9C2B-2C2C99BF9C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A142DC-9791-BF46-ADD8-649D5F2C6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5363" name="Rectangle 9">
            <a:extLst>
              <a:ext uri="{FF2B5EF4-FFF2-40B4-BE49-F238E27FC236}">
                <a16:creationId xmlns="" xmlns:a16="http://schemas.microsoft.com/office/drawing/2014/main" id="{D45AA078-C44B-BC44-937F-584CA7FB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5A949-D2C1-294C-9D90-28CD64A30246}" type="slidenum">
              <a:rPr lang="hu-HU" altLang="hu-HU" sz="10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000"/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88A0CF93-4474-D747-8F8F-01442D52A1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GB" altLang="hu-HU" sz="3600" dirty="0"/>
              <a:t>Investigated domain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F566EE55-58BD-434C-A3E5-4C7E41A1C6D0}"/>
              </a:ext>
            </a:extLst>
          </p:cNvPr>
          <p:cNvSpPr txBox="1"/>
          <p:nvPr/>
        </p:nvSpPr>
        <p:spPr>
          <a:xfrm>
            <a:off x="179512" y="620688"/>
            <a:ext cx="8964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Hungary, </a:t>
            </a:r>
            <a:r>
              <a:rPr lang="en-GB" sz="2400" dirty="0">
                <a:latin typeface="+mj-lt"/>
              </a:rPr>
              <a:t>its neighbours and </a:t>
            </a:r>
            <a:r>
              <a:rPr lang="en-GB" sz="2400" b="1" dirty="0">
                <a:latin typeface="+mj-lt"/>
              </a:rPr>
              <a:t>continental Europe (19 countries </a:t>
            </a:r>
            <a:r>
              <a:rPr lang="en-GB" sz="2400" dirty="0">
                <a:latin typeface="+mj-lt"/>
              </a:rPr>
              <a:t>in total in this analysis)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Hourly resolution </a:t>
            </a:r>
            <a:r>
              <a:rPr lang="en-GB" sz="2400" dirty="0">
                <a:latin typeface="+mj-lt"/>
              </a:rPr>
              <a:t>simulations for </a:t>
            </a:r>
            <a:r>
              <a:rPr lang="en-GB" sz="2400" b="1" dirty="0">
                <a:latin typeface="+mj-lt"/>
              </a:rPr>
              <a:t>2030 </a:t>
            </a:r>
            <a:r>
              <a:rPr lang="en-GB" sz="2400" dirty="0">
                <a:latin typeface="+mj-lt"/>
              </a:rPr>
              <a:t>and</a:t>
            </a:r>
            <a:r>
              <a:rPr lang="en-GB" sz="2400" b="1" dirty="0">
                <a:latin typeface="+mj-lt"/>
              </a:rPr>
              <a:t> 2040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400" dirty="0">
                <a:latin typeface="+mj-lt"/>
              </a:rPr>
              <a:t>Examining the difference between annual energy balances or reference period calculations and hourly resolution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Starting point: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400" dirty="0">
                <a:latin typeface="+mj-lt"/>
              </a:rPr>
              <a:t>2019 real data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400" dirty="0">
                <a:latin typeface="+mj-lt"/>
              </a:rPr>
              <a:t>MAVIR (HUN TSO)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400" dirty="0">
                <a:latin typeface="+mj-lt"/>
              </a:rPr>
              <a:t>ENTSO-E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400" dirty="0">
                <a:latin typeface="+mj-lt"/>
              </a:rPr>
              <a:t>National Energy and </a:t>
            </a:r>
            <a:br>
              <a:rPr lang="en-GB" sz="2400" dirty="0">
                <a:latin typeface="+mj-lt"/>
              </a:rPr>
            </a:br>
            <a:r>
              <a:rPr lang="en-GB" sz="2400" dirty="0">
                <a:latin typeface="+mj-lt"/>
              </a:rPr>
              <a:t>Climate Plans (NECP)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="" xmlns:a16="http://schemas.microsoft.com/office/drawing/2014/main" id="{6B64B42F-D6B5-784F-AE46-3C84D2080E5B}"/>
              </a:ext>
            </a:extLst>
          </p:cNvPr>
          <p:cNvSpPr txBox="1"/>
          <p:nvPr/>
        </p:nvSpPr>
        <p:spPr>
          <a:xfrm>
            <a:off x="7111167" y="5383413"/>
            <a:ext cx="2568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b="1" dirty="0">
                <a:solidFill>
                  <a:schemeClr val="bg1"/>
                </a:solidFill>
              </a:rPr>
              <a:t>SI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="" xmlns:a16="http://schemas.microsoft.com/office/drawing/2014/main" id="{A7D76DAB-658B-7D4E-A548-3A5CB520ECB3}"/>
              </a:ext>
            </a:extLst>
          </p:cNvPr>
          <p:cNvSpPr txBox="1"/>
          <p:nvPr/>
        </p:nvSpPr>
        <p:spPr>
          <a:xfrm>
            <a:off x="7374329" y="5308841"/>
            <a:ext cx="332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1" dirty="0">
                <a:solidFill>
                  <a:schemeClr val="bg1"/>
                </a:solidFill>
              </a:rPr>
              <a:t>HU</a:t>
            </a:r>
          </a:p>
        </p:txBody>
      </p:sp>
      <p:grpSp>
        <p:nvGrpSpPr>
          <p:cNvPr id="10" name="Csoportba foglalás 9">
            <a:extLst>
              <a:ext uri="{FF2B5EF4-FFF2-40B4-BE49-F238E27FC236}">
                <a16:creationId xmlns="" xmlns:a16="http://schemas.microsoft.com/office/drawing/2014/main" id="{080D68DD-F13A-4040-8EED-EB0B6FF7B622}"/>
              </a:ext>
            </a:extLst>
          </p:cNvPr>
          <p:cNvGrpSpPr/>
          <p:nvPr/>
        </p:nvGrpSpPr>
        <p:grpSpPr>
          <a:xfrm>
            <a:off x="4932040" y="2924944"/>
            <a:ext cx="4000157" cy="3622576"/>
            <a:chOff x="5306316" y="3212976"/>
            <a:chExt cx="3625881" cy="3622576"/>
          </a:xfrm>
        </p:grpSpPr>
        <p:grpSp>
          <p:nvGrpSpPr>
            <p:cNvPr id="9" name="Csoportba foglalás 8">
              <a:extLst>
                <a:ext uri="{FF2B5EF4-FFF2-40B4-BE49-F238E27FC236}">
                  <a16:creationId xmlns="" xmlns:a16="http://schemas.microsoft.com/office/drawing/2014/main" id="{968F8885-5C7F-2546-9711-A70A08363C7E}"/>
                </a:ext>
              </a:extLst>
            </p:cNvPr>
            <p:cNvGrpSpPr/>
            <p:nvPr/>
          </p:nvGrpSpPr>
          <p:grpSpPr>
            <a:xfrm>
              <a:off x="5306316" y="3212976"/>
              <a:ext cx="3625881" cy="3622576"/>
              <a:chOff x="5306316" y="3212976"/>
              <a:chExt cx="3625881" cy="3622576"/>
            </a:xfrm>
          </p:grpSpPr>
          <p:pic>
            <p:nvPicPr>
              <p:cNvPr id="6" name="Kép 5" descr="A képen térkép látható&#10;&#10;Automatikusan generált leírás">
                <a:extLst>
                  <a:ext uri="{FF2B5EF4-FFF2-40B4-BE49-F238E27FC236}">
                    <a16:creationId xmlns="" xmlns:a16="http://schemas.microsoft.com/office/drawing/2014/main" id="{370449F7-DF35-2043-899F-92B37AB38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6316" y="3212976"/>
                <a:ext cx="3625881" cy="3622576"/>
              </a:xfrm>
              <a:prstGeom prst="rect">
                <a:avLst/>
              </a:prstGeom>
            </p:spPr>
          </p:pic>
          <p:sp>
            <p:nvSpPr>
              <p:cNvPr id="8" name="Szövegdoboz 7">
                <a:extLst>
                  <a:ext uri="{FF2B5EF4-FFF2-40B4-BE49-F238E27FC236}">
                    <a16:creationId xmlns="" xmlns:a16="http://schemas.microsoft.com/office/drawing/2014/main" id="{E7CB4E41-70B9-BB43-8857-A529114A7A99}"/>
                  </a:ext>
                </a:extLst>
              </p:cNvPr>
              <p:cNvSpPr txBox="1"/>
              <p:nvPr/>
            </p:nvSpPr>
            <p:spPr>
              <a:xfrm rot="18454755">
                <a:off x="5387794" y="5888499"/>
                <a:ext cx="31611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PT</a:t>
                </a:r>
              </a:p>
            </p:txBody>
          </p:sp>
          <p:sp>
            <p:nvSpPr>
              <p:cNvPr id="11" name="Szövegdoboz 10">
                <a:extLst>
                  <a:ext uri="{FF2B5EF4-FFF2-40B4-BE49-F238E27FC236}">
                    <a16:creationId xmlns="" xmlns:a16="http://schemas.microsoft.com/office/drawing/2014/main" id="{A9AE5C8F-6A67-EC4F-9ED5-1B2D8BC5CC8E}"/>
                  </a:ext>
                </a:extLst>
              </p:cNvPr>
              <p:cNvSpPr txBox="1"/>
              <p:nvPr/>
            </p:nvSpPr>
            <p:spPr>
              <a:xfrm>
                <a:off x="5737037" y="5888499"/>
                <a:ext cx="3225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ES</a:t>
                </a:r>
              </a:p>
            </p:txBody>
          </p:sp>
          <p:sp>
            <p:nvSpPr>
              <p:cNvPr id="12" name="Szövegdoboz 11">
                <a:extLst>
                  <a:ext uri="{FF2B5EF4-FFF2-40B4-BE49-F238E27FC236}">
                    <a16:creationId xmlns="" xmlns:a16="http://schemas.microsoft.com/office/drawing/2014/main" id="{18BC535E-312E-A449-9C84-F02757DFCC13}"/>
                  </a:ext>
                </a:extLst>
              </p:cNvPr>
              <p:cNvSpPr txBox="1"/>
              <p:nvPr/>
            </p:nvSpPr>
            <p:spPr>
              <a:xfrm>
                <a:off x="6323899" y="5489151"/>
                <a:ext cx="3209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FR</a:t>
                </a:r>
              </a:p>
            </p:txBody>
          </p:sp>
          <p:sp>
            <p:nvSpPr>
              <p:cNvPr id="13" name="Szövegdoboz 12">
                <a:extLst>
                  <a:ext uri="{FF2B5EF4-FFF2-40B4-BE49-F238E27FC236}">
                    <a16:creationId xmlns="" xmlns:a16="http://schemas.microsoft.com/office/drawing/2014/main" id="{A90C3DDD-DD5A-D144-AEAC-23CCBD8E43B8}"/>
                  </a:ext>
                </a:extLst>
              </p:cNvPr>
              <p:cNvSpPr txBox="1"/>
              <p:nvPr/>
            </p:nvSpPr>
            <p:spPr>
              <a:xfrm>
                <a:off x="6508066" y="5131312"/>
                <a:ext cx="32733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BE</a:t>
                </a:r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="" xmlns:a16="http://schemas.microsoft.com/office/drawing/2014/main" id="{F3D41E4B-660C-8A46-9E86-14B7EB2E8CE5}"/>
                  </a:ext>
                </a:extLst>
              </p:cNvPr>
              <p:cNvSpPr txBox="1"/>
              <p:nvPr/>
            </p:nvSpPr>
            <p:spPr>
              <a:xfrm>
                <a:off x="6620380" y="5017870"/>
                <a:ext cx="3209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NL</a:t>
                </a:r>
              </a:p>
            </p:txBody>
          </p:sp>
          <p:sp>
            <p:nvSpPr>
              <p:cNvPr id="15" name="Szövegdoboz 14">
                <a:extLst>
                  <a:ext uri="{FF2B5EF4-FFF2-40B4-BE49-F238E27FC236}">
                    <a16:creationId xmlns="" xmlns:a16="http://schemas.microsoft.com/office/drawing/2014/main" id="{006EE8F4-F54D-974E-97A9-A1E6CFB24082}"/>
                  </a:ext>
                </a:extLst>
              </p:cNvPr>
              <p:cNvSpPr txBox="1"/>
              <p:nvPr/>
            </p:nvSpPr>
            <p:spPr>
              <a:xfrm>
                <a:off x="6835400" y="5178829"/>
                <a:ext cx="32733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DE</a:t>
                </a:r>
              </a:p>
            </p:txBody>
          </p:sp>
          <p:sp>
            <p:nvSpPr>
              <p:cNvPr id="16" name="Szövegdoboz 15">
                <a:extLst>
                  <a:ext uri="{FF2B5EF4-FFF2-40B4-BE49-F238E27FC236}">
                    <a16:creationId xmlns="" xmlns:a16="http://schemas.microsoft.com/office/drawing/2014/main" id="{59C938AA-D907-DA44-9BEC-119B26BF21E7}"/>
                  </a:ext>
                </a:extLst>
              </p:cNvPr>
              <p:cNvSpPr txBox="1"/>
              <p:nvPr/>
            </p:nvSpPr>
            <p:spPr>
              <a:xfrm>
                <a:off x="6671733" y="5533226"/>
                <a:ext cx="33214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CH</a:t>
                </a:r>
              </a:p>
            </p:txBody>
          </p:sp>
          <p:sp>
            <p:nvSpPr>
              <p:cNvPr id="17" name="Szövegdoboz 16">
                <a:extLst>
                  <a:ext uri="{FF2B5EF4-FFF2-40B4-BE49-F238E27FC236}">
                    <a16:creationId xmlns="" xmlns:a16="http://schemas.microsoft.com/office/drawing/2014/main" id="{49F6B382-A5CE-7040-8EBB-77AC67406C6C}"/>
                  </a:ext>
                </a:extLst>
              </p:cNvPr>
              <p:cNvSpPr txBox="1"/>
              <p:nvPr/>
            </p:nvSpPr>
            <p:spPr>
              <a:xfrm>
                <a:off x="7377754" y="5131312"/>
                <a:ext cx="31611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PL</a:t>
                </a:r>
              </a:p>
            </p:txBody>
          </p:sp>
          <p:sp>
            <p:nvSpPr>
              <p:cNvPr id="18" name="Szövegdoboz 17">
                <a:extLst>
                  <a:ext uri="{FF2B5EF4-FFF2-40B4-BE49-F238E27FC236}">
                    <a16:creationId xmlns="" xmlns:a16="http://schemas.microsoft.com/office/drawing/2014/main" id="{BB47D744-6925-6647-BB19-63C53760EBB2}"/>
                  </a:ext>
                </a:extLst>
              </p:cNvPr>
              <p:cNvSpPr txBox="1"/>
              <p:nvPr/>
            </p:nvSpPr>
            <p:spPr>
              <a:xfrm>
                <a:off x="7127231" y="5315413"/>
                <a:ext cx="3209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CZ</a:t>
                </a:r>
              </a:p>
            </p:txBody>
          </p:sp>
          <p:sp>
            <p:nvSpPr>
              <p:cNvPr id="19" name="Szövegdoboz 18">
                <a:extLst>
                  <a:ext uri="{FF2B5EF4-FFF2-40B4-BE49-F238E27FC236}">
                    <a16:creationId xmlns="" xmlns:a16="http://schemas.microsoft.com/office/drawing/2014/main" id="{08287E01-105C-E943-BE83-E5AF94AE49E7}"/>
                  </a:ext>
                </a:extLst>
              </p:cNvPr>
              <p:cNvSpPr txBox="1"/>
              <p:nvPr/>
            </p:nvSpPr>
            <p:spPr>
              <a:xfrm>
                <a:off x="7079107" y="5507715"/>
                <a:ext cx="3209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AT</a:t>
                </a:r>
              </a:p>
            </p:txBody>
          </p:sp>
          <p:sp>
            <p:nvSpPr>
              <p:cNvPr id="20" name="Szövegdoboz 19">
                <a:extLst>
                  <a:ext uri="{FF2B5EF4-FFF2-40B4-BE49-F238E27FC236}">
                    <a16:creationId xmlns="" xmlns:a16="http://schemas.microsoft.com/office/drawing/2014/main" id="{6FF42D77-79B8-AF4D-8406-CFCC55450716}"/>
                  </a:ext>
                </a:extLst>
              </p:cNvPr>
              <p:cNvSpPr txBox="1"/>
              <p:nvPr/>
            </p:nvSpPr>
            <p:spPr>
              <a:xfrm>
                <a:off x="6767215" y="5724154"/>
                <a:ext cx="27603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IT</a:t>
                </a:r>
              </a:p>
            </p:txBody>
          </p:sp>
          <p:sp>
            <p:nvSpPr>
              <p:cNvPr id="22" name="Szövegdoboz 21">
                <a:extLst>
                  <a:ext uri="{FF2B5EF4-FFF2-40B4-BE49-F238E27FC236}">
                    <a16:creationId xmlns="" xmlns:a16="http://schemas.microsoft.com/office/drawing/2014/main" id="{FC8E3460-E772-614B-9E27-CBE536235ABE}"/>
                  </a:ext>
                </a:extLst>
              </p:cNvPr>
              <p:cNvSpPr txBox="1"/>
              <p:nvPr/>
            </p:nvSpPr>
            <p:spPr>
              <a:xfrm>
                <a:off x="7370299" y="5430926"/>
                <a:ext cx="32733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SK</a:t>
                </a:r>
              </a:p>
            </p:txBody>
          </p:sp>
          <p:sp>
            <p:nvSpPr>
              <p:cNvPr id="24" name="Szövegdoboz 23">
                <a:extLst>
                  <a:ext uri="{FF2B5EF4-FFF2-40B4-BE49-F238E27FC236}">
                    <a16:creationId xmlns="" xmlns:a16="http://schemas.microsoft.com/office/drawing/2014/main" id="{67719CE1-1A8B-704B-8EA6-E3466B536B18}"/>
                  </a:ext>
                </a:extLst>
              </p:cNvPr>
              <p:cNvSpPr txBox="1"/>
              <p:nvPr/>
            </p:nvSpPr>
            <p:spPr>
              <a:xfrm>
                <a:off x="7930563" y="5315413"/>
                <a:ext cx="33214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UA</a:t>
                </a:r>
              </a:p>
            </p:txBody>
          </p:sp>
          <p:sp>
            <p:nvSpPr>
              <p:cNvPr id="25" name="Szövegdoboz 24">
                <a:extLst>
                  <a:ext uri="{FF2B5EF4-FFF2-40B4-BE49-F238E27FC236}">
                    <a16:creationId xmlns="" xmlns:a16="http://schemas.microsoft.com/office/drawing/2014/main" id="{1C73A34E-0CE4-4F4D-AC97-264149CFC4D5}"/>
                  </a:ext>
                </a:extLst>
              </p:cNvPr>
              <p:cNvSpPr txBox="1"/>
              <p:nvPr/>
            </p:nvSpPr>
            <p:spPr>
              <a:xfrm>
                <a:off x="7720461" y="5676147"/>
                <a:ext cx="33855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RO</a:t>
                </a:r>
              </a:p>
            </p:txBody>
          </p:sp>
          <p:sp>
            <p:nvSpPr>
              <p:cNvPr id="26" name="Szövegdoboz 25">
                <a:extLst>
                  <a:ext uri="{FF2B5EF4-FFF2-40B4-BE49-F238E27FC236}">
                    <a16:creationId xmlns="" xmlns:a16="http://schemas.microsoft.com/office/drawing/2014/main" id="{CB29B7D8-204C-604C-8592-B3DBDA24786C}"/>
                  </a:ext>
                </a:extLst>
              </p:cNvPr>
              <p:cNvSpPr txBox="1"/>
              <p:nvPr/>
            </p:nvSpPr>
            <p:spPr>
              <a:xfrm>
                <a:off x="7207929" y="5720942"/>
                <a:ext cx="29687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600" b="1" dirty="0">
                    <a:solidFill>
                      <a:schemeClr val="bg1"/>
                    </a:solidFill>
                  </a:rPr>
                  <a:t>HR</a:t>
                </a:r>
              </a:p>
            </p:txBody>
          </p:sp>
          <p:sp>
            <p:nvSpPr>
              <p:cNvPr id="27" name="Szövegdoboz 26">
                <a:extLst>
                  <a:ext uri="{FF2B5EF4-FFF2-40B4-BE49-F238E27FC236}">
                    <a16:creationId xmlns="" xmlns:a16="http://schemas.microsoft.com/office/drawing/2014/main" id="{3D08A73C-8021-D640-AA36-1618C32B0E7C}"/>
                  </a:ext>
                </a:extLst>
              </p:cNvPr>
              <p:cNvSpPr txBox="1"/>
              <p:nvPr/>
            </p:nvSpPr>
            <p:spPr>
              <a:xfrm>
                <a:off x="7454792" y="5858441"/>
                <a:ext cx="32733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RS</a:t>
                </a:r>
              </a:p>
            </p:txBody>
          </p:sp>
          <p:sp>
            <p:nvSpPr>
              <p:cNvPr id="28" name="Szövegdoboz 27">
                <a:extLst>
                  <a:ext uri="{FF2B5EF4-FFF2-40B4-BE49-F238E27FC236}">
                    <a16:creationId xmlns="" xmlns:a16="http://schemas.microsoft.com/office/drawing/2014/main" id="{A1FE90AE-2281-AC48-B4A7-D0D947A0094D}"/>
                  </a:ext>
                </a:extLst>
              </p:cNvPr>
              <p:cNvSpPr txBox="1"/>
              <p:nvPr/>
            </p:nvSpPr>
            <p:spPr>
              <a:xfrm>
                <a:off x="7258476" y="5853736"/>
                <a:ext cx="33214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800" b="1" dirty="0">
                    <a:solidFill>
                      <a:schemeClr val="bg1"/>
                    </a:solidFill>
                  </a:rPr>
                  <a:t>BA</a:t>
                </a:r>
              </a:p>
            </p:txBody>
          </p:sp>
        </p:grpSp>
        <p:sp>
          <p:nvSpPr>
            <p:cNvPr id="30" name="Szövegdoboz 29">
              <a:extLst>
                <a:ext uri="{FF2B5EF4-FFF2-40B4-BE49-F238E27FC236}">
                  <a16:creationId xmlns="" xmlns:a16="http://schemas.microsoft.com/office/drawing/2014/main" id="{189F2D3C-341F-F643-9828-BC6445696D35}"/>
                </a:ext>
              </a:extLst>
            </p:cNvPr>
            <p:cNvSpPr txBox="1"/>
            <p:nvPr/>
          </p:nvSpPr>
          <p:spPr>
            <a:xfrm>
              <a:off x="7104802" y="5680323"/>
              <a:ext cx="2568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600" b="1" dirty="0">
                  <a:solidFill>
                    <a:schemeClr val="bg1"/>
                  </a:solidFill>
                </a:rPr>
                <a:t>SI</a:t>
              </a:r>
            </a:p>
          </p:txBody>
        </p:sp>
      </p:grpSp>
      <p:sp>
        <p:nvSpPr>
          <p:cNvPr id="32" name="Szövegdoboz 31">
            <a:extLst>
              <a:ext uri="{FF2B5EF4-FFF2-40B4-BE49-F238E27FC236}">
                <a16:creationId xmlns="" xmlns:a16="http://schemas.microsoft.com/office/drawing/2014/main" id="{39DE6769-6BF7-6646-9311-4A70F5F07054}"/>
              </a:ext>
            </a:extLst>
          </p:cNvPr>
          <p:cNvSpPr txBox="1"/>
          <p:nvPr/>
        </p:nvSpPr>
        <p:spPr>
          <a:xfrm>
            <a:off x="7205842" y="5308841"/>
            <a:ext cx="332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1" dirty="0">
                <a:solidFill>
                  <a:schemeClr val="bg1"/>
                </a:solidFill>
              </a:rPr>
              <a:t>HU</a:t>
            </a:r>
          </a:p>
        </p:txBody>
      </p:sp>
    </p:spTree>
    <p:extLst>
      <p:ext uri="{BB962C8B-B14F-4D97-AF65-F5344CB8AC3E}">
        <p14:creationId xmlns:p14="http://schemas.microsoft.com/office/powerpoint/2010/main" val="304354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EF58E45-CB87-DC4F-9C2B-2C2C99BF9C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A142DC-9791-BF46-ADD8-649D5F2C6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5363" name="Rectangle 9">
            <a:extLst>
              <a:ext uri="{FF2B5EF4-FFF2-40B4-BE49-F238E27FC236}">
                <a16:creationId xmlns="" xmlns:a16="http://schemas.microsoft.com/office/drawing/2014/main" id="{D45AA078-C44B-BC44-937F-584CA7FB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5A949-D2C1-294C-9D90-28CD64A30246}" type="slidenum">
              <a:rPr lang="hu-HU" altLang="hu-HU" sz="10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000" dirty="0"/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88A0CF93-4474-D747-8F8F-01442D52A1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 anchor="t"/>
          <a:lstStyle/>
          <a:p>
            <a:pPr eaLnBrk="1" hangingPunct="1"/>
            <a:r>
              <a:rPr lang="en-GB" altLang="hu-HU" sz="3200" dirty="0"/>
              <a:t>Countries and energy strategies examined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="" xmlns:a16="http://schemas.microsoft.com/office/drawing/2014/main" id="{91C44F8B-3409-B44A-914E-AF5A2B698A2B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591661"/>
          <a:ext cx="8928992" cy="5859330"/>
        </p:xfrm>
        <a:graphic>
          <a:graphicData uri="http://schemas.openxmlformats.org/drawingml/2006/table">
            <a:tbl>
              <a:tblPr firstRow="1" firstCol="1" bandRow="1"/>
              <a:tblGrid>
                <a:gridCol w="1642935">
                  <a:extLst>
                    <a:ext uri="{9D8B030D-6E8A-4147-A177-3AD203B41FA5}">
                      <a16:colId xmlns="" xmlns:a16="http://schemas.microsoft.com/office/drawing/2014/main" val="3297901346"/>
                    </a:ext>
                  </a:extLst>
                </a:gridCol>
                <a:gridCol w="357160">
                  <a:extLst>
                    <a:ext uri="{9D8B030D-6E8A-4147-A177-3AD203B41FA5}">
                      <a16:colId xmlns="" xmlns:a16="http://schemas.microsoft.com/office/drawing/2014/main" val="2746653324"/>
                    </a:ext>
                  </a:extLst>
                </a:gridCol>
                <a:gridCol w="3214437">
                  <a:extLst>
                    <a:ext uri="{9D8B030D-6E8A-4147-A177-3AD203B41FA5}">
                      <a16:colId xmlns="" xmlns:a16="http://schemas.microsoft.com/office/drawing/2014/main" val="1480426595"/>
                    </a:ext>
                  </a:extLst>
                </a:gridCol>
                <a:gridCol w="3106785">
                  <a:extLst>
                    <a:ext uri="{9D8B030D-6E8A-4147-A177-3AD203B41FA5}">
                      <a16:colId xmlns="" xmlns:a16="http://schemas.microsoft.com/office/drawing/2014/main" val="3999511813"/>
                    </a:ext>
                  </a:extLst>
                </a:gridCol>
                <a:gridCol w="607675">
                  <a:extLst>
                    <a:ext uri="{9D8B030D-6E8A-4147-A177-3AD203B41FA5}">
                      <a16:colId xmlns="" xmlns:a16="http://schemas.microsoft.com/office/drawing/2014/main" val="3376866270"/>
                    </a:ext>
                  </a:extLst>
                </a:gridCol>
              </a:tblGrid>
              <a:tr h="273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 issuing the referenced energy policy document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 of the energy policy document containing the data used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of publication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9555860"/>
                  </a:ext>
                </a:extLst>
              </a:tr>
              <a:tr h="182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Ministry of Sustainability and Tourism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National Energy and Climate Plan for Austria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2361011"/>
                  </a:ext>
                </a:extLst>
              </a:tr>
              <a:tr h="363999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Belgium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Coordination Committee for International Environmental Policy, National Climate Commission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Belgian Integrated National Energy and Climate Plan 2021 - 2030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5724754"/>
                  </a:ext>
                </a:extLst>
              </a:tr>
              <a:tr h="182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Bosnia and Herzegovina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SEERMAP: South East Europe Electricity Roadmap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 report: Bosnia and Herzegovina 2017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4248090"/>
                  </a:ext>
                </a:extLst>
              </a:tr>
              <a:tr h="363999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Croatia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of Environment and Energy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National Energy and Climate Plan for the Republic of Croatia for the period 2021-2030 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9794185"/>
                  </a:ext>
                </a:extLst>
              </a:tr>
              <a:tr h="182000">
                <a:tc rowSpan="2"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 Republic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of Industry and Trade, Ministry of the Environment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Energy and Climate Plan of the Czech Republic 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8877144"/>
                  </a:ext>
                </a:extLst>
              </a:tr>
              <a:tr h="273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 Transmission System Operator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of generation adequacy of the CR electricity system until 2030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7254398"/>
                  </a:ext>
                </a:extLst>
              </a:tr>
              <a:tr h="182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 of France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National Energy and Climate Plan for France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9536934"/>
                  </a:ext>
                </a:extLst>
              </a:tr>
              <a:tr h="182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Government of Germany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National Energy and Climate Plan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2785323"/>
                  </a:ext>
                </a:extLst>
              </a:tr>
              <a:tr h="182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of Innovation and Technology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Energy and Climate Plan 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6590027"/>
                  </a:ext>
                </a:extLst>
              </a:tr>
              <a:tr h="399333">
                <a:tc rowSpan="2"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of Economic Development, Ministry of the Environment and protection of Natural Resources and the Sea, Ministry of Infrastructure and Transport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National Energy and Climate Plan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313477"/>
                  </a:ext>
                </a:extLst>
              </a:tr>
              <a:tr h="273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Cassa Depositi e Prestiti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energy transition in Italy and the role of the gas and power sectors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3642432"/>
                  </a:ext>
                </a:extLst>
              </a:tr>
              <a:tr h="182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of Economic Affairs and Climate Policy 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National Energy and Climate Plan 2021-2030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0788887"/>
                  </a:ext>
                </a:extLst>
              </a:tr>
              <a:tr h="182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of National Assets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National Energy and Climate Plan for 2021-2030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3066386"/>
                  </a:ext>
                </a:extLst>
              </a:tr>
              <a:tr h="182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of Environment and Energy Transition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Roadmap for carbon neutrality 2050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218283"/>
                  </a:ext>
                </a:extLst>
              </a:tr>
              <a:tr h="273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Romania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of Economy, Energy and Business Environment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2021-2030 Integrated National Energy and Climate Plan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3526275"/>
                  </a:ext>
                </a:extLst>
              </a:tr>
              <a:tr h="182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Serbia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SEERMAP: South East Europe Electricity Roadmap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 report: Serbia 2017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0592056"/>
                  </a:ext>
                </a:extLst>
              </a:tr>
              <a:tr h="182000">
                <a:tc rowSpan="2"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Slovakia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of Economy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National Energy and Climate Plan for 2021 to 2030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5555056"/>
                  </a:ext>
                </a:extLst>
              </a:tr>
              <a:tr h="36399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Donato de Rosa, The World Bank: Macroeconomics, Trade and Investment Global Practice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Low-Carbon Growth Study for Slovakia: Implementing the EU 2030 Climate and Energy Policy Framework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6157051"/>
                  </a:ext>
                </a:extLst>
              </a:tr>
              <a:tr h="273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Slovenia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Republic of Slovenia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National Energy and Climate Plan of the Republic of Slovenia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5075989"/>
                  </a:ext>
                </a:extLst>
              </a:tr>
              <a:tr h="273000">
                <a:tc rowSpan="2"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for Ecological Transition and Demographic Challenge 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National Energy and Climate Plan 2021-2030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3863184"/>
                  </a:ext>
                </a:extLst>
              </a:tr>
              <a:tr h="273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for Ecological Transition and Demographic Challenge 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 de Descarbonización a Largo Plazo 2050 - Anexos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3262461"/>
                  </a:ext>
                </a:extLst>
              </a:tr>
              <a:tr h="273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Switzerland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Department of the Environment, Transport, Energy and Communications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energy perspectives for Switzerland until 2050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1037558"/>
                  </a:ext>
                </a:extLst>
              </a:tr>
              <a:tr h="18200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KPMG International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Renewables in Ukraine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8" marR="46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4042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35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EF58E45-CB87-DC4F-9C2B-2C2C99BF9C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A142DC-9791-BF46-ADD8-649D5F2C6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5363" name="Rectangle 9">
            <a:extLst>
              <a:ext uri="{FF2B5EF4-FFF2-40B4-BE49-F238E27FC236}">
                <a16:creationId xmlns="" xmlns:a16="http://schemas.microsoft.com/office/drawing/2014/main" id="{D45AA078-C44B-BC44-937F-584CA7FB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5A949-D2C1-294C-9D90-28CD64A30246}" type="slidenum">
              <a:rPr lang="hu-HU" altLang="hu-HU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000"/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88A0CF93-4474-D747-8F8F-01442D52A1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531730"/>
          </a:xfrm>
        </p:spPr>
        <p:txBody>
          <a:bodyPr/>
          <a:lstStyle/>
          <a:p>
            <a:pPr eaLnBrk="1" hangingPunct="1"/>
            <a:r>
              <a:rPr lang="en-GB" altLang="hu-HU" sz="3600" dirty="0"/>
              <a:t>Annual input data - Installed capacity</a:t>
            </a:r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E03D32D3-089A-5244-9E2E-397DFF3B5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2081"/>
            <a:ext cx="4320000" cy="281710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3FF2DF75-4C92-6B4E-AE27-982FDA6E1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00" y="792081"/>
            <a:ext cx="4320000" cy="281710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5B169326-75BC-0043-A407-97C724BA2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84" y="3781110"/>
            <a:ext cx="4320000" cy="281710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="" xmlns:a16="http://schemas.microsoft.com/office/drawing/2014/main" id="{617F15E7-655F-2442-BBA1-954FC5EA8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000" y="3781111"/>
            <a:ext cx="4320000" cy="2817101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231B8AC7-10C9-A948-8068-E85075FAFCA4}"/>
              </a:ext>
            </a:extLst>
          </p:cNvPr>
          <p:cNvSpPr txBox="1"/>
          <p:nvPr/>
        </p:nvSpPr>
        <p:spPr>
          <a:xfrm>
            <a:off x="2952140" y="792080"/>
            <a:ext cx="719812" cy="3693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2019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2DC6D586-2ADC-AD41-8EDC-A39840D3271B}"/>
              </a:ext>
            </a:extLst>
          </p:cNvPr>
          <p:cNvSpPr txBox="1"/>
          <p:nvPr/>
        </p:nvSpPr>
        <p:spPr>
          <a:xfrm>
            <a:off x="7848600" y="799653"/>
            <a:ext cx="7198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2030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CBD31A63-3BC0-8A44-91A1-FACCDC59414B}"/>
              </a:ext>
            </a:extLst>
          </p:cNvPr>
          <p:cNvSpPr txBox="1"/>
          <p:nvPr/>
        </p:nvSpPr>
        <p:spPr>
          <a:xfrm>
            <a:off x="3059832" y="3820658"/>
            <a:ext cx="719812" cy="4062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2040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="" xmlns:a16="http://schemas.microsoft.com/office/drawing/2014/main" id="{7BB096DF-3D3C-1D4B-A87C-342B41A627AC}"/>
              </a:ext>
            </a:extLst>
          </p:cNvPr>
          <p:cNvSpPr txBox="1"/>
          <p:nvPr/>
        </p:nvSpPr>
        <p:spPr>
          <a:xfrm>
            <a:off x="5840668" y="3869947"/>
            <a:ext cx="300648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Breakdown by energy source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59910AA1-1A0D-4DC2-FF4F-5E88DEB308D3}"/>
              </a:ext>
            </a:extLst>
          </p:cNvPr>
          <p:cNvSpPr txBox="1"/>
          <p:nvPr/>
        </p:nvSpPr>
        <p:spPr>
          <a:xfrm>
            <a:off x="62717" y="839912"/>
            <a:ext cx="1076478" cy="27699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/>
              <a:t>827 734 MW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AF8CB24C-8003-83C2-8B41-EA7D2B7F4411}"/>
              </a:ext>
            </a:extLst>
          </p:cNvPr>
          <p:cNvSpPr txBox="1"/>
          <p:nvPr/>
        </p:nvSpPr>
        <p:spPr>
          <a:xfrm>
            <a:off x="4643563" y="850665"/>
            <a:ext cx="1197105" cy="276999"/>
          </a:xfrm>
          <a:prstGeom prst="rect">
            <a:avLst/>
          </a:prstGeom>
          <a:solidFill>
            <a:srgbClr val="72C0C6"/>
          </a:solidFill>
          <a:ln w="12700"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/>
              <a:t>1 134 128 MW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1C8BB381-B5A0-46ED-116D-85C73A30F3EA}"/>
              </a:ext>
            </a:extLst>
          </p:cNvPr>
          <p:cNvSpPr txBox="1"/>
          <p:nvPr/>
        </p:nvSpPr>
        <p:spPr>
          <a:xfrm>
            <a:off x="-3969" y="3885292"/>
            <a:ext cx="1197105" cy="276999"/>
          </a:xfrm>
          <a:prstGeom prst="rect">
            <a:avLst/>
          </a:prstGeom>
          <a:solidFill>
            <a:srgbClr val="3C8C93"/>
          </a:solidFill>
          <a:ln w="12700"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/>
              <a:t>1 430 397 MW</a:t>
            </a:r>
          </a:p>
        </p:txBody>
      </p:sp>
    </p:spTree>
    <p:extLst>
      <p:ext uri="{BB962C8B-B14F-4D97-AF65-F5344CB8AC3E}">
        <p14:creationId xmlns:p14="http://schemas.microsoft.com/office/powerpoint/2010/main" val="42284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EF58E45-CB87-DC4F-9C2B-2C2C99BF9C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A142DC-9791-BF46-ADD8-649D5F2C6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5363" name="Rectangle 9">
            <a:extLst>
              <a:ext uri="{FF2B5EF4-FFF2-40B4-BE49-F238E27FC236}">
                <a16:creationId xmlns="" xmlns:a16="http://schemas.microsoft.com/office/drawing/2014/main" id="{D45AA078-C44B-BC44-937F-584CA7FB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5A949-D2C1-294C-9D90-28CD64A30246}" type="slidenum">
              <a:rPr lang="hu-HU" altLang="hu-HU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000"/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88A0CF93-4474-D747-8F8F-01442D52A1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GB" altLang="hu-HU" sz="3600" dirty="0"/>
              <a:t>Annual input data - Change in consumption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1A9E688C-1719-1B40-A309-DC2D58B4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1" y="620713"/>
            <a:ext cx="9036000" cy="59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EF58E45-CB87-DC4F-9C2B-2C2C99BF9C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A142DC-9791-BF46-ADD8-649D5F2C6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5363" name="Rectangle 9">
            <a:extLst>
              <a:ext uri="{FF2B5EF4-FFF2-40B4-BE49-F238E27FC236}">
                <a16:creationId xmlns="" xmlns:a16="http://schemas.microsoft.com/office/drawing/2014/main" id="{D45AA078-C44B-BC44-937F-584CA7FB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5A949-D2C1-294C-9D90-28CD64A30246}" type="slidenum">
              <a:rPr lang="hu-HU" altLang="hu-HU" sz="10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000"/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88A0CF93-4474-D747-8F8F-01442D52A1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476672"/>
          </a:xfrm>
        </p:spPr>
        <p:txBody>
          <a:bodyPr/>
          <a:lstStyle/>
          <a:p>
            <a:pPr eaLnBrk="1" hangingPunct="1"/>
            <a:r>
              <a:rPr lang="en-GB" altLang="hu-HU" sz="3600" dirty="0"/>
              <a:t>Input hourly data - Solar production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FDD57F76-E17D-A648-B6D1-AF3267570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6" y="2564904"/>
            <a:ext cx="3358584" cy="1980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5ECBAA52-60B1-C542-8E76-07DD05D3B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6" y="4580713"/>
            <a:ext cx="3358584" cy="1980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FC3D7600-17B4-5D4C-9249-289CBC9989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6" y="548680"/>
            <a:ext cx="3358304" cy="1980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="" xmlns:a16="http://schemas.microsoft.com/office/drawing/2014/main" id="{DA27BAC2-AD03-9945-884F-3A9EB98B4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680"/>
            <a:ext cx="3358584" cy="1980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="" xmlns:a16="http://schemas.microsoft.com/office/drawing/2014/main" id="{CFD10CED-6B26-6643-9170-374412AA57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91" y="2564904"/>
            <a:ext cx="3358584" cy="19800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="" xmlns:a16="http://schemas.microsoft.com/office/drawing/2014/main" id="{321FF126-3003-FB43-8EE3-B03284A349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92982"/>
            <a:ext cx="3358584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EF58E45-CB87-DC4F-9C2B-2C2C99BF9C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A142DC-9791-BF46-ADD8-649D5F2C6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5363" name="Rectangle 9">
            <a:extLst>
              <a:ext uri="{FF2B5EF4-FFF2-40B4-BE49-F238E27FC236}">
                <a16:creationId xmlns="" xmlns:a16="http://schemas.microsoft.com/office/drawing/2014/main" id="{D45AA078-C44B-BC44-937F-584CA7FB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5A949-D2C1-294C-9D90-28CD64A30246}" type="slidenum">
              <a:rPr lang="hu-HU" altLang="hu-HU" sz="10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1000"/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88A0CF93-4474-D747-8F8F-01442D52A1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476672"/>
          </a:xfrm>
        </p:spPr>
        <p:txBody>
          <a:bodyPr/>
          <a:lstStyle/>
          <a:p>
            <a:pPr eaLnBrk="1" hangingPunct="1"/>
            <a:r>
              <a:rPr lang="en-GB" altLang="hu-HU" sz="3600" dirty="0"/>
              <a:t>Input hourly data - Wind production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="" xmlns:a16="http://schemas.microsoft.com/office/drawing/2014/main" id="{FC571AFF-43D3-8243-9C6D-6BBA7E4E9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6" y="4599181"/>
            <a:ext cx="3358584" cy="198000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="" xmlns:a16="http://schemas.microsoft.com/office/drawing/2014/main" id="{D6D2AF51-4AFD-D743-87E0-4DED84B4A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4" y="2564904"/>
            <a:ext cx="3358584" cy="198000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="" xmlns:a16="http://schemas.microsoft.com/office/drawing/2014/main" id="{3917B760-32BB-8444-A78C-273F7A26D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12896"/>
            <a:ext cx="3358584" cy="198000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="" xmlns:a16="http://schemas.microsoft.com/office/drawing/2014/main" id="{C0249F6F-F9E8-2D49-956C-911172CF1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84" y="2564904"/>
            <a:ext cx="3358584" cy="1980000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="" xmlns:a16="http://schemas.microsoft.com/office/drawing/2014/main" id="{131D38D9-2899-9E49-AB4D-DD4C7642E3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42" y="4580713"/>
            <a:ext cx="3358584" cy="1980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31E1C953-5512-974F-B050-D105B019B5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4" y="512896"/>
            <a:ext cx="3358304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EF58E45-CB87-DC4F-9C2B-2C2C99BF9CB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October 13, 2022</a:t>
            </a:r>
            <a:endParaRPr lang="hu-HU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0A142DC-9791-BF46-ADD8-649D5F2C6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Prof. Dr. Attila Aszódi, Bence Biró, BME NTI</a:t>
            </a:r>
            <a:endParaRPr lang="hu-HU" dirty="0"/>
          </a:p>
        </p:txBody>
      </p:sp>
      <p:sp>
        <p:nvSpPr>
          <p:cNvPr id="15363" name="Rectangle 9">
            <a:extLst>
              <a:ext uri="{FF2B5EF4-FFF2-40B4-BE49-F238E27FC236}">
                <a16:creationId xmlns="" xmlns:a16="http://schemas.microsoft.com/office/drawing/2014/main" id="{D45AA078-C44B-BC44-937F-584CA7FB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D5A949-D2C1-294C-9D90-28CD64A30246}" type="slidenum">
              <a:rPr lang="hu-HU" altLang="hu-HU" sz="10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000"/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88A0CF93-4474-D747-8F8F-01442D52A1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GB" altLang="hu-HU" sz="3600" dirty="0"/>
              <a:t>Unserved energy</a:t>
            </a:r>
          </a:p>
        </p:txBody>
      </p:sp>
      <p:pic>
        <p:nvPicPr>
          <p:cNvPr id="12" name="Kép 11" descr="A képen térkép látható&#10;&#10;Automatikusan generált leírás">
            <a:extLst>
              <a:ext uri="{FF2B5EF4-FFF2-40B4-BE49-F238E27FC236}">
                <a16:creationId xmlns="" xmlns:a16="http://schemas.microsoft.com/office/drawing/2014/main" id="{F4041CD1-1968-5C42-A54C-B848AC271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56"/>
            <a:ext cx="4320000" cy="3064408"/>
          </a:xfrm>
          <a:prstGeom prst="rect">
            <a:avLst/>
          </a:prstGeom>
        </p:spPr>
      </p:pic>
      <p:pic>
        <p:nvPicPr>
          <p:cNvPr id="13" name="Kép 12" descr="A képen térkép látható&#10;&#10;Automatikusan generált leírás">
            <a:extLst>
              <a:ext uri="{FF2B5EF4-FFF2-40B4-BE49-F238E27FC236}">
                <a16:creationId xmlns="" xmlns:a16="http://schemas.microsoft.com/office/drawing/2014/main" id="{0077CC7D-1EEF-924E-95D5-F94DB7A76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2" y="625108"/>
            <a:ext cx="4320000" cy="2827584"/>
          </a:xfrm>
          <a:prstGeom prst="rect">
            <a:avLst/>
          </a:prstGeom>
        </p:spPr>
      </p:pic>
      <p:pic>
        <p:nvPicPr>
          <p:cNvPr id="14" name="Kép 13" descr="A képen térkép látható&#10;&#10;Automatikusan generált leírás">
            <a:extLst>
              <a:ext uri="{FF2B5EF4-FFF2-40B4-BE49-F238E27FC236}">
                <a16:creationId xmlns="" xmlns:a16="http://schemas.microsoft.com/office/drawing/2014/main" id="{CE325298-BB59-544A-B3F2-0FABC60218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28" y="3689864"/>
            <a:ext cx="4320000" cy="283854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7740352" y="620713"/>
            <a:ext cx="432048" cy="176241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26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131009" y="3684337"/>
            <a:ext cx="432048" cy="176241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26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C34D559-3891-9041-BE16-BE48620B6513}"/>
              </a:ext>
            </a:extLst>
          </p:cNvPr>
          <p:cNvSpPr txBox="1"/>
          <p:nvPr/>
        </p:nvSpPr>
        <p:spPr>
          <a:xfrm>
            <a:off x="6660232" y="6382206"/>
            <a:ext cx="2016224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en-GB" sz="1100" dirty="0"/>
              <a:t>(Taking all available energy sources into account)</a:t>
            </a:r>
          </a:p>
        </p:txBody>
      </p:sp>
    </p:spTree>
    <p:extLst>
      <p:ext uri="{BB962C8B-B14F-4D97-AF65-F5344CB8AC3E}">
        <p14:creationId xmlns:p14="http://schemas.microsoft.com/office/powerpoint/2010/main" val="8948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1044</Words>
  <Application>Microsoft Office PowerPoint</Application>
  <PresentationFormat>Diavetítés a képernyőre (4:3 oldalarány)</PresentationFormat>
  <Paragraphs>234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Alapértelmezett terv</vt:lpstr>
      <vt:lpstr>The role of nuclear energy in  security of supply and climate protection in Europe</vt:lpstr>
      <vt:lpstr>Our latest numerical studies</vt:lpstr>
      <vt:lpstr>Investigated domain</vt:lpstr>
      <vt:lpstr>Countries and energy strategies examined</vt:lpstr>
      <vt:lpstr>Annual input data - Installed capacity</vt:lpstr>
      <vt:lpstr>Annual input data - Change in consumption</vt:lpstr>
      <vt:lpstr>Input hourly data - Solar production</vt:lpstr>
      <vt:lpstr>Input hourly data - Wind production</vt:lpstr>
      <vt:lpstr>Unserved energy</vt:lpstr>
      <vt:lpstr>Unserved energy and forced plant generation reduction in the interconnected electricity system (2040)</vt:lpstr>
      <vt:lpstr>Carbon-neutral electricity generation</vt:lpstr>
      <vt:lpstr>Summary of results and lessons learned</vt:lpstr>
    </vt:vector>
  </TitlesOfParts>
  <Company>nti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aszodi</dc:creator>
  <cp:lastModifiedBy>Dr. Aszódi Attila</cp:lastModifiedBy>
  <cp:revision>188</cp:revision>
  <dcterms:created xsi:type="dcterms:W3CDTF">2009-12-22T09:03:26Z</dcterms:created>
  <dcterms:modified xsi:type="dcterms:W3CDTF">2022-10-13T09:57:43Z</dcterms:modified>
</cp:coreProperties>
</file>