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6"/>
  </p:notesMasterIdLst>
  <p:sldIdLst>
    <p:sldId id="256" r:id="rId2"/>
    <p:sldId id="282" r:id="rId3"/>
    <p:sldId id="271" r:id="rId4"/>
    <p:sldId id="287" r:id="rId5"/>
  </p:sldIdLst>
  <p:sldSz cx="12192000" cy="6858000"/>
  <p:notesSz cx="6808788" cy="9940925"/>
  <p:embeddedFontLst>
    <p:embeddedFont>
      <p:font typeface="Arial Black" panose="020B0A04020102020204" pitchFamily="34" charset="0"/>
      <p:regular r:id="rId7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1" autoAdjust="0"/>
    <p:restoredTop sz="88264" autoAdjust="0"/>
  </p:normalViewPr>
  <p:slideViewPr>
    <p:cSldViewPr snapToGrid="0">
      <p:cViewPr varScale="1">
        <p:scale>
          <a:sx n="57" d="100"/>
          <a:sy n="57" d="100"/>
        </p:scale>
        <p:origin x="1296" y="78"/>
      </p:cViewPr>
      <p:guideLst>
        <p:guide pos="3840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0475" cy="49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737" y="0"/>
            <a:ext cx="2950475" cy="49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5" name="Google Shape;495;p1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6" name="Google Shape;496;p1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4" name="Google Shape;1174;p26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1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5" name="Google Shape;1175;p26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16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8" name="Google Shape;79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p31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3" name="Google Shape;156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uverture">
  <p:cSld name="Couverture">
    <p:bg>
      <p:bgPr>
        <a:solidFill>
          <a:schemeClr val="accen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"/>
          <p:cNvPicPr preferRelativeResize="0"/>
          <p:nvPr/>
        </p:nvPicPr>
        <p:blipFill rotWithShape="1">
          <a:blip r:embed="rId2">
            <a:alphaModFix amt="33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/>
          <p:nvPr/>
        </p:nvSpPr>
        <p:spPr>
          <a:xfrm>
            <a:off x="4498760" y="5490587"/>
            <a:ext cx="3194480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fr-FR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Group </a:t>
            </a:r>
            <a:r>
              <a:rPr lang="fr-FR" sz="16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fr-FR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June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4994882" y="1545739"/>
            <a:ext cx="2211515" cy="2218831"/>
          </a:xfrm>
          <a:custGeom>
            <a:avLst/>
            <a:gdLst/>
            <a:ahLst/>
            <a:cxnLst/>
            <a:rect l="l" t="t" r="r" b="b"/>
            <a:pathLst>
              <a:path w="2311505" h="2319151" extrusionOk="0">
                <a:moveTo>
                  <a:pt x="1592721" y="2193512"/>
                </a:moveTo>
                <a:cubicBezTo>
                  <a:pt x="1810985" y="2036097"/>
                  <a:pt x="1947234" y="1883975"/>
                  <a:pt x="2103325" y="1596925"/>
                </a:cubicBezTo>
                <a:cubicBezTo>
                  <a:pt x="2194599" y="1438188"/>
                  <a:pt x="2287196" y="854830"/>
                  <a:pt x="2185339" y="459311"/>
                </a:cubicBezTo>
                <a:cubicBezTo>
                  <a:pt x="2297778" y="664346"/>
                  <a:pt x="2313652" y="1082353"/>
                  <a:pt x="2218410" y="1406441"/>
                </a:cubicBezTo>
                <a:cubicBezTo>
                  <a:pt x="2123167" y="1745080"/>
                  <a:pt x="1914164" y="1988476"/>
                  <a:pt x="1592721" y="2193512"/>
                </a:cubicBezTo>
                <a:moveTo>
                  <a:pt x="1346679" y="2229228"/>
                </a:moveTo>
                <a:cubicBezTo>
                  <a:pt x="1154872" y="2215999"/>
                  <a:pt x="1017300" y="2133985"/>
                  <a:pt x="866500" y="2032129"/>
                </a:cubicBezTo>
                <a:cubicBezTo>
                  <a:pt x="1272602" y="2169701"/>
                  <a:pt x="1613887" y="1985831"/>
                  <a:pt x="1832150" y="1378662"/>
                </a:cubicBezTo>
                <a:cubicBezTo>
                  <a:pt x="1926069" y="1250350"/>
                  <a:pt x="1955171" y="1157753"/>
                  <a:pt x="1982950" y="1046637"/>
                </a:cubicBezTo>
                <a:cubicBezTo>
                  <a:pt x="1940620" y="1417023"/>
                  <a:pt x="1734262" y="2095624"/>
                  <a:pt x="1346679" y="2229228"/>
                </a:cubicBezTo>
                <a:moveTo>
                  <a:pt x="609875" y="1909108"/>
                </a:moveTo>
                <a:cubicBezTo>
                  <a:pt x="668079" y="1952761"/>
                  <a:pt x="742156" y="1989799"/>
                  <a:pt x="806974" y="2012287"/>
                </a:cubicBezTo>
                <a:cubicBezTo>
                  <a:pt x="1037142" y="2174992"/>
                  <a:pt x="1269957" y="2235842"/>
                  <a:pt x="1291121" y="2241133"/>
                </a:cubicBezTo>
                <a:cubicBezTo>
                  <a:pt x="1026560" y="2267589"/>
                  <a:pt x="812265" y="2096947"/>
                  <a:pt x="609875" y="1909108"/>
                </a:cubicBezTo>
                <a:moveTo>
                  <a:pt x="332086" y="815146"/>
                </a:moveTo>
                <a:cubicBezTo>
                  <a:pt x="26517" y="1319136"/>
                  <a:pt x="420714" y="1886620"/>
                  <a:pt x="837398" y="2147213"/>
                </a:cubicBezTo>
                <a:cubicBezTo>
                  <a:pt x="521247" y="2058585"/>
                  <a:pt x="287110" y="1767568"/>
                  <a:pt x="181286" y="1522848"/>
                </a:cubicBezTo>
                <a:cubicBezTo>
                  <a:pt x="75461" y="1264901"/>
                  <a:pt x="97949" y="1055897"/>
                  <a:pt x="332086" y="815146"/>
                </a:cubicBezTo>
                <a:moveTo>
                  <a:pt x="1776592" y="1455385"/>
                </a:moveTo>
                <a:cubicBezTo>
                  <a:pt x="1608595" y="1872069"/>
                  <a:pt x="1361230" y="2057262"/>
                  <a:pt x="1092700" y="2029483"/>
                </a:cubicBezTo>
                <a:cubicBezTo>
                  <a:pt x="767290" y="2004350"/>
                  <a:pt x="624426" y="1910431"/>
                  <a:pt x="455107" y="1643224"/>
                </a:cubicBezTo>
                <a:cubicBezTo>
                  <a:pt x="455107" y="1643224"/>
                  <a:pt x="456430" y="1644546"/>
                  <a:pt x="456430" y="1644546"/>
                </a:cubicBezTo>
                <a:cubicBezTo>
                  <a:pt x="400872" y="1554595"/>
                  <a:pt x="375738" y="1427606"/>
                  <a:pt x="370447" y="1327073"/>
                </a:cubicBezTo>
                <a:cubicBezTo>
                  <a:pt x="576805" y="1835031"/>
                  <a:pt x="1355939" y="1993768"/>
                  <a:pt x="1776592" y="1455385"/>
                </a:cubicBezTo>
                <a:moveTo>
                  <a:pt x="859886" y="566458"/>
                </a:moveTo>
                <a:cubicBezTo>
                  <a:pt x="1072858" y="375974"/>
                  <a:pt x="1321546" y="238402"/>
                  <a:pt x="1553037" y="247661"/>
                </a:cubicBezTo>
                <a:cubicBezTo>
                  <a:pt x="1961785" y="267503"/>
                  <a:pt x="1969722" y="917002"/>
                  <a:pt x="1807016" y="1373371"/>
                </a:cubicBezTo>
                <a:cubicBezTo>
                  <a:pt x="1370490" y="1973925"/>
                  <a:pt x="636332" y="1803283"/>
                  <a:pt x="467012" y="1352206"/>
                </a:cubicBezTo>
                <a:cubicBezTo>
                  <a:pt x="418068" y="1136588"/>
                  <a:pt x="522570" y="869381"/>
                  <a:pt x="859886" y="566458"/>
                </a:cubicBezTo>
                <a:moveTo>
                  <a:pt x="1865220" y="1286065"/>
                </a:moveTo>
                <a:cubicBezTo>
                  <a:pt x="1945911" y="1017535"/>
                  <a:pt x="1968399" y="729163"/>
                  <a:pt x="1902258" y="487089"/>
                </a:cubicBezTo>
                <a:cubicBezTo>
                  <a:pt x="2054381" y="730486"/>
                  <a:pt x="2021311" y="1037378"/>
                  <a:pt x="1865220" y="1286065"/>
                </a:cubicBezTo>
                <a:moveTo>
                  <a:pt x="2025280" y="471216"/>
                </a:moveTo>
                <a:cubicBezTo>
                  <a:pt x="2034539" y="537356"/>
                  <a:pt x="2039831" y="622016"/>
                  <a:pt x="2017343" y="771493"/>
                </a:cubicBezTo>
                <a:cubicBezTo>
                  <a:pt x="1994855" y="495026"/>
                  <a:pt x="1812308" y="235756"/>
                  <a:pt x="1637697" y="190780"/>
                </a:cubicBezTo>
                <a:cubicBezTo>
                  <a:pt x="1818922" y="190780"/>
                  <a:pt x="1949880" y="255598"/>
                  <a:pt x="2025280" y="471216"/>
                </a:cubicBezTo>
                <a:moveTo>
                  <a:pt x="2005437" y="1124683"/>
                </a:moveTo>
                <a:cubicBezTo>
                  <a:pt x="2025280" y="988434"/>
                  <a:pt x="2025280" y="856153"/>
                  <a:pt x="2025280" y="856153"/>
                </a:cubicBezTo>
                <a:cubicBezTo>
                  <a:pt x="2034539" y="799272"/>
                  <a:pt x="2054381" y="693448"/>
                  <a:pt x="2054381" y="582332"/>
                </a:cubicBezTo>
                <a:cubicBezTo>
                  <a:pt x="2219732" y="1073093"/>
                  <a:pt x="2038508" y="1729206"/>
                  <a:pt x="1656216" y="2067845"/>
                </a:cubicBezTo>
                <a:cubicBezTo>
                  <a:pt x="1760718" y="1917045"/>
                  <a:pt x="1940620" y="1550627"/>
                  <a:pt x="2005437" y="1124683"/>
                </a:cubicBezTo>
                <a:moveTo>
                  <a:pt x="1777915" y="2010964"/>
                </a:moveTo>
                <a:cubicBezTo>
                  <a:pt x="1916809" y="1812543"/>
                  <a:pt x="2092743" y="1475227"/>
                  <a:pt x="2133750" y="1112778"/>
                </a:cubicBezTo>
                <a:cubicBezTo>
                  <a:pt x="2140364" y="1046637"/>
                  <a:pt x="2166820" y="428886"/>
                  <a:pt x="1911518" y="157710"/>
                </a:cubicBezTo>
                <a:cubicBezTo>
                  <a:pt x="2169466" y="243693"/>
                  <a:pt x="2248834" y="702707"/>
                  <a:pt x="2206504" y="1081030"/>
                </a:cubicBezTo>
                <a:cubicBezTo>
                  <a:pt x="2164174" y="1477873"/>
                  <a:pt x="2001469" y="1794024"/>
                  <a:pt x="1777915" y="2010964"/>
                </a:cubicBezTo>
                <a:moveTo>
                  <a:pt x="2140364" y="198717"/>
                </a:moveTo>
                <a:cubicBezTo>
                  <a:pt x="2087451" y="107444"/>
                  <a:pt x="1889030" y="-32774"/>
                  <a:pt x="1550392" y="6910"/>
                </a:cubicBezTo>
                <a:cubicBezTo>
                  <a:pt x="1123125" y="5587"/>
                  <a:pt x="715700" y="239724"/>
                  <a:pt x="436588" y="460633"/>
                </a:cubicBezTo>
                <a:cubicBezTo>
                  <a:pt x="154830" y="688156"/>
                  <a:pt x="1384" y="905097"/>
                  <a:pt x="61" y="1026795"/>
                </a:cubicBezTo>
                <a:cubicBezTo>
                  <a:pt x="-2585" y="1181564"/>
                  <a:pt x="80752" y="1503006"/>
                  <a:pt x="247426" y="1754340"/>
                </a:cubicBezTo>
                <a:cubicBezTo>
                  <a:pt x="411454" y="1993768"/>
                  <a:pt x="556963" y="2077105"/>
                  <a:pt x="777872" y="2192189"/>
                </a:cubicBezTo>
                <a:cubicBezTo>
                  <a:pt x="997458" y="2309919"/>
                  <a:pt x="1284507" y="2377382"/>
                  <a:pt x="1501448" y="2251715"/>
                </a:cubicBezTo>
                <a:cubicBezTo>
                  <a:pt x="1775269" y="2192189"/>
                  <a:pt x="2026602" y="1874715"/>
                  <a:pt x="2184017" y="1540045"/>
                </a:cubicBezTo>
                <a:cubicBezTo>
                  <a:pt x="2337462" y="1226539"/>
                  <a:pt x="2385083" y="577040"/>
                  <a:pt x="2140364" y="198717"/>
                </a:cubicBezTo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2"/>
          <p:cNvGrpSpPr/>
          <p:nvPr/>
        </p:nvGrpSpPr>
        <p:grpSpPr>
          <a:xfrm>
            <a:off x="4430489" y="4136679"/>
            <a:ext cx="3331022" cy="630262"/>
            <a:chOff x="4328161" y="4787565"/>
            <a:chExt cx="3538366" cy="669494"/>
          </a:xfrm>
        </p:grpSpPr>
        <p:sp>
          <p:nvSpPr>
            <p:cNvPr id="19" name="Google Shape;19;p2"/>
            <p:cNvSpPr/>
            <p:nvPr/>
          </p:nvSpPr>
          <p:spPr>
            <a:xfrm>
              <a:off x="4328161" y="4791599"/>
              <a:ext cx="672181" cy="665460"/>
            </a:xfrm>
            <a:custGeom>
              <a:avLst/>
              <a:gdLst/>
              <a:ahLst/>
              <a:cxnLst/>
              <a:rect l="l" t="t" r="r" b="b"/>
              <a:pathLst>
                <a:path w="661403" h="654789" extrusionOk="0">
                  <a:moveTo>
                    <a:pt x="330702" y="498699"/>
                  </a:moveTo>
                  <a:cubicBezTo>
                    <a:pt x="428590" y="498699"/>
                    <a:pt x="494730" y="421976"/>
                    <a:pt x="494730" y="328056"/>
                  </a:cubicBezTo>
                  <a:cubicBezTo>
                    <a:pt x="494730" y="232814"/>
                    <a:pt x="428590" y="156091"/>
                    <a:pt x="330702" y="156091"/>
                  </a:cubicBezTo>
                  <a:cubicBezTo>
                    <a:pt x="232814" y="156091"/>
                    <a:pt x="166674" y="234137"/>
                    <a:pt x="166674" y="328056"/>
                  </a:cubicBezTo>
                  <a:cubicBezTo>
                    <a:pt x="166674" y="421976"/>
                    <a:pt x="232814" y="498699"/>
                    <a:pt x="330702" y="498699"/>
                  </a:cubicBezTo>
                  <a:moveTo>
                    <a:pt x="330702" y="0"/>
                  </a:moveTo>
                  <a:cubicBezTo>
                    <a:pt x="518541" y="0"/>
                    <a:pt x="661404" y="146832"/>
                    <a:pt x="661404" y="328056"/>
                  </a:cubicBezTo>
                  <a:cubicBezTo>
                    <a:pt x="661404" y="509281"/>
                    <a:pt x="518541" y="654790"/>
                    <a:pt x="330702" y="654790"/>
                  </a:cubicBezTo>
                  <a:cubicBezTo>
                    <a:pt x="142863" y="654790"/>
                    <a:pt x="0" y="509281"/>
                    <a:pt x="0" y="328056"/>
                  </a:cubicBezTo>
                  <a:cubicBezTo>
                    <a:pt x="0" y="146832"/>
                    <a:pt x="142863" y="0"/>
                    <a:pt x="330702" y="0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144190" y="4791599"/>
              <a:ext cx="371044" cy="652016"/>
            </a:xfrm>
            <a:custGeom>
              <a:avLst/>
              <a:gdLst/>
              <a:ahLst/>
              <a:cxnLst/>
              <a:rect l="l" t="t" r="r" b="b"/>
              <a:pathLst>
                <a:path w="365094" h="641561" extrusionOk="0">
                  <a:moveTo>
                    <a:pt x="365095" y="0"/>
                  </a:moveTo>
                  <a:lnTo>
                    <a:pt x="365095" y="161383"/>
                  </a:lnTo>
                  <a:cubicBezTo>
                    <a:pt x="261916" y="161383"/>
                    <a:pt x="207681" y="177256"/>
                    <a:pt x="165351" y="198421"/>
                  </a:cubicBezTo>
                  <a:lnTo>
                    <a:pt x="165351" y="641562"/>
                  </a:lnTo>
                  <a:lnTo>
                    <a:pt x="0" y="641562"/>
                  </a:lnTo>
                  <a:lnTo>
                    <a:pt x="0" y="107148"/>
                  </a:lnTo>
                  <a:cubicBezTo>
                    <a:pt x="96565" y="31747"/>
                    <a:pt x="216940" y="0"/>
                    <a:pt x="346576" y="0"/>
                  </a:cubicBezTo>
                  <a:lnTo>
                    <a:pt x="36509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438812" y="4791599"/>
              <a:ext cx="625129" cy="653361"/>
            </a:xfrm>
            <a:custGeom>
              <a:avLst/>
              <a:gdLst/>
              <a:ahLst/>
              <a:cxnLst/>
              <a:rect l="l" t="t" r="r" b="b"/>
              <a:pathLst>
                <a:path w="615105" h="642884" extrusionOk="0">
                  <a:moveTo>
                    <a:pt x="160060" y="109793"/>
                  </a:moveTo>
                  <a:cubicBezTo>
                    <a:pt x="160060" y="58203"/>
                    <a:pt x="223554" y="0"/>
                    <a:pt x="335993" y="0"/>
                  </a:cubicBezTo>
                  <a:cubicBezTo>
                    <a:pt x="421976" y="0"/>
                    <a:pt x="500021" y="38361"/>
                    <a:pt x="551611" y="100533"/>
                  </a:cubicBezTo>
                  <a:cubicBezTo>
                    <a:pt x="592618" y="149477"/>
                    <a:pt x="615106" y="212972"/>
                    <a:pt x="615106" y="321442"/>
                  </a:cubicBezTo>
                  <a:lnTo>
                    <a:pt x="615106" y="641562"/>
                  </a:lnTo>
                  <a:lnTo>
                    <a:pt x="448432" y="641562"/>
                  </a:lnTo>
                  <a:lnTo>
                    <a:pt x="448432" y="308214"/>
                  </a:lnTo>
                  <a:cubicBezTo>
                    <a:pt x="448432" y="246042"/>
                    <a:pt x="433881" y="212972"/>
                    <a:pt x="411393" y="190484"/>
                  </a:cubicBezTo>
                  <a:cubicBezTo>
                    <a:pt x="390228" y="167997"/>
                    <a:pt x="355835" y="156091"/>
                    <a:pt x="317474" y="156091"/>
                  </a:cubicBezTo>
                  <a:cubicBezTo>
                    <a:pt x="247365" y="156091"/>
                    <a:pt x="189162" y="201067"/>
                    <a:pt x="166674" y="234137"/>
                  </a:cubicBezTo>
                  <a:lnTo>
                    <a:pt x="166674" y="642885"/>
                  </a:lnTo>
                  <a:lnTo>
                    <a:pt x="0" y="642885"/>
                  </a:lnTo>
                  <a:lnTo>
                    <a:pt x="0" y="13228"/>
                  </a:lnTo>
                  <a:lnTo>
                    <a:pt x="160060" y="13228"/>
                  </a:lnTo>
                  <a:lnTo>
                    <a:pt x="160060" y="10979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194345" y="4791599"/>
              <a:ext cx="672182" cy="665460"/>
            </a:xfrm>
            <a:custGeom>
              <a:avLst/>
              <a:gdLst/>
              <a:ahLst/>
              <a:cxnLst/>
              <a:rect l="l" t="t" r="r" b="b"/>
              <a:pathLst>
                <a:path w="661404" h="654789" extrusionOk="0">
                  <a:moveTo>
                    <a:pt x="330702" y="498699"/>
                  </a:moveTo>
                  <a:cubicBezTo>
                    <a:pt x="428590" y="498699"/>
                    <a:pt x="494730" y="421976"/>
                    <a:pt x="494730" y="328056"/>
                  </a:cubicBezTo>
                  <a:cubicBezTo>
                    <a:pt x="494730" y="232814"/>
                    <a:pt x="428590" y="156091"/>
                    <a:pt x="330702" y="156091"/>
                  </a:cubicBezTo>
                  <a:cubicBezTo>
                    <a:pt x="232814" y="156091"/>
                    <a:pt x="166674" y="234137"/>
                    <a:pt x="166674" y="328056"/>
                  </a:cubicBezTo>
                  <a:cubicBezTo>
                    <a:pt x="166674" y="421976"/>
                    <a:pt x="232814" y="498699"/>
                    <a:pt x="330702" y="498699"/>
                  </a:cubicBezTo>
                  <a:moveTo>
                    <a:pt x="330702" y="0"/>
                  </a:moveTo>
                  <a:cubicBezTo>
                    <a:pt x="518541" y="0"/>
                    <a:pt x="661404" y="146832"/>
                    <a:pt x="661404" y="328056"/>
                  </a:cubicBezTo>
                  <a:cubicBezTo>
                    <a:pt x="661404" y="509281"/>
                    <a:pt x="518541" y="654790"/>
                    <a:pt x="330702" y="654790"/>
                  </a:cubicBezTo>
                  <a:cubicBezTo>
                    <a:pt x="142863" y="654790"/>
                    <a:pt x="0" y="509281"/>
                    <a:pt x="0" y="328056"/>
                  </a:cubicBezTo>
                  <a:cubicBezTo>
                    <a:pt x="0" y="146832"/>
                    <a:pt x="141540" y="0"/>
                    <a:pt x="330702" y="0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594551" y="4787565"/>
              <a:ext cx="657394" cy="668149"/>
            </a:xfrm>
            <a:custGeom>
              <a:avLst/>
              <a:gdLst/>
              <a:ahLst/>
              <a:cxnLst/>
              <a:rect l="l" t="t" r="r" b="b"/>
              <a:pathLst>
                <a:path w="646853" h="657435" extrusionOk="0">
                  <a:moveTo>
                    <a:pt x="480179" y="199744"/>
                  </a:moveTo>
                  <a:cubicBezTo>
                    <a:pt x="443141" y="169319"/>
                    <a:pt x="404779" y="154768"/>
                    <a:pt x="339962" y="154768"/>
                  </a:cubicBezTo>
                  <a:cubicBezTo>
                    <a:pt x="228846" y="154768"/>
                    <a:pt x="165351" y="240751"/>
                    <a:pt x="165351" y="330702"/>
                  </a:cubicBezTo>
                  <a:cubicBezTo>
                    <a:pt x="165351" y="428590"/>
                    <a:pt x="235460" y="505313"/>
                    <a:pt x="329379" y="505313"/>
                  </a:cubicBezTo>
                  <a:cubicBezTo>
                    <a:pt x="391551" y="505313"/>
                    <a:pt x="447109" y="474888"/>
                    <a:pt x="478856" y="428590"/>
                  </a:cubicBezTo>
                  <a:lnTo>
                    <a:pt x="478856" y="199744"/>
                  </a:lnTo>
                  <a:close/>
                  <a:moveTo>
                    <a:pt x="646853" y="128312"/>
                  </a:moveTo>
                  <a:lnTo>
                    <a:pt x="646853" y="645530"/>
                  </a:lnTo>
                  <a:lnTo>
                    <a:pt x="486793" y="645530"/>
                  </a:lnTo>
                  <a:lnTo>
                    <a:pt x="486793" y="548965"/>
                  </a:lnTo>
                  <a:cubicBezTo>
                    <a:pt x="486793" y="596586"/>
                    <a:pt x="387583" y="657435"/>
                    <a:pt x="300277" y="657435"/>
                  </a:cubicBezTo>
                  <a:cubicBezTo>
                    <a:pt x="120376" y="657435"/>
                    <a:pt x="0" y="522509"/>
                    <a:pt x="0" y="329379"/>
                  </a:cubicBezTo>
                  <a:cubicBezTo>
                    <a:pt x="0" y="145509"/>
                    <a:pt x="137572" y="0"/>
                    <a:pt x="329379" y="0"/>
                  </a:cubicBezTo>
                  <a:cubicBezTo>
                    <a:pt x="455046" y="1323"/>
                    <a:pt x="555579" y="39684"/>
                    <a:pt x="646853" y="128312"/>
                  </a:cubicBez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4" name="Google Shape;24;p2"/>
          <p:cNvCxnSpPr/>
          <p:nvPr/>
        </p:nvCxnSpPr>
        <p:spPr>
          <a:xfrm rot="10800000">
            <a:off x="5922520" y="5857155"/>
            <a:ext cx="346959" cy="0"/>
          </a:xfrm>
          <a:prstGeom prst="straightConnector1">
            <a:avLst/>
          </a:prstGeom>
          <a:noFill/>
          <a:ln w="317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e seul">
  <p:cSld name="Texte seul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>
            <a:spLocks noGrp="1"/>
          </p:cNvSpPr>
          <p:nvPr>
            <p:ph type="body" idx="1"/>
          </p:nvPr>
        </p:nvSpPr>
        <p:spPr>
          <a:xfrm>
            <a:off x="520320" y="2021861"/>
            <a:ext cx="3249064" cy="40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p16"/>
          <p:cNvSpPr txBox="1">
            <a:spLocks noGrp="1"/>
          </p:cNvSpPr>
          <p:nvPr>
            <p:ph type="body" idx="2"/>
          </p:nvPr>
        </p:nvSpPr>
        <p:spPr>
          <a:xfrm>
            <a:off x="520320" y="3448129"/>
            <a:ext cx="3249063" cy="864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/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90" name="Google Shape;190;p16"/>
          <p:cNvCxnSpPr/>
          <p:nvPr/>
        </p:nvCxnSpPr>
        <p:spPr>
          <a:xfrm>
            <a:off x="0" y="2247800"/>
            <a:ext cx="520320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1" name="Google Shape;191;p16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6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05F4E5AB-53FA-E74C-CA87-A9BD6391E74C}"/>
              </a:ext>
            </a:extLst>
          </p:cNvPr>
          <p:cNvGrpSpPr/>
          <p:nvPr userDrawn="1"/>
        </p:nvGrpSpPr>
        <p:grpSpPr>
          <a:xfrm>
            <a:off x="3147760" y="723150"/>
            <a:ext cx="6277443" cy="5449958"/>
            <a:chOff x="4206874" y="706588"/>
            <a:chExt cx="6277443" cy="5449958"/>
          </a:xfrm>
        </p:grpSpPr>
        <p:sp>
          <p:nvSpPr>
            <p:cNvPr id="88" name="Arc 87">
              <a:extLst>
                <a:ext uri="{FF2B5EF4-FFF2-40B4-BE49-F238E27FC236}">
                  <a16:creationId xmlns:a16="http://schemas.microsoft.com/office/drawing/2014/main" id="{C5D94180-BCCA-244A-E289-6A7B6E6F1D7D}"/>
                </a:ext>
              </a:extLst>
            </p:cNvPr>
            <p:cNvSpPr/>
            <p:nvPr/>
          </p:nvSpPr>
          <p:spPr>
            <a:xfrm>
              <a:off x="4536364" y="706588"/>
              <a:ext cx="5316390" cy="5316390"/>
            </a:xfrm>
            <a:prstGeom prst="arc">
              <a:avLst>
                <a:gd name="adj1" fmla="val 15370402"/>
                <a:gd name="adj2" fmla="val 16970328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41241E5E-4757-E644-C5EC-B45D90F238EA}"/>
                </a:ext>
              </a:extLst>
            </p:cNvPr>
            <p:cNvSpPr/>
            <p:nvPr/>
          </p:nvSpPr>
          <p:spPr>
            <a:xfrm>
              <a:off x="4536364" y="706588"/>
              <a:ext cx="5316390" cy="5316390"/>
            </a:xfrm>
            <a:prstGeom prst="arc">
              <a:avLst>
                <a:gd name="adj1" fmla="val 17850686"/>
                <a:gd name="adj2" fmla="val 20175062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90" name="Arc 89">
              <a:extLst>
                <a:ext uri="{FF2B5EF4-FFF2-40B4-BE49-F238E27FC236}">
                  <a16:creationId xmlns:a16="http://schemas.microsoft.com/office/drawing/2014/main" id="{34ABCA33-FAC0-FEE5-DFB6-1256663C7A86}"/>
                </a:ext>
              </a:extLst>
            </p:cNvPr>
            <p:cNvSpPr/>
            <p:nvPr/>
          </p:nvSpPr>
          <p:spPr>
            <a:xfrm>
              <a:off x="4536364" y="706588"/>
              <a:ext cx="5316390" cy="5316390"/>
            </a:xfrm>
            <a:prstGeom prst="arc">
              <a:avLst>
                <a:gd name="adj1" fmla="val 21368733"/>
                <a:gd name="adj2" fmla="val 235728"/>
              </a:avLst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91" name="Arc 90">
              <a:extLst>
                <a:ext uri="{FF2B5EF4-FFF2-40B4-BE49-F238E27FC236}">
                  <a16:creationId xmlns:a16="http://schemas.microsoft.com/office/drawing/2014/main" id="{4C1E5735-10B6-EDF3-82C1-B9C2F79B0811}"/>
                </a:ext>
              </a:extLst>
            </p:cNvPr>
            <p:cNvSpPr/>
            <p:nvPr/>
          </p:nvSpPr>
          <p:spPr>
            <a:xfrm>
              <a:off x="4536364" y="706588"/>
              <a:ext cx="5316390" cy="5316390"/>
            </a:xfrm>
            <a:prstGeom prst="arc">
              <a:avLst>
                <a:gd name="adj1" fmla="val 13472176"/>
                <a:gd name="adj2" fmla="val 14488179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grpSp>
          <p:nvGrpSpPr>
            <p:cNvPr id="92" name="Graphique 1">
              <a:extLst>
                <a:ext uri="{FF2B5EF4-FFF2-40B4-BE49-F238E27FC236}">
                  <a16:creationId xmlns:a16="http://schemas.microsoft.com/office/drawing/2014/main" id="{A69B7142-9FC0-44CC-49AA-4EC6B8BF93C9}"/>
                </a:ext>
              </a:extLst>
            </p:cNvPr>
            <p:cNvGrpSpPr/>
            <p:nvPr/>
          </p:nvGrpSpPr>
          <p:grpSpPr>
            <a:xfrm>
              <a:off x="4865023" y="1588034"/>
              <a:ext cx="296424" cy="344585"/>
              <a:chOff x="3023914" y="4857750"/>
              <a:chExt cx="297245" cy="345539"/>
            </a:xfrm>
            <a:solidFill>
              <a:srgbClr val="FFE500"/>
            </a:solidFill>
          </p:grpSpPr>
          <p:sp>
            <p:nvSpPr>
              <p:cNvPr id="157" name="Forme libre : forme 8">
                <a:extLst>
                  <a:ext uri="{FF2B5EF4-FFF2-40B4-BE49-F238E27FC236}">
                    <a16:creationId xmlns:a16="http://schemas.microsoft.com/office/drawing/2014/main" id="{A1404C00-136A-5462-724E-7B5C4E12D583}"/>
                  </a:ext>
                </a:extLst>
              </p:cNvPr>
              <p:cNvSpPr/>
              <p:nvPr/>
            </p:nvSpPr>
            <p:spPr>
              <a:xfrm>
                <a:off x="3023940" y="5053965"/>
                <a:ext cx="297219" cy="149324"/>
              </a:xfrm>
              <a:custGeom>
                <a:avLst/>
                <a:gdLst>
                  <a:gd name="connsiteX0" fmla="*/ 297219 w 297219"/>
                  <a:gd name="connsiteY0" fmla="*/ 0 h 149324"/>
                  <a:gd name="connsiteX1" fmla="*/ 226734 w 297219"/>
                  <a:gd name="connsiteY1" fmla="*/ 125730 h 149324"/>
                  <a:gd name="connsiteX2" fmla="*/ 65762 w 297219"/>
                  <a:gd name="connsiteY2" fmla="*/ 122873 h 149324"/>
                  <a:gd name="connsiteX3" fmla="*/ 39 w 297219"/>
                  <a:gd name="connsiteY3" fmla="*/ 0 h 149324"/>
                  <a:gd name="connsiteX4" fmla="*/ 297219 w 297219"/>
                  <a:gd name="connsiteY4" fmla="*/ 0 h 149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219" h="149324">
                    <a:moveTo>
                      <a:pt x="297219" y="0"/>
                    </a:moveTo>
                    <a:cubicBezTo>
                      <a:pt x="295314" y="54292"/>
                      <a:pt x="273407" y="97155"/>
                      <a:pt x="226734" y="125730"/>
                    </a:cubicBezTo>
                    <a:cubicBezTo>
                      <a:pt x="173394" y="158115"/>
                      <a:pt x="118149" y="157162"/>
                      <a:pt x="65762" y="122873"/>
                    </a:cubicBezTo>
                    <a:cubicBezTo>
                      <a:pt x="15279" y="89535"/>
                      <a:pt x="-913" y="36195"/>
                      <a:pt x="39" y="0"/>
                    </a:cubicBezTo>
                    <a:lnTo>
                      <a:pt x="297219" y="0"/>
                    </a:lnTo>
                    <a:close/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8" name="Forme libre : forme 9">
                <a:extLst>
                  <a:ext uri="{FF2B5EF4-FFF2-40B4-BE49-F238E27FC236}">
                    <a16:creationId xmlns:a16="http://schemas.microsoft.com/office/drawing/2014/main" id="{0FDC6239-3BD5-D669-5FDB-FE18CA89FF1A}"/>
                  </a:ext>
                </a:extLst>
              </p:cNvPr>
              <p:cNvSpPr/>
              <p:nvPr/>
            </p:nvSpPr>
            <p:spPr>
              <a:xfrm>
                <a:off x="3023920" y="4966334"/>
                <a:ext cx="137219" cy="69156"/>
              </a:xfrm>
              <a:custGeom>
                <a:avLst/>
                <a:gdLst>
                  <a:gd name="connsiteX0" fmla="*/ 59 w 137219"/>
                  <a:gd name="connsiteY0" fmla="*/ 0 h 69156"/>
                  <a:gd name="connsiteX1" fmla="*/ 137219 w 137219"/>
                  <a:gd name="connsiteY1" fmla="*/ 0 h 69156"/>
                  <a:gd name="connsiteX2" fmla="*/ 109597 w 137219"/>
                  <a:gd name="connsiteY2" fmla="*/ 55245 h 69156"/>
                  <a:gd name="connsiteX3" fmla="*/ 34349 w 137219"/>
                  <a:gd name="connsiteY3" fmla="*/ 60008 h 69156"/>
                  <a:gd name="connsiteX4" fmla="*/ 59 w 137219"/>
                  <a:gd name="connsiteY4" fmla="*/ 0 h 69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219" h="69156">
                    <a:moveTo>
                      <a:pt x="59" y="0"/>
                    </a:moveTo>
                    <a:lnTo>
                      <a:pt x="137219" y="0"/>
                    </a:lnTo>
                    <a:cubicBezTo>
                      <a:pt x="137219" y="22860"/>
                      <a:pt x="127694" y="40958"/>
                      <a:pt x="109597" y="55245"/>
                    </a:cubicBezTo>
                    <a:cubicBezTo>
                      <a:pt x="87689" y="72390"/>
                      <a:pt x="58162" y="73343"/>
                      <a:pt x="34349" y="60008"/>
                    </a:cubicBezTo>
                    <a:cubicBezTo>
                      <a:pt x="9584" y="45720"/>
                      <a:pt x="-893" y="20003"/>
                      <a:pt x="59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9" name="Forme libre : forme 10">
                <a:extLst>
                  <a:ext uri="{FF2B5EF4-FFF2-40B4-BE49-F238E27FC236}">
                    <a16:creationId xmlns:a16="http://schemas.microsoft.com/office/drawing/2014/main" id="{2ADD4591-3465-6EAE-17DA-F6B22143B3D4}"/>
                  </a:ext>
                </a:extLst>
              </p:cNvPr>
              <p:cNvSpPr/>
              <p:nvPr/>
            </p:nvSpPr>
            <p:spPr>
              <a:xfrm>
                <a:off x="3183999" y="4966334"/>
                <a:ext cx="137160" cy="68932"/>
              </a:xfrm>
              <a:custGeom>
                <a:avLst/>
                <a:gdLst>
                  <a:gd name="connsiteX0" fmla="*/ 0 w 137160"/>
                  <a:gd name="connsiteY0" fmla="*/ 0 h 68932"/>
                  <a:gd name="connsiteX1" fmla="*/ 137160 w 137160"/>
                  <a:gd name="connsiteY1" fmla="*/ 0 h 68932"/>
                  <a:gd name="connsiteX2" fmla="*/ 109538 w 137160"/>
                  <a:gd name="connsiteY2" fmla="*/ 54293 h 68932"/>
                  <a:gd name="connsiteX3" fmla="*/ 37148 w 137160"/>
                  <a:gd name="connsiteY3" fmla="*/ 60960 h 68932"/>
                  <a:gd name="connsiteX4" fmla="*/ 0 w 137160"/>
                  <a:gd name="connsiteY4" fmla="*/ 0 h 68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160" h="68932">
                    <a:moveTo>
                      <a:pt x="0" y="0"/>
                    </a:moveTo>
                    <a:lnTo>
                      <a:pt x="137160" y="0"/>
                    </a:lnTo>
                    <a:cubicBezTo>
                      <a:pt x="136208" y="22860"/>
                      <a:pt x="127635" y="40958"/>
                      <a:pt x="109538" y="54293"/>
                    </a:cubicBezTo>
                    <a:cubicBezTo>
                      <a:pt x="86678" y="71438"/>
                      <a:pt x="61913" y="73343"/>
                      <a:pt x="37148" y="60960"/>
                    </a:cubicBezTo>
                    <a:cubicBezTo>
                      <a:pt x="12383" y="48578"/>
                      <a:pt x="953" y="27623"/>
                      <a:pt x="0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0" name="Forme libre : forme 11">
                <a:extLst>
                  <a:ext uri="{FF2B5EF4-FFF2-40B4-BE49-F238E27FC236}">
                    <a16:creationId xmlns:a16="http://schemas.microsoft.com/office/drawing/2014/main" id="{26603057-6D3B-25B4-7587-85549231CABC}"/>
                  </a:ext>
                </a:extLst>
              </p:cNvPr>
              <p:cNvSpPr/>
              <p:nvPr/>
            </p:nvSpPr>
            <p:spPr>
              <a:xfrm>
                <a:off x="3129707" y="4906327"/>
                <a:ext cx="84772" cy="43023"/>
              </a:xfrm>
              <a:custGeom>
                <a:avLst/>
                <a:gdLst>
                  <a:gd name="connsiteX0" fmla="*/ 0 w 84772"/>
                  <a:gd name="connsiteY0" fmla="*/ 0 h 43023"/>
                  <a:gd name="connsiteX1" fmla="*/ 84773 w 84772"/>
                  <a:gd name="connsiteY1" fmla="*/ 0 h 43023"/>
                  <a:gd name="connsiteX2" fmla="*/ 66675 w 84772"/>
                  <a:gd name="connsiteY2" fmla="*/ 35243 h 43023"/>
                  <a:gd name="connsiteX3" fmla="*/ 21907 w 84772"/>
                  <a:gd name="connsiteY3" fmla="*/ 37148 h 43023"/>
                  <a:gd name="connsiteX4" fmla="*/ 0 w 84772"/>
                  <a:gd name="connsiteY4" fmla="*/ 0 h 43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772" h="43023">
                    <a:moveTo>
                      <a:pt x="0" y="0"/>
                    </a:moveTo>
                    <a:lnTo>
                      <a:pt x="84773" y="0"/>
                    </a:lnTo>
                    <a:cubicBezTo>
                      <a:pt x="84773" y="15240"/>
                      <a:pt x="78105" y="26670"/>
                      <a:pt x="66675" y="35243"/>
                    </a:cubicBezTo>
                    <a:cubicBezTo>
                      <a:pt x="52388" y="44768"/>
                      <a:pt x="37147" y="45720"/>
                      <a:pt x="21907" y="37148"/>
                    </a:cubicBezTo>
                    <a:cubicBezTo>
                      <a:pt x="7620" y="29528"/>
                      <a:pt x="952" y="16193"/>
                      <a:pt x="0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1" name="Forme libre : forme 12">
                <a:extLst>
                  <a:ext uri="{FF2B5EF4-FFF2-40B4-BE49-F238E27FC236}">
                    <a16:creationId xmlns:a16="http://schemas.microsoft.com/office/drawing/2014/main" id="{3508DD66-9579-29F3-1BD4-F53BB1078D7A}"/>
                  </a:ext>
                </a:extLst>
              </p:cNvPr>
              <p:cNvSpPr/>
              <p:nvPr/>
            </p:nvSpPr>
            <p:spPr>
              <a:xfrm>
                <a:off x="3023914" y="4906327"/>
                <a:ext cx="84837" cy="42546"/>
              </a:xfrm>
              <a:custGeom>
                <a:avLst/>
                <a:gdLst>
                  <a:gd name="connsiteX0" fmla="*/ 65 w 84837"/>
                  <a:gd name="connsiteY0" fmla="*/ 0 h 42546"/>
                  <a:gd name="connsiteX1" fmla="*/ 84838 w 84837"/>
                  <a:gd name="connsiteY1" fmla="*/ 0 h 42546"/>
                  <a:gd name="connsiteX2" fmla="*/ 68645 w 84837"/>
                  <a:gd name="connsiteY2" fmla="*/ 33338 h 42546"/>
                  <a:gd name="connsiteX3" fmla="*/ 22925 w 84837"/>
                  <a:gd name="connsiteY3" fmla="*/ 37148 h 42546"/>
                  <a:gd name="connsiteX4" fmla="*/ 65 w 84837"/>
                  <a:gd name="connsiteY4" fmla="*/ 0 h 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837" h="42546">
                    <a:moveTo>
                      <a:pt x="65" y="0"/>
                    </a:moveTo>
                    <a:lnTo>
                      <a:pt x="84838" y="0"/>
                    </a:lnTo>
                    <a:cubicBezTo>
                      <a:pt x="84838" y="14288"/>
                      <a:pt x="79123" y="25718"/>
                      <a:pt x="68645" y="33338"/>
                    </a:cubicBezTo>
                    <a:cubicBezTo>
                      <a:pt x="54358" y="43815"/>
                      <a:pt x="38165" y="45720"/>
                      <a:pt x="22925" y="37148"/>
                    </a:cubicBezTo>
                    <a:cubicBezTo>
                      <a:pt x="8638" y="29528"/>
                      <a:pt x="-887" y="13335"/>
                      <a:pt x="65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2" name="Forme libre : forme 13">
                <a:extLst>
                  <a:ext uri="{FF2B5EF4-FFF2-40B4-BE49-F238E27FC236}">
                    <a16:creationId xmlns:a16="http://schemas.microsoft.com/office/drawing/2014/main" id="{7BAF9D8F-374B-70C5-5F31-2F71DB8668D1}"/>
                  </a:ext>
                </a:extLst>
              </p:cNvPr>
              <p:cNvSpPr/>
              <p:nvPr/>
            </p:nvSpPr>
            <p:spPr>
              <a:xfrm>
                <a:off x="3236387" y="4906327"/>
                <a:ext cx="84772" cy="42880"/>
              </a:xfrm>
              <a:custGeom>
                <a:avLst/>
                <a:gdLst>
                  <a:gd name="connsiteX0" fmla="*/ 0 w 84772"/>
                  <a:gd name="connsiteY0" fmla="*/ 0 h 42880"/>
                  <a:gd name="connsiteX1" fmla="*/ 84773 w 84772"/>
                  <a:gd name="connsiteY1" fmla="*/ 0 h 42880"/>
                  <a:gd name="connsiteX2" fmla="*/ 65723 w 84772"/>
                  <a:gd name="connsiteY2" fmla="*/ 35243 h 42880"/>
                  <a:gd name="connsiteX3" fmla="*/ 20003 w 84772"/>
                  <a:gd name="connsiteY3" fmla="*/ 36195 h 42880"/>
                  <a:gd name="connsiteX4" fmla="*/ 0 w 84772"/>
                  <a:gd name="connsiteY4" fmla="*/ 0 h 4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772" h="42880">
                    <a:moveTo>
                      <a:pt x="0" y="0"/>
                    </a:moveTo>
                    <a:lnTo>
                      <a:pt x="84773" y="0"/>
                    </a:lnTo>
                    <a:cubicBezTo>
                      <a:pt x="84773" y="15240"/>
                      <a:pt x="78105" y="26670"/>
                      <a:pt x="65723" y="35243"/>
                    </a:cubicBezTo>
                    <a:cubicBezTo>
                      <a:pt x="50483" y="44768"/>
                      <a:pt x="35243" y="45720"/>
                      <a:pt x="20003" y="36195"/>
                    </a:cubicBezTo>
                    <a:cubicBezTo>
                      <a:pt x="6668" y="27623"/>
                      <a:pt x="0" y="15240"/>
                      <a:pt x="0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3" name="Forme libre : forme 14">
                <a:extLst>
                  <a:ext uri="{FF2B5EF4-FFF2-40B4-BE49-F238E27FC236}">
                    <a16:creationId xmlns:a16="http://schemas.microsoft.com/office/drawing/2014/main" id="{1BF26C91-12DD-A5D4-6603-79F11E6C3567}"/>
                  </a:ext>
                </a:extLst>
              </p:cNvPr>
              <p:cNvSpPr/>
              <p:nvPr/>
            </p:nvSpPr>
            <p:spPr>
              <a:xfrm>
                <a:off x="3102084" y="4857750"/>
                <a:ext cx="60007" cy="29527"/>
              </a:xfrm>
              <a:custGeom>
                <a:avLst/>
                <a:gdLst>
                  <a:gd name="connsiteX0" fmla="*/ 953 w 60007"/>
                  <a:gd name="connsiteY0" fmla="*/ 0 h 29527"/>
                  <a:gd name="connsiteX1" fmla="*/ 3810 w 60007"/>
                  <a:gd name="connsiteY1" fmla="*/ 0 h 29527"/>
                  <a:gd name="connsiteX2" fmla="*/ 57150 w 60007"/>
                  <a:gd name="connsiteY2" fmla="*/ 0 h 29527"/>
                  <a:gd name="connsiteX3" fmla="*/ 60008 w 60007"/>
                  <a:gd name="connsiteY3" fmla="*/ 2858 h 29527"/>
                  <a:gd name="connsiteX4" fmla="*/ 30480 w 60007"/>
                  <a:gd name="connsiteY4" fmla="*/ 29528 h 29527"/>
                  <a:gd name="connsiteX5" fmla="*/ 0 w 60007"/>
                  <a:gd name="connsiteY5" fmla="*/ 1905 h 29527"/>
                  <a:gd name="connsiteX6" fmla="*/ 953 w 60007"/>
                  <a:gd name="connsiteY6" fmla="*/ 0 h 2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007" h="29527">
                    <a:moveTo>
                      <a:pt x="953" y="0"/>
                    </a:moveTo>
                    <a:cubicBezTo>
                      <a:pt x="1905" y="0"/>
                      <a:pt x="2858" y="0"/>
                      <a:pt x="3810" y="0"/>
                    </a:cubicBezTo>
                    <a:cubicBezTo>
                      <a:pt x="21908" y="0"/>
                      <a:pt x="40005" y="0"/>
                      <a:pt x="57150" y="0"/>
                    </a:cubicBezTo>
                    <a:cubicBezTo>
                      <a:pt x="60008" y="0"/>
                      <a:pt x="60008" y="0"/>
                      <a:pt x="60008" y="2858"/>
                    </a:cubicBezTo>
                    <a:cubicBezTo>
                      <a:pt x="58103" y="18098"/>
                      <a:pt x="46673" y="29528"/>
                      <a:pt x="30480" y="29528"/>
                    </a:cubicBezTo>
                    <a:cubicBezTo>
                      <a:pt x="13335" y="29528"/>
                      <a:pt x="1905" y="17145"/>
                      <a:pt x="0" y="1905"/>
                    </a:cubicBezTo>
                    <a:cubicBezTo>
                      <a:pt x="953" y="1905"/>
                      <a:pt x="953" y="953"/>
                      <a:pt x="953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4" name="Forme libre : forme 15">
                <a:extLst>
                  <a:ext uri="{FF2B5EF4-FFF2-40B4-BE49-F238E27FC236}">
                    <a16:creationId xmlns:a16="http://schemas.microsoft.com/office/drawing/2014/main" id="{FD74B4AB-B838-9077-5B1A-2F7EBAA6F171}"/>
                  </a:ext>
                </a:extLst>
              </p:cNvPr>
              <p:cNvSpPr/>
              <p:nvPr/>
            </p:nvSpPr>
            <p:spPr>
              <a:xfrm>
                <a:off x="3023924" y="4857750"/>
                <a:ext cx="59467" cy="30480"/>
              </a:xfrm>
              <a:custGeom>
                <a:avLst/>
                <a:gdLst>
                  <a:gd name="connsiteX0" fmla="*/ 55 w 59467"/>
                  <a:gd name="connsiteY0" fmla="*/ 0 h 30480"/>
                  <a:gd name="connsiteX1" fmla="*/ 2913 w 59467"/>
                  <a:gd name="connsiteY1" fmla="*/ 0 h 30480"/>
                  <a:gd name="connsiteX2" fmla="*/ 56253 w 59467"/>
                  <a:gd name="connsiteY2" fmla="*/ 0 h 30480"/>
                  <a:gd name="connsiteX3" fmla="*/ 59110 w 59467"/>
                  <a:gd name="connsiteY3" fmla="*/ 3810 h 30480"/>
                  <a:gd name="connsiteX4" fmla="*/ 30535 w 59467"/>
                  <a:gd name="connsiteY4" fmla="*/ 30480 h 30480"/>
                  <a:gd name="connsiteX5" fmla="*/ 55 w 59467"/>
                  <a:gd name="connsiteY5" fmla="*/ 0 h 30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467" h="30480">
                    <a:moveTo>
                      <a:pt x="55" y="0"/>
                    </a:moveTo>
                    <a:cubicBezTo>
                      <a:pt x="1008" y="0"/>
                      <a:pt x="1960" y="0"/>
                      <a:pt x="2913" y="0"/>
                    </a:cubicBezTo>
                    <a:cubicBezTo>
                      <a:pt x="21010" y="0"/>
                      <a:pt x="38155" y="0"/>
                      <a:pt x="56253" y="0"/>
                    </a:cubicBezTo>
                    <a:cubicBezTo>
                      <a:pt x="59110" y="0"/>
                      <a:pt x="60063" y="953"/>
                      <a:pt x="59110" y="3810"/>
                    </a:cubicBezTo>
                    <a:cubicBezTo>
                      <a:pt x="57205" y="19050"/>
                      <a:pt x="45775" y="29528"/>
                      <a:pt x="30535" y="30480"/>
                    </a:cubicBezTo>
                    <a:cubicBezTo>
                      <a:pt x="10533" y="30480"/>
                      <a:pt x="-897" y="13335"/>
                      <a:pt x="55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5" name="Forme libre : forme 16">
                <a:extLst>
                  <a:ext uri="{FF2B5EF4-FFF2-40B4-BE49-F238E27FC236}">
                    <a16:creationId xmlns:a16="http://schemas.microsoft.com/office/drawing/2014/main" id="{698C28E4-321F-21C4-3498-A399F07649DE}"/>
                  </a:ext>
                </a:extLst>
              </p:cNvPr>
              <p:cNvSpPr/>
              <p:nvPr/>
            </p:nvSpPr>
            <p:spPr>
              <a:xfrm>
                <a:off x="3261152" y="4857750"/>
                <a:ext cx="59055" cy="30176"/>
              </a:xfrm>
              <a:custGeom>
                <a:avLst/>
                <a:gdLst>
                  <a:gd name="connsiteX0" fmla="*/ 0 w 59055"/>
                  <a:gd name="connsiteY0" fmla="*/ 0 h 30176"/>
                  <a:gd name="connsiteX1" fmla="*/ 59055 w 59055"/>
                  <a:gd name="connsiteY1" fmla="*/ 0 h 30176"/>
                  <a:gd name="connsiteX2" fmla="*/ 47625 w 59055"/>
                  <a:gd name="connsiteY2" fmla="*/ 23813 h 30176"/>
                  <a:gd name="connsiteX3" fmla="*/ 15240 w 59055"/>
                  <a:gd name="connsiteY3" fmla="*/ 25718 h 30176"/>
                  <a:gd name="connsiteX4" fmla="*/ 0 w 59055"/>
                  <a:gd name="connsiteY4" fmla="*/ 0 h 30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" h="30176">
                    <a:moveTo>
                      <a:pt x="0" y="0"/>
                    </a:moveTo>
                    <a:lnTo>
                      <a:pt x="59055" y="0"/>
                    </a:lnTo>
                    <a:cubicBezTo>
                      <a:pt x="59055" y="9525"/>
                      <a:pt x="55245" y="18098"/>
                      <a:pt x="47625" y="23813"/>
                    </a:cubicBezTo>
                    <a:cubicBezTo>
                      <a:pt x="37147" y="31433"/>
                      <a:pt x="26670" y="32385"/>
                      <a:pt x="15240" y="25718"/>
                    </a:cubicBezTo>
                    <a:cubicBezTo>
                      <a:pt x="5715" y="20955"/>
                      <a:pt x="953" y="12383"/>
                      <a:pt x="0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66" name="Forme libre : forme 17">
                <a:extLst>
                  <a:ext uri="{FF2B5EF4-FFF2-40B4-BE49-F238E27FC236}">
                    <a16:creationId xmlns:a16="http://schemas.microsoft.com/office/drawing/2014/main" id="{F690F652-D4FB-6B4E-CC9E-949D3480F028}"/>
                  </a:ext>
                </a:extLst>
              </p:cNvPr>
              <p:cNvSpPr/>
              <p:nvPr/>
            </p:nvSpPr>
            <p:spPr>
              <a:xfrm>
                <a:off x="3182095" y="4857750"/>
                <a:ext cx="59054" cy="30267"/>
              </a:xfrm>
              <a:custGeom>
                <a:avLst/>
                <a:gdLst>
                  <a:gd name="connsiteX0" fmla="*/ 0 w 59054"/>
                  <a:gd name="connsiteY0" fmla="*/ 0 h 30267"/>
                  <a:gd name="connsiteX1" fmla="*/ 59055 w 59054"/>
                  <a:gd name="connsiteY1" fmla="*/ 0 h 30267"/>
                  <a:gd name="connsiteX2" fmla="*/ 45720 w 59054"/>
                  <a:gd name="connsiteY2" fmla="*/ 24765 h 30267"/>
                  <a:gd name="connsiteX3" fmla="*/ 14288 w 59054"/>
                  <a:gd name="connsiteY3" fmla="*/ 25718 h 30267"/>
                  <a:gd name="connsiteX4" fmla="*/ 0 w 59054"/>
                  <a:gd name="connsiteY4" fmla="*/ 0 h 3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4" h="30267">
                    <a:moveTo>
                      <a:pt x="0" y="0"/>
                    </a:moveTo>
                    <a:lnTo>
                      <a:pt x="59055" y="0"/>
                    </a:lnTo>
                    <a:cubicBezTo>
                      <a:pt x="59055" y="10478"/>
                      <a:pt x="54292" y="19050"/>
                      <a:pt x="45720" y="24765"/>
                    </a:cubicBezTo>
                    <a:cubicBezTo>
                      <a:pt x="35242" y="31433"/>
                      <a:pt x="24765" y="32385"/>
                      <a:pt x="14288" y="25718"/>
                    </a:cubicBezTo>
                    <a:cubicBezTo>
                      <a:pt x="5715" y="20003"/>
                      <a:pt x="953" y="11430"/>
                      <a:pt x="0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</p:grp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A058409B-E70C-F550-F7B7-83247A66191F}"/>
                </a:ext>
              </a:extLst>
            </p:cNvPr>
            <p:cNvSpPr txBox="1"/>
            <p:nvPr/>
          </p:nvSpPr>
          <p:spPr>
            <a:xfrm>
              <a:off x="4206874" y="2022438"/>
              <a:ext cx="1637676" cy="4616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Mining – Treatment</a:t>
              </a:r>
            </a:p>
            <a:p>
              <a:pPr algn="ctr">
                <a:buClrTx/>
                <a:buFontTx/>
                <a:buNone/>
              </a:pPr>
              <a:r>
                <a:rPr lang="en-US" sz="800" kern="1200" dirty="0">
                  <a:solidFill>
                    <a:prstClr val="black"/>
                  </a:solidFill>
                  <a:ea typeface=""/>
                  <a:cs typeface=""/>
                </a:rPr>
                <a:t>Natural uranium concentrate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schemeClr val="accent3"/>
                  </a:solidFill>
                  <a:ea typeface=""/>
                  <a:cs typeface=""/>
                </a:rPr>
                <a:t>Orano Mining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F918ACA1-F0D9-AD38-B64E-575454AFACE8}"/>
                </a:ext>
              </a:extLst>
            </p:cNvPr>
            <p:cNvSpPr txBox="1"/>
            <p:nvPr/>
          </p:nvSpPr>
          <p:spPr>
            <a:xfrm>
              <a:off x="5749638" y="1200027"/>
              <a:ext cx="1007508" cy="4616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1st conversion </a:t>
              </a:r>
              <a:r>
                <a:rPr dirty="0"/>
                <a:t/>
              </a:r>
              <a:br>
                <a:rPr dirty="0"/>
              </a:b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step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schemeClr val="accent3"/>
                  </a:solidFill>
                  <a:ea typeface=""/>
                  <a:cs typeface=""/>
                </a:rPr>
                <a:t>Orano Malvési</a:t>
              </a:r>
            </a:p>
          </p:txBody>
        </p:sp>
        <p:grpSp>
          <p:nvGrpSpPr>
            <p:cNvPr id="95" name="Graphique 18">
              <a:extLst>
                <a:ext uri="{FF2B5EF4-FFF2-40B4-BE49-F238E27FC236}">
                  <a16:creationId xmlns:a16="http://schemas.microsoft.com/office/drawing/2014/main" id="{5A571AC4-2BD8-B303-C443-63401CDB255B}"/>
                </a:ext>
              </a:extLst>
            </p:cNvPr>
            <p:cNvGrpSpPr/>
            <p:nvPr/>
          </p:nvGrpSpPr>
          <p:grpSpPr>
            <a:xfrm>
              <a:off x="6057032" y="756262"/>
              <a:ext cx="398945" cy="341953"/>
              <a:chOff x="3570445" y="4837872"/>
              <a:chExt cx="400050" cy="342900"/>
            </a:xfrm>
          </p:grpSpPr>
          <p:sp>
            <p:nvSpPr>
              <p:cNvPr id="138" name="Forme libre : forme 21">
                <a:extLst>
                  <a:ext uri="{FF2B5EF4-FFF2-40B4-BE49-F238E27FC236}">
                    <a16:creationId xmlns:a16="http://schemas.microsoft.com/office/drawing/2014/main" id="{1409A4E6-A1BC-6359-C58E-D10E94A82DF4}"/>
                  </a:ext>
                </a:extLst>
              </p:cNvPr>
              <p:cNvSpPr/>
              <p:nvPr/>
            </p:nvSpPr>
            <p:spPr>
              <a:xfrm>
                <a:off x="3713320" y="4951219"/>
                <a:ext cx="118109" cy="119062"/>
              </a:xfrm>
              <a:custGeom>
                <a:avLst/>
                <a:gdLst>
                  <a:gd name="connsiteX0" fmla="*/ 59055 w 118109"/>
                  <a:gd name="connsiteY0" fmla="*/ 0 h 119062"/>
                  <a:gd name="connsiteX1" fmla="*/ 118110 w 118109"/>
                  <a:gd name="connsiteY1" fmla="*/ 60008 h 119062"/>
                  <a:gd name="connsiteX2" fmla="*/ 59055 w 118109"/>
                  <a:gd name="connsiteY2" fmla="*/ 119063 h 119062"/>
                  <a:gd name="connsiteX3" fmla="*/ 0 w 118109"/>
                  <a:gd name="connsiteY3" fmla="*/ 60008 h 119062"/>
                  <a:gd name="connsiteX4" fmla="*/ 59055 w 118109"/>
                  <a:gd name="connsiteY4" fmla="*/ 0 h 119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09" h="119062">
                    <a:moveTo>
                      <a:pt x="59055" y="0"/>
                    </a:moveTo>
                    <a:cubicBezTo>
                      <a:pt x="92393" y="0"/>
                      <a:pt x="118110" y="26670"/>
                      <a:pt x="118110" y="60008"/>
                    </a:cubicBezTo>
                    <a:cubicBezTo>
                      <a:pt x="118110" y="92393"/>
                      <a:pt x="91440" y="119063"/>
                      <a:pt x="59055" y="119063"/>
                    </a:cubicBezTo>
                    <a:cubicBezTo>
                      <a:pt x="26670" y="119063"/>
                      <a:pt x="0" y="92393"/>
                      <a:pt x="0" y="60008"/>
                    </a:cubicBezTo>
                    <a:cubicBezTo>
                      <a:pt x="0" y="26670"/>
                      <a:pt x="26670" y="0"/>
                      <a:pt x="59055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9" name="Forme libre : forme 22">
                <a:extLst>
                  <a:ext uri="{FF2B5EF4-FFF2-40B4-BE49-F238E27FC236}">
                    <a16:creationId xmlns:a16="http://schemas.microsoft.com/office/drawing/2014/main" id="{58A31F36-5768-B7BF-C113-D0B9F56FA7EA}"/>
                  </a:ext>
                </a:extLst>
              </p:cNvPr>
              <p:cNvSpPr/>
              <p:nvPr/>
            </p:nvSpPr>
            <p:spPr>
              <a:xfrm>
                <a:off x="3848575" y="4975031"/>
                <a:ext cx="71437" cy="71437"/>
              </a:xfrm>
              <a:custGeom>
                <a:avLst/>
                <a:gdLst>
                  <a:gd name="connsiteX0" fmla="*/ 36195 w 71437"/>
                  <a:gd name="connsiteY0" fmla="*/ 71438 h 71437"/>
                  <a:gd name="connsiteX1" fmla="*/ 0 w 71437"/>
                  <a:gd name="connsiteY1" fmla="*/ 36195 h 71437"/>
                  <a:gd name="connsiteX2" fmla="*/ 35243 w 71437"/>
                  <a:gd name="connsiteY2" fmla="*/ 0 h 71437"/>
                  <a:gd name="connsiteX3" fmla="*/ 71438 w 71437"/>
                  <a:gd name="connsiteY3" fmla="*/ 35243 h 71437"/>
                  <a:gd name="connsiteX4" fmla="*/ 36195 w 71437"/>
                  <a:gd name="connsiteY4" fmla="*/ 71438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1437">
                    <a:moveTo>
                      <a:pt x="36195" y="71438"/>
                    </a:moveTo>
                    <a:cubicBezTo>
                      <a:pt x="16192" y="71438"/>
                      <a:pt x="0" y="55245"/>
                      <a:pt x="0" y="36195"/>
                    </a:cubicBezTo>
                    <a:cubicBezTo>
                      <a:pt x="0" y="16193"/>
                      <a:pt x="15240" y="0"/>
                      <a:pt x="35243" y="0"/>
                    </a:cubicBezTo>
                    <a:cubicBezTo>
                      <a:pt x="57150" y="0"/>
                      <a:pt x="71438" y="17145"/>
                      <a:pt x="71438" y="35243"/>
                    </a:cubicBezTo>
                    <a:cubicBezTo>
                      <a:pt x="71438" y="55245"/>
                      <a:pt x="55245" y="71438"/>
                      <a:pt x="36195" y="71438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0" name="Forme libre : forme 23">
                <a:extLst>
                  <a:ext uri="{FF2B5EF4-FFF2-40B4-BE49-F238E27FC236}">
                    <a16:creationId xmlns:a16="http://schemas.microsoft.com/office/drawing/2014/main" id="{28F2C642-4BEF-4B3D-9A73-8E7EA90D24F0}"/>
                  </a:ext>
                </a:extLst>
              </p:cNvPr>
              <p:cNvSpPr/>
              <p:nvPr/>
            </p:nvSpPr>
            <p:spPr>
              <a:xfrm>
                <a:off x="3679829" y="5070111"/>
                <a:ext cx="70685" cy="70706"/>
              </a:xfrm>
              <a:custGeom>
                <a:avLst/>
                <a:gdLst>
                  <a:gd name="connsiteX0" fmla="*/ 33490 w 70685"/>
                  <a:gd name="connsiteY0" fmla="*/ 70655 h 70706"/>
                  <a:gd name="connsiteX1" fmla="*/ 153 w 70685"/>
                  <a:gd name="connsiteY1" fmla="*/ 32555 h 70706"/>
                  <a:gd name="connsiteX2" fmla="*/ 38253 w 70685"/>
                  <a:gd name="connsiteY2" fmla="*/ 170 h 70706"/>
                  <a:gd name="connsiteX3" fmla="*/ 70638 w 70685"/>
                  <a:gd name="connsiteY3" fmla="*/ 37318 h 70706"/>
                  <a:gd name="connsiteX4" fmla="*/ 33490 w 70685"/>
                  <a:gd name="connsiteY4" fmla="*/ 70655 h 7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685" h="70706">
                    <a:moveTo>
                      <a:pt x="33490" y="70655"/>
                    </a:moveTo>
                    <a:cubicBezTo>
                      <a:pt x="14440" y="70655"/>
                      <a:pt x="-1752" y="53510"/>
                      <a:pt x="153" y="32555"/>
                    </a:cubicBezTo>
                    <a:cubicBezTo>
                      <a:pt x="2058" y="12553"/>
                      <a:pt x="19203" y="-1735"/>
                      <a:pt x="38253" y="170"/>
                    </a:cubicBezTo>
                    <a:cubicBezTo>
                      <a:pt x="58255" y="2075"/>
                      <a:pt x="71590" y="18268"/>
                      <a:pt x="70638" y="37318"/>
                    </a:cubicBezTo>
                    <a:cubicBezTo>
                      <a:pt x="69685" y="59225"/>
                      <a:pt x="50635" y="71608"/>
                      <a:pt x="33490" y="7065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1" name="Forme libre : forme 24">
                <a:extLst>
                  <a:ext uri="{FF2B5EF4-FFF2-40B4-BE49-F238E27FC236}">
                    <a16:creationId xmlns:a16="http://schemas.microsoft.com/office/drawing/2014/main" id="{061EAC83-FA72-7173-29C0-0B0AE55729E3}"/>
                  </a:ext>
                </a:extLst>
              </p:cNvPr>
              <p:cNvSpPr/>
              <p:nvPr/>
            </p:nvSpPr>
            <p:spPr>
              <a:xfrm>
                <a:off x="3794282" y="4879782"/>
                <a:ext cx="71437" cy="71437"/>
              </a:xfrm>
              <a:custGeom>
                <a:avLst/>
                <a:gdLst>
                  <a:gd name="connsiteX0" fmla="*/ 71438 w 71437"/>
                  <a:gd name="connsiteY0" fmla="*/ 36195 h 71437"/>
                  <a:gd name="connsiteX1" fmla="*/ 36195 w 71437"/>
                  <a:gd name="connsiteY1" fmla="*/ 71437 h 71437"/>
                  <a:gd name="connsiteX2" fmla="*/ 0 w 71437"/>
                  <a:gd name="connsiteY2" fmla="*/ 35243 h 71437"/>
                  <a:gd name="connsiteX3" fmla="*/ 36195 w 71437"/>
                  <a:gd name="connsiteY3" fmla="*/ 0 h 71437"/>
                  <a:gd name="connsiteX4" fmla="*/ 71438 w 71437"/>
                  <a:gd name="connsiteY4" fmla="*/ 36195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1437">
                    <a:moveTo>
                      <a:pt x="71438" y="36195"/>
                    </a:moveTo>
                    <a:cubicBezTo>
                      <a:pt x="71438" y="56198"/>
                      <a:pt x="55245" y="71437"/>
                      <a:pt x="36195" y="71437"/>
                    </a:cubicBezTo>
                    <a:cubicBezTo>
                      <a:pt x="16193" y="71437"/>
                      <a:pt x="0" y="55245"/>
                      <a:pt x="0" y="35243"/>
                    </a:cubicBezTo>
                    <a:cubicBezTo>
                      <a:pt x="0" y="15240"/>
                      <a:pt x="16193" y="0"/>
                      <a:pt x="36195" y="0"/>
                    </a:cubicBezTo>
                    <a:cubicBezTo>
                      <a:pt x="56197" y="952"/>
                      <a:pt x="71438" y="16192"/>
                      <a:pt x="71438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2" name="Forme libre : forme 25">
                <a:extLst>
                  <a:ext uri="{FF2B5EF4-FFF2-40B4-BE49-F238E27FC236}">
                    <a16:creationId xmlns:a16="http://schemas.microsoft.com/office/drawing/2014/main" id="{8490002E-705D-1AA8-9315-48B5F1AD1111}"/>
                  </a:ext>
                </a:extLst>
              </p:cNvPr>
              <p:cNvSpPr/>
              <p:nvPr/>
            </p:nvSpPr>
            <p:spPr>
              <a:xfrm>
                <a:off x="3679029" y="4880734"/>
                <a:ext cx="71437" cy="70484"/>
              </a:xfrm>
              <a:custGeom>
                <a:avLst/>
                <a:gdLst>
                  <a:gd name="connsiteX0" fmla="*/ 36195 w 71437"/>
                  <a:gd name="connsiteY0" fmla="*/ 70485 h 70484"/>
                  <a:gd name="connsiteX1" fmla="*/ 0 w 71437"/>
                  <a:gd name="connsiteY1" fmla="*/ 35243 h 70484"/>
                  <a:gd name="connsiteX2" fmla="*/ 35243 w 71437"/>
                  <a:gd name="connsiteY2" fmla="*/ 0 h 70484"/>
                  <a:gd name="connsiteX3" fmla="*/ 71438 w 71437"/>
                  <a:gd name="connsiteY3" fmla="*/ 35243 h 70484"/>
                  <a:gd name="connsiteX4" fmla="*/ 36195 w 71437"/>
                  <a:gd name="connsiteY4" fmla="*/ 70485 h 70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0484">
                    <a:moveTo>
                      <a:pt x="36195" y="70485"/>
                    </a:moveTo>
                    <a:cubicBezTo>
                      <a:pt x="16193" y="70485"/>
                      <a:pt x="0" y="54293"/>
                      <a:pt x="0" y="35243"/>
                    </a:cubicBezTo>
                    <a:cubicBezTo>
                      <a:pt x="0" y="15240"/>
                      <a:pt x="16193" y="0"/>
                      <a:pt x="35243" y="0"/>
                    </a:cubicBezTo>
                    <a:cubicBezTo>
                      <a:pt x="55245" y="0"/>
                      <a:pt x="71438" y="15240"/>
                      <a:pt x="71438" y="35243"/>
                    </a:cubicBezTo>
                    <a:cubicBezTo>
                      <a:pt x="71438" y="54293"/>
                      <a:pt x="55245" y="70485"/>
                      <a:pt x="36195" y="7048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3" name="Forme libre : forme 26">
                <a:extLst>
                  <a:ext uri="{FF2B5EF4-FFF2-40B4-BE49-F238E27FC236}">
                    <a16:creationId xmlns:a16="http://schemas.microsoft.com/office/drawing/2014/main" id="{0E0A05F8-848D-BA76-0D2E-77C615CFCA3D}"/>
                  </a:ext>
                </a:extLst>
              </p:cNvPr>
              <p:cNvSpPr/>
              <p:nvPr/>
            </p:nvSpPr>
            <p:spPr>
              <a:xfrm>
                <a:off x="3795195" y="5069329"/>
                <a:ext cx="70524" cy="71437"/>
              </a:xfrm>
              <a:custGeom>
                <a:avLst/>
                <a:gdLst>
                  <a:gd name="connsiteX0" fmla="*/ 70525 w 70524"/>
                  <a:gd name="connsiteY0" fmla="*/ 36195 h 71437"/>
                  <a:gd name="connsiteX1" fmla="*/ 35282 w 70524"/>
                  <a:gd name="connsiteY1" fmla="*/ 71438 h 71437"/>
                  <a:gd name="connsiteX2" fmla="*/ 40 w 70524"/>
                  <a:gd name="connsiteY2" fmla="*/ 35243 h 71437"/>
                  <a:gd name="connsiteX3" fmla="*/ 36235 w 70524"/>
                  <a:gd name="connsiteY3" fmla="*/ 0 h 71437"/>
                  <a:gd name="connsiteX4" fmla="*/ 70525 w 70524"/>
                  <a:gd name="connsiteY4" fmla="*/ 36195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524" h="71437">
                    <a:moveTo>
                      <a:pt x="70525" y="36195"/>
                    </a:moveTo>
                    <a:cubicBezTo>
                      <a:pt x="70525" y="56198"/>
                      <a:pt x="54332" y="71438"/>
                      <a:pt x="35282" y="71438"/>
                    </a:cubicBezTo>
                    <a:cubicBezTo>
                      <a:pt x="15280" y="71438"/>
                      <a:pt x="-913" y="55245"/>
                      <a:pt x="40" y="35243"/>
                    </a:cubicBezTo>
                    <a:cubicBezTo>
                      <a:pt x="40" y="15240"/>
                      <a:pt x="16232" y="0"/>
                      <a:pt x="36235" y="0"/>
                    </a:cubicBezTo>
                    <a:cubicBezTo>
                      <a:pt x="55285" y="0"/>
                      <a:pt x="70525" y="16193"/>
                      <a:pt x="70525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4" name="Forme libre : forme 27">
                <a:extLst>
                  <a:ext uri="{FF2B5EF4-FFF2-40B4-BE49-F238E27FC236}">
                    <a16:creationId xmlns:a16="http://schemas.microsoft.com/office/drawing/2014/main" id="{1B247178-FEB9-1E3D-A5A2-52E59022B730}"/>
                  </a:ext>
                </a:extLst>
              </p:cNvPr>
              <p:cNvSpPr/>
              <p:nvPr/>
            </p:nvSpPr>
            <p:spPr>
              <a:xfrm>
                <a:off x="3624697" y="4975031"/>
                <a:ext cx="71517" cy="71479"/>
              </a:xfrm>
              <a:custGeom>
                <a:avLst/>
                <a:gdLst>
                  <a:gd name="connsiteX0" fmla="*/ 71478 w 71517"/>
                  <a:gd name="connsiteY0" fmla="*/ 36195 h 71479"/>
                  <a:gd name="connsiteX1" fmla="*/ 34330 w 71517"/>
                  <a:gd name="connsiteY1" fmla="*/ 71438 h 71479"/>
                  <a:gd name="connsiteX2" fmla="*/ 40 w 71517"/>
                  <a:gd name="connsiteY2" fmla="*/ 33338 h 71479"/>
                  <a:gd name="connsiteX3" fmla="*/ 35282 w 71517"/>
                  <a:gd name="connsiteY3" fmla="*/ 0 h 71479"/>
                  <a:gd name="connsiteX4" fmla="*/ 71478 w 71517"/>
                  <a:gd name="connsiteY4" fmla="*/ 36195 h 71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517" h="71479">
                    <a:moveTo>
                      <a:pt x="71478" y="36195"/>
                    </a:moveTo>
                    <a:cubicBezTo>
                      <a:pt x="70525" y="57150"/>
                      <a:pt x="54332" y="72390"/>
                      <a:pt x="34330" y="71438"/>
                    </a:cubicBezTo>
                    <a:cubicBezTo>
                      <a:pt x="15280" y="70485"/>
                      <a:pt x="-913" y="54293"/>
                      <a:pt x="40" y="33338"/>
                    </a:cubicBezTo>
                    <a:cubicBezTo>
                      <a:pt x="993" y="17145"/>
                      <a:pt x="14327" y="0"/>
                      <a:pt x="35282" y="0"/>
                    </a:cubicBezTo>
                    <a:cubicBezTo>
                      <a:pt x="56238" y="0"/>
                      <a:pt x="72430" y="16193"/>
                      <a:pt x="71478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5" name="Forme libre : forme 28">
                <a:extLst>
                  <a:ext uri="{FF2B5EF4-FFF2-40B4-BE49-F238E27FC236}">
                    <a16:creationId xmlns:a16="http://schemas.microsoft.com/office/drawing/2014/main" id="{1575B41E-FB85-89EA-0AC9-01DF602F4F66}"/>
                  </a:ext>
                </a:extLst>
              </p:cNvPr>
              <p:cNvSpPr/>
              <p:nvPr/>
            </p:nvSpPr>
            <p:spPr>
              <a:xfrm>
                <a:off x="3614259" y="4913119"/>
                <a:ext cx="38100" cy="38099"/>
              </a:xfrm>
              <a:custGeom>
                <a:avLst/>
                <a:gdLst>
                  <a:gd name="connsiteX0" fmla="*/ 38100 w 38100"/>
                  <a:gd name="connsiteY0" fmla="*/ 19050 h 38099"/>
                  <a:gd name="connsiteX1" fmla="*/ 19050 w 38100"/>
                  <a:gd name="connsiteY1" fmla="*/ 38100 h 38099"/>
                  <a:gd name="connsiteX2" fmla="*/ 0 w 38100"/>
                  <a:gd name="connsiteY2" fmla="*/ 19050 h 38099"/>
                  <a:gd name="connsiteX3" fmla="*/ 19050 w 38100"/>
                  <a:gd name="connsiteY3" fmla="*/ 0 h 38099"/>
                  <a:gd name="connsiteX4" fmla="*/ 38100 w 38100"/>
                  <a:gd name="connsiteY4" fmla="*/ 19050 h 38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099">
                    <a:moveTo>
                      <a:pt x="38100" y="19050"/>
                    </a:moveTo>
                    <a:cubicBezTo>
                      <a:pt x="38100" y="29528"/>
                      <a:pt x="29528" y="38100"/>
                      <a:pt x="19050" y="38100"/>
                    </a:cubicBezTo>
                    <a:cubicBezTo>
                      <a:pt x="8573" y="38100"/>
                      <a:pt x="0" y="29528"/>
                      <a:pt x="0" y="19050"/>
                    </a:cubicBezTo>
                    <a:cubicBezTo>
                      <a:pt x="0" y="8573"/>
                      <a:pt x="8573" y="0"/>
                      <a:pt x="19050" y="0"/>
                    </a:cubicBezTo>
                    <a:cubicBezTo>
                      <a:pt x="29528" y="0"/>
                      <a:pt x="38100" y="8573"/>
                      <a:pt x="3810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6" name="Forme libre : forme 29">
                <a:extLst>
                  <a:ext uri="{FF2B5EF4-FFF2-40B4-BE49-F238E27FC236}">
                    <a16:creationId xmlns:a16="http://schemas.microsoft.com/office/drawing/2014/main" id="{7C606905-2977-52FE-0F60-555251A21419}"/>
                  </a:ext>
                </a:extLst>
              </p:cNvPr>
              <p:cNvSpPr/>
              <p:nvPr/>
            </p:nvSpPr>
            <p:spPr>
              <a:xfrm>
                <a:off x="3614259" y="5069329"/>
                <a:ext cx="38100" cy="38100"/>
              </a:xfrm>
              <a:custGeom>
                <a:avLst/>
                <a:gdLst>
                  <a:gd name="connsiteX0" fmla="*/ 38100 w 38100"/>
                  <a:gd name="connsiteY0" fmla="*/ 19050 h 38100"/>
                  <a:gd name="connsiteX1" fmla="*/ 19050 w 38100"/>
                  <a:gd name="connsiteY1" fmla="*/ 38100 h 38100"/>
                  <a:gd name="connsiteX2" fmla="*/ 0 w 38100"/>
                  <a:gd name="connsiteY2" fmla="*/ 19050 h 38100"/>
                  <a:gd name="connsiteX3" fmla="*/ 19050 w 38100"/>
                  <a:gd name="connsiteY3" fmla="*/ 0 h 38100"/>
                  <a:gd name="connsiteX4" fmla="*/ 3810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38100" y="19050"/>
                    </a:moveTo>
                    <a:cubicBezTo>
                      <a:pt x="38100" y="29528"/>
                      <a:pt x="29528" y="38100"/>
                      <a:pt x="19050" y="38100"/>
                    </a:cubicBezTo>
                    <a:cubicBezTo>
                      <a:pt x="8573" y="38100"/>
                      <a:pt x="0" y="29528"/>
                      <a:pt x="0" y="19050"/>
                    </a:cubicBezTo>
                    <a:cubicBezTo>
                      <a:pt x="0" y="8573"/>
                      <a:pt x="8573" y="0"/>
                      <a:pt x="19050" y="0"/>
                    </a:cubicBezTo>
                    <a:cubicBezTo>
                      <a:pt x="29528" y="0"/>
                      <a:pt x="38100" y="8573"/>
                      <a:pt x="3810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7" name="Forme libre : forme 30">
                <a:extLst>
                  <a:ext uri="{FF2B5EF4-FFF2-40B4-BE49-F238E27FC236}">
                    <a16:creationId xmlns:a16="http://schemas.microsoft.com/office/drawing/2014/main" id="{B4449986-E1E9-9D8E-2949-F673B536637F}"/>
                  </a:ext>
                </a:extLst>
              </p:cNvPr>
              <p:cNvSpPr/>
              <p:nvPr/>
            </p:nvSpPr>
            <p:spPr>
              <a:xfrm>
                <a:off x="3753325" y="4837872"/>
                <a:ext cx="38100" cy="38100"/>
              </a:xfrm>
              <a:custGeom>
                <a:avLst/>
                <a:gdLst>
                  <a:gd name="connsiteX0" fmla="*/ 0 w 38100"/>
                  <a:gd name="connsiteY0" fmla="*/ 19050 h 38100"/>
                  <a:gd name="connsiteX1" fmla="*/ 19050 w 38100"/>
                  <a:gd name="connsiteY1" fmla="*/ 0 h 38100"/>
                  <a:gd name="connsiteX2" fmla="*/ 38100 w 38100"/>
                  <a:gd name="connsiteY2" fmla="*/ 19050 h 38100"/>
                  <a:gd name="connsiteX3" fmla="*/ 18097 w 38100"/>
                  <a:gd name="connsiteY3" fmla="*/ 38100 h 38100"/>
                  <a:gd name="connsiteX4" fmla="*/ 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0" y="19050"/>
                    </a:move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8097" y="38100"/>
                    </a:cubicBezTo>
                    <a:cubicBezTo>
                      <a:pt x="8572" y="38100"/>
                      <a:pt x="0" y="29528"/>
                      <a:pt x="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8" name="Forme libre : forme 31">
                <a:extLst>
                  <a:ext uri="{FF2B5EF4-FFF2-40B4-BE49-F238E27FC236}">
                    <a16:creationId xmlns:a16="http://schemas.microsoft.com/office/drawing/2014/main" id="{BBB2B6BC-741E-A3D3-6200-D1547C4BA8BC}"/>
                  </a:ext>
                </a:extLst>
              </p:cNvPr>
              <p:cNvSpPr/>
              <p:nvPr/>
            </p:nvSpPr>
            <p:spPr>
              <a:xfrm>
                <a:off x="3753325" y="5145529"/>
                <a:ext cx="38100" cy="38100"/>
              </a:xfrm>
              <a:custGeom>
                <a:avLst/>
                <a:gdLst>
                  <a:gd name="connsiteX0" fmla="*/ 0 w 38100"/>
                  <a:gd name="connsiteY0" fmla="*/ 19050 h 38100"/>
                  <a:gd name="connsiteX1" fmla="*/ 19050 w 38100"/>
                  <a:gd name="connsiteY1" fmla="*/ 0 h 38100"/>
                  <a:gd name="connsiteX2" fmla="*/ 38100 w 38100"/>
                  <a:gd name="connsiteY2" fmla="*/ 19050 h 38100"/>
                  <a:gd name="connsiteX3" fmla="*/ 19050 w 38100"/>
                  <a:gd name="connsiteY3" fmla="*/ 38100 h 38100"/>
                  <a:gd name="connsiteX4" fmla="*/ 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0" y="19050"/>
                    </a:move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  <a:cubicBezTo>
                      <a:pt x="8572" y="37148"/>
                      <a:pt x="0" y="29528"/>
                      <a:pt x="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49" name="Forme libre : forme 32">
                <a:extLst>
                  <a:ext uri="{FF2B5EF4-FFF2-40B4-BE49-F238E27FC236}">
                    <a16:creationId xmlns:a16="http://schemas.microsoft.com/office/drawing/2014/main" id="{24B2F3DD-E6CE-FD50-58D3-922B9F03FAE7}"/>
                  </a:ext>
                </a:extLst>
              </p:cNvPr>
              <p:cNvSpPr/>
              <p:nvPr/>
            </p:nvSpPr>
            <p:spPr>
              <a:xfrm>
                <a:off x="3893342" y="5069329"/>
                <a:ext cx="38100" cy="38100"/>
              </a:xfrm>
              <a:custGeom>
                <a:avLst/>
                <a:gdLst>
                  <a:gd name="connsiteX0" fmla="*/ 19050 w 38100"/>
                  <a:gd name="connsiteY0" fmla="*/ 38100 h 38100"/>
                  <a:gd name="connsiteX1" fmla="*/ 0 w 38100"/>
                  <a:gd name="connsiteY1" fmla="*/ 19050 h 38100"/>
                  <a:gd name="connsiteX2" fmla="*/ 19050 w 38100"/>
                  <a:gd name="connsiteY2" fmla="*/ 0 h 38100"/>
                  <a:gd name="connsiteX3" fmla="*/ 38100 w 38100"/>
                  <a:gd name="connsiteY3" fmla="*/ 19050 h 38100"/>
                  <a:gd name="connsiteX4" fmla="*/ 19050 w 38100"/>
                  <a:gd name="connsiteY4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19050" y="38100"/>
                    </a:moveTo>
                    <a:cubicBezTo>
                      <a:pt x="8572" y="38100"/>
                      <a:pt x="0" y="29528"/>
                      <a:pt x="0" y="19050"/>
                    </a:cubicBez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0" name="Forme libre : forme 33">
                <a:extLst>
                  <a:ext uri="{FF2B5EF4-FFF2-40B4-BE49-F238E27FC236}">
                    <a16:creationId xmlns:a16="http://schemas.microsoft.com/office/drawing/2014/main" id="{ACB74142-AEF7-54A9-8515-39F550C6B74E}"/>
                  </a:ext>
                </a:extLst>
              </p:cNvPr>
              <p:cNvSpPr/>
              <p:nvPr/>
            </p:nvSpPr>
            <p:spPr>
              <a:xfrm>
                <a:off x="3893342" y="4913119"/>
                <a:ext cx="38100" cy="38099"/>
              </a:xfrm>
              <a:custGeom>
                <a:avLst/>
                <a:gdLst>
                  <a:gd name="connsiteX0" fmla="*/ 19050 w 38100"/>
                  <a:gd name="connsiteY0" fmla="*/ 38100 h 38099"/>
                  <a:gd name="connsiteX1" fmla="*/ 0 w 38100"/>
                  <a:gd name="connsiteY1" fmla="*/ 19050 h 38099"/>
                  <a:gd name="connsiteX2" fmla="*/ 19050 w 38100"/>
                  <a:gd name="connsiteY2" fmla="*/ 0 h 38099"/>
                  <a:gd name="connsiteX3" fmla="*/ 38100 w 38100"/>
                  <a:gd name="connsiteY3" fmla="*/ 19050 h 38099"/>
                  <a:gd name="connsiteX4" fmla="*/ 19050 w 38100"/>
                  <a:gd name="connsiteY4" fmla="*/ 38100 h 38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099">
                    <a:moveTo>
                      <a:pt x="19050" y="38100"/>
                    </a:moveTo>
                    <a:cubicBezTo>
                      <a:pt x="8572" y="38100"/>
                      <a:pt x="0" y="29528"/>
                      <a:pt x="0" y="19050"/>
                    </a:cubicBez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1" name="Forme libre : forme 34">
                <a:extLst>
                  <a:ext uri="{FF2B5EF4-FFF2-40B4-BE49-F238E27FC236}">
                    <a16:creationId xmlns:a16="http://schemas.microsoft.com/office/drawing/2014/main" id="{E0C15BC1-0959-FEBE-2135-F8D207DDACEC}"/>
                  </a:ext>
                </a:extLst>
              </p:cNvPr>
              <p:cNvSpPr/>
              <p:nvPr/>
            </p:nvSpPr>
            <p:spPr>
              <a:xfrm>
                <a:off x="3659027" y="4837872"/>
                <a:ext cx="23812" cy="24764"/>
              </a:xfrm>
              <a:custGeom>
                <a:avLst/>
                <a:gdLst>
                  <a:gd name="connsiteX0" fmla="*/ 11430 w 23812"/>
                  <a:gd name="connsiteY0" fmla="*/ 24765 h 24764"/>
                  <a:gd name="connsiteX1" fmla="*/ 0 w 23812"/>
                  <a:gd name="connsiteY1" fmla="*/ 12383 h 24764"/>
                  <a:gd name="connsiteX2" fmla="*/ 11430 w 23812"/>
                  <a:gd name="connsiteY2" fmla="*/ 0 h 24764"/>
                  <a:gd name="connsiteX3" fmla="*/ 23813 w 23812"/>
                  <a:gd name="connsiteY3" fmla="*/ 12383 h 24764"/>
                  <a:gd name="connsiteX4" fmla="*/ 11430 w 23812"/>
                  <a:gd name="connsiteY4" fmla="*/ 24765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812" h="24764">
                    <a:moveTo>
                      <a:pt x="11430" y="24765"/>
                    </a:moveTo>
                    <a:cubicBezTo>
                      <a:pt x="4763" y="24765"/>
                      <a:pt x="0" y="19050"/>
                      <a:pt x="0" y="12383"/>
                    </a:cubicBezTo>
                    <a:cubicBezTo>
                      <a:pt x="0" y="5715"/>
                      <a:pt x="4763" y="0"/>
                      <a:pt x="11430" y="0"/>
                    </a:cubicBezTo>
                    <a:cubicBezTo>
                      <a:pt x="18097" y="0"/>
                      <a:pt x="23813" y="5715"/>
                      <a:pt x="23813" y="12383"/>
                    </a:cubicBezTo>
                    <a:cubicBezTo>
                      <a:pt x="23813" y="19050"/>
                      <a:pt x="18097" y="24765"/>
                      <a:pt x="11430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2" name="Forme libre : forme 35">
                <a:extLst>
                  <a:ext uri="{FF2B5EF4-FFF2-40B4-BE49-F238E27FC236}">
                    <a16:creationId xmlns:a16="http://schemas.microsoft.com/office/drawing/2014/main" id="{4286D0E5-9790-ECEA-0260-75D8A7C973DE}"/>
                  </a:ext>
                </a:extLst>
              </p:cNvPr>
              <p:cNvSpPr/>
              <p:nvPr/>
            </p:nvSpPr>
            <p:spPr>
              <a:xfrm>
                <a:off x="3859052" y="5158864"/>
                <a:ext cx="24765" cy="24764"/>
              </a:xfrm>
              <a:custGeom>
                <a:avLst/>
                <a:gdLst>
                  <a:gd name="connsiteX0" fmla="*/ 24765 w 24765"/>
                  <a:gd name="connsiteY0" fmla="*/ 12382 h 24764"/>
                  <a:gd name="connsiteX1" fmla="*/ 12383 w 24765"/>
                  <a:gd name="connsiteY1" fmla="*/ 24765 h 24764"/>
                  <a:gd name="connsiteX2" fmla="*/ 0 w 24765"/>
                  <a:gd name="connsiteY2" fmla="*/ 12382 h 24764"/>
                  <a:gd name="connsiteX3" fmla="*/ 12383 w 24765"/>
                  <a:gd name="connsiteY3" fmla="*/ 0 h 24764"/>
                  <a:gd name="connsiteX4" fmla="*/ 24765 w 24765"/>
                  <a:gd name="connsiteY4" fmla="*/ 12382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4">
                    <a:moveTo>
                      <a:pt x="24765" y="12382"/>
                    </a:moveTo>
                    <a:cubicBezTo>
                      <a:pt x="24765" y="19050"/>
                      <a:pt x="19050" y="24765"/>
                      <a:pt x="12383" y="24765"/>
                    </a:cubicBezTo>
                    <a:cubicBezTo>
                      <a:pt x="5715" y="24765"/>
                      <a:pt x="0" y="19050"/>
                      <a:pt x="0" y="12382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0"/>
                      <a:pt x="24765" y="5715"/>
                      <a:pt x="24765" y="12382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3" name="Forme libre : forme 36">
                <a:extLst>
                  <a:ext uri="{FF2B5EF4-FFF2-40B4-BE49-F238E27FC236}">
                    <a16:creationId xmlns:a16="http://schemas.microsoft.com/office/drawing/2014/main" id="{CE5951CF-C060-64D4-71D2-62640D1CC1EF}"/>
                  </a:ext>
                </a:extLst>
              </p:cNvPr>
              <p:cNvSpPr/>
              <p:nvPr/>
            </p:nvSpPr>
            <p:spPr>
              <a:xfrm>
                <a:off x="3570445" y="4997891"/>
                <a:ext cx="24764" cy="24765"/>
              </a:xfrm>
              <a:custGeom>
                <a:avLst/>
                <a:gdLst>
                  <a:gd name="connsiteX0" fmla="*/ 24765 w 24764"/>
                  <a:gd name="connsiteY0" fmla="*/ 12383 h 24765"/>
                  <a:gd name="connsiteX1" fmla="*/ 12383 w 24764"/>
                  <a:gd name="connsiteY1" fmla="*/ 24765 h 24765"/>
                  <a:gd name="connsiteX2" fmla="*/ 0 w 24764"/>
                  <a:gd name="connsiteY2" fmla="*/ 12383 h 24765"/>
                  <a:gd name="connsiteX3" fmla="*/ 12383 w 24764"/>
                  <a:gd name="connsiteY3" fmla="*/ 0 h 24765"/>
                  <a:gd name="connsiteX4" fmla="*/ 24765 w 24764"/>
                  <a:gd name="connsiteY4" fmla="*/ 12383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4" h="24765">
                    <a:moveTo>
                      <a:pt x="24765" y="12383"/>
                    </a:moveTo>
                    <a:cubicBezTo>
                      <a:pt x="24765" y="19050"/>
                      <a:pt x="19050" y="24765"/>
                      <a:pt x="12383" y="24765"/>
                    </a:cubicBez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953"/>
                      <a:pt x="24765" y="5715"/>
                      <a:pt x="24765" y="12383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4" name="Forme libre : forme 37">
                <a:extLst>
                  <a:ext uri="{FF2B5EF4-FFF2-40B4-BE49-F238E27FC236}">
                    <a16:creationId xmlns:a16="http://schemas.microsoft.com/office/drawing/2014/main" id="{06118D0E-5E37-3F13-0539-36839D5A8526}"/>
                  </a:ext>
                </a:extLst>
              </p:cNvPr>
              <p:cNvSpPr/>
              <p:nvPr/>
            </p:nvSpPr>
            <p:spPr>
              <a:xfrm>
                <a:off x="3861910" y="4837872"/>
                <a:ext cx="24765" cy="24764"/>
              </a:xfrm>
              <a:custGeom>
                <a:avLst/>
                <a:gdLst>
                  <a:gd name="connsiteX0" fmla="*/ 12382 w 24765"/>
                  <a:gd name="connsiteY0" fmla="*/ 24765 h 24764"/>
                  <a:gd name="connsiteX1" fmla="*/ 0 w 24765"/>
                  <a:gd name="connsiteY1" fmla="*/ 12383 h 24764"/>
                  <a:gd name="connsiteX2" fmla="*/ 12382 w 24765"/>
                  <a:gd name="connsiteY2" fmla="*/ 0 h 24764"/>
                  <a:gd name="connsiteX3" fmla="*/ 24765 w 24765"/>
                  <a:gd name="connsiteY3" fmla="*/ 12383 h 24764"/>
                  <a:gd name="connsiteX4" fmla="*/ 12382 w 24765"/>
                  <a:gd name="connsiteY4" fmla="*/ 24765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4">
                    <a:moveTo>
                      <a:pt x="12382" y="24765"/>
                    </a:move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4763" y="0"/>
                      <a:pt x="12382" y="0"/>
                    </a:cubicBezTo>
                    <a:cubicBezTo>
                      <a:pt x="19050" y="0"/>
                      <a:pt x="24765" y="5715"/>
                      <a:pt x="24765" y="12383"/>
                    </a:cubicBezTo>
                    <a:cubicBezTo>
                      <a:pt x="24765" y="19050"/>
                      <a:pt x="19050" y="24765"/>
                      <a:pt x="12382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5" name="Forme libre : forme 38">
                <a:extLst>
                  <a:ext uri="{FF2B5EF4-FFF2-40B4-BE49-F238E27FC236}">
                    <a16:creationId xmlns:a16="http://schemas.microsoft.com/office/drawing/2014/main" id="{8B91FB0D-33AB-649F-8306-D0F8D85A05E9}"/>
                  </a:ext>
                </a:extLst>
              </p:cNvPr>
              <p:cNvSpPr/>
              <p:nvPr/>
            </p:nvSpPr>
            <p:spPr>
              <a:xfrm>
                <a:off x="3949539" y="4997891"/>
                <a:ext cx="24765" cy="24765"/>
              </a:xfrm>
              <a:custGeom>
                <a:avLst/>
                <a:gdLst>
                  <a:gd name="connsiteX0" fmla="*/ 24765 w 24765"/>
                  <a:gd name="connsiteY0" fmla="*/ 12383 h 24765"/>
                  <a:gd name="connsiteX1" fmla="*/ 12382 w 24765"/>
                  <a:gd name="connsiteY1" fmla="*/ 24765 h 24765"/>
                  <a:gd name="connsiteX2" fmla="*/ 0 w 24765"/>
                  <a:gd name="connsiteY2" fmla="*/ 12383 h 24765"/>
                  <a:gd name="connsiteX3" fmla="*/ 12382 w 24765"/>
                  <a:gd name="connsiteY3" fmla="*/ 0 h 24765"/>
                  <a:gd name="connsiteX4" fmla="*/ 24765 w 24765"/>
                  <a:gd name="connsiteY4" fmla="*/ 12383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5">
                    <a:moveTo>
                      <a:pt x="24765" y="12383"/>
                    </a:moveTo>
                    <a:cubicBezTo>
                      <a:pt x="24765" y="19050"/>
                      <a:pt x="19050" y="24765"/>
                      <a:pt x="12382" y="24765"/>
                    </a:cubicBez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5715" y="0"/>
                      <a:pt x="12382" y="0"/>
                    </a:cubicBezTo>
                    <a:cubicBezTo>
                      <a:pt x="20003" y="953"/>
                      <a:pt x="24765" y="5715"/>
                      <a:pt x="24765" y="12383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56" name="Forme libre : forme 39">
                <a:extLst>
                  <a:ext uri="{FF2B5EF4-FFF2-40B4-BE49-F238E27FC236}">
                    <a16:creationId xmlns:a16="http://schemas.microsoft.com/office/drawing/2014/main" id="{46A7E557-2952-2B9D-5196-0B2D8FAA1874}"/>
                  </a:ext>
                </a:extLst>
              </p:cNvPr>
              <p:cNvSpPr/>
              <p:nvPr/>
            </p:nvSpPr>
            <p:spPr>
              <a:xfrm>
                <a:off x="3658074" y="5157911"/>
                <a:ext cx="24765" cy="24765"/>
              </a:xfrm>
              <a:custGeom>
                <a:avLst/>
                <a:gdLst>
                  <a:gd name="connsiteX0" fmla="*/ 12383 w 24765"/>
                  <a:gd name="connsiteY0" fmla="*/ 24765 h 24765"/>
                  <a:gd name="connsiteX1" fmla="*/ 0 w 24765"/>
                  <a:gd name="connsiteY1" fmla="*/ 12383 h 24765"/>
                  <a:gd name="connsiteX2" fmla="*/ 12383 w 24765"/>
                  <a:gd name="connsiteY2" fmla="*/ 0 h 24765"/>
                  <a:gd name="connsiteX3" fmla="*/ 24765 w 24765"/>
                  <a:gd name="connsiteY3" fmla="*/ 12383 h 24765"/>
                  <a:gd name="connsiteX4" fmla="*/ 12383 w 24765"/>
                  <a:gd name="connsiteY4" fmla="*/ 24765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5">
                    <a:moveTo>
                      <a:pt x="12383" y="24765"/>
                    </a:moveTo>
                    <a:cubicBezTo>
                      <a:pt x="5715" y="24765"/>
                      <a:pt x="0" y="20003"/>
                      <a:pt x="0" y="12383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0"/>
                      <a:pt x="24765" y="5715"/>
                      <a:pt x="24765" y="12383"/>
                    </a:cubicBezTo>
                    <a:cubicBezTo>
                      <a:pt x="24765" y="20003"/>
                      <a:pt x="20003" y="24765"/>
                      <a:pt x="12383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</p:grpSp>
        <p:sp>
          <p:nvSpPr>
            <p:cNvPr id="96" name="Arc 95">
              <a:extLst>
                <a:ext uri="{FF2B5EF4-FFF2-40B4-BE49-F238E27FC236}">
                  <a16:creationId xmlns:a16="http://schemas.microsoft.com/office/drawing/2014/main" id="{5F7BBFCE-7C9C-3A09-59AF-ABE544C58B5D}"/>
                </a:ext>
              </a:extLst>
            </p:cNvPr>
            <p:cNvSpPr/>
            <p:nvPr/>
          </p:nvSpPr>
          <p:spPr>
            <a:xfrm rot="16763608">
              <a:off x="5661992" y="1678902"/>
              <a:ext cx="4084669" cy="4207856"/>
            </a:xfrm>
            <a:prstGeom prst="arc">
              <a:avLst>
                <a:gd name="adj1" fmla="val 10984934"/>
                <a:gd name="adj2" fmla="val 19919822"/>
              </a:avLst>
            </a:prstGeom>
            <a:ln>
              <a:headEnd type="oval" w="sm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 dirty="0">
                <a:solidFill>
                  <a:prstClr val="black"/>
                </a:solidFill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383EB949-3E78-62DD-DE9A-7F56896CA7B4}"/>
                </a:ext>
              </a:extLst>
            </p:cNvPr>
            <p:cNvSpPr txBox="1"/>
            <p:nvPr/>
          </p:nvSpPr>
          <p:spPr>
            <a:xfrm>
              <a:off x="7057824" y="1187687"/>
              <a:ext cx="2092270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2nd conversion step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prstClr val="black"/>
                  </a:solidFill>
                  <a:ea typeface=""/>
                  <a:cs typeface=""/>
                </a:rPr>
                <a:t>Enrichment 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schemeClr val="accent3"/>
                  </a:solidFill>
                  <a:ea typeface=""/>
                  <a:cs typeface=""/>
                </a:rPr>
                <a:t>Orano Tricastin</a:t>
              </a:r>
            </a:p>
            <a:p>
              <a:pPr algn="ctr">
                <a:buClrTx/>
                <a:buFontTx/>
                <a:buNone/>
              </a:pPr>
              <a:endParaRPr lang="fr-FR" sz="800" dirty="0">
                <a:solidFill>
                  <a:prstClr val="black"/>
                </a:solidFill>
                <a:ea typeface=""/>
                <a:cs typeface=""/>
              </a:endParaRPr>
            </a:p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Storage of recyclable materials </a:t>
              </a:r>
              <a:r>
                <a:rPr dirty="0"/>
                <a:t/>
              </a:r>
              <a:br>
                <a:rPr dirty="0"/>
              </a:br>
              <a:r>
                <a:rPr lang="en-US" sz="800" dirty="0">
                  <a:solidFill>
                    <a:prstClr val="black"/>
                  </a:solidFill>
                  <a:ea typeface=""/>
                  <a:cs typeface=""/>
                </a:rPr>
                <a:t>Depleted uranium, </a:t>
              </a:r>
              <a:r>
                <a:rPr dirty="0"/>
                <a:t/>
              </a:r>
              <a:br>
                <a:rPr dirty="0"/>
              </a:br>
              <a:r>
                <a:rPr lang="en-US" sz="800" dirty="0">
                  <a:solidFill>
                    <a:prstClr val="black"/>
                  </a:solidFill>
                  <a:ea typeface=""/>
                  <a:cs typeface=""/>
                </a:rPr>
                <a:t>reprocessing uranium, etc.</a:t>
              </a:r>
              <a:endParaRPr lang="fr-FR" sz="8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  <p:grpSp>
          <p:nvGrpSpPr>
            <p:cNvPr id="98" name="Graphique 18">
              <a:extLst>
                <a:ext uri="{FF2B5EF4-FFF2-40B4-BE49-F238E27FC236}">
                  <a16:creationId xmlns:a16="http://schemas.microsoft.com/office/drawing/2014/main" id="{BB363F04-22B6-847F-0BA5-EA863912A122}"/>
                </a:ext>
              </a:extLst>
            </p:cNvPr>
            <p:cNvGrpSpPr/>
            <p:nvPr/>
          </p:nvGrpSpPr>
          <p:grpSpPr>
            <a:xfrm>
              <a:off x="7904486" y="756262"/>
              <a:ext cx="398945" cy="341953"/>
              <a:chOff x="3570445" y="4837872"/>
              <a:chExt cx="400050" cy="342900"/>
            </a:xfrm>
          </p:grpSpPr>
          <p:sp>
            <p:nvSpPr>
              <p:cNvPr id="119" name="Forme libre : forme 43">
                <a:extLst>
                  <a:ext uri="{FF2B5EF4-FFF2-40B4-BE49-F238E27FC236}">
                    <a16:creationId xmlns:a16="http://schemas.microsoft.com/office/drawing/2014/main" id="{2DC19CAC-3B49-041D-CAF2-D9C469944A08}"/>
                  </a:ext>
                </a:extLst>
              </p:cNvPr>
              <p:cNvSpPr/>
              <p:nvPr/>
            </p:nvSpPr>
            <p:spPr>
              <a:xfrm>
                <a:off x="3713320" y="4951219"/>
                <a:ext cx="118109" cy="119062"/>
              </a:xfrm>
              <a:custGeom>
                <a:avLst/>
                <a:gdLst>
                  <a:gd name="connsiteX0" fmla="*/ 59055 w 118109"/>
                  <a:gd name="connsiteY0" fmla="*/ 0 h 119062"/>
                  <a:gd name="connsiteX1" fmla="*/ 118110 w 118109"/>
                  <a:gd name="connsiteY1" fmla="*/ 60008 h 119062"/>
                  <a:gd name="connsiteX2" fmla="*/ 59055 w 118109"/>
                  <a:gd name="connsiteY2" fmla="*/ 119063 h 119062"/>
                  <a:gd name="connsiteX3" fmla="*/ 0 w 118109"/>
                  <a:gd name="connsiteY3" fmla="*/ 60008 h 119062"/>
                  <a:gd name="connsiteX4" fmla="*/ 59055 w 118109"/>
                  <a:gd name="connsiteY4" fmla="*/ 0 h 119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09" h="119062">
                    <a:moveTo>
                      <a:pt x="59055" y="0"/>
                    </a:moveTo>
                    <a:cubicBezTo>
                      <a:pt x="92393" y="0"/>
                      <a:pt x="118110" y="26670"/>
                      <a:pt x="118110" y="60008"/>
                    </a:cubicBezTo>
                    <a:cubicBezTo>
                      <a:pt x="118110" y="92393"/>
                      <a:pt x="91440" y="119063"/>
                      <a:pt x="59055" y="119063"/>
                    </a:cubicBezTo>
                    <a:cubicBezTo>
                      <a:pt x="26670" y="119063"/>
                      <a:pt x="0" y="92393"/>
                      <a:pt x="0" y="60008"/>
                    </a:cubicBezTo>
                    <a:cubicBezTo>
                      <a:pt x="0" y="26670"/>
                      <a:pt x="26670" y="0"/>
                      <a:pt x="59055" y="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0" name="Forme libre : forme 44">
                <a:extLst>
                  <a:ext uri="{FF2B5EF4-FFF2-40B4-BE49-F238E27FC236}">
                    <a16:creationId xmlns:a16="http://schemas.microsoft.com/office/drawing/2014/main" id="{9A63BF62-2031-A095-312B-332B6D889E14}"/>
                  </a:ext>
                </a:extLst>
              </p:cNvPr>
              <p:cNvSpPr/>
              <p:nvPr/>
            </p:nvSpPr>
            <p:spPr>
              <a:xfrm>
                <a:off x="3848575" y="4975031"/>
                <a:ext cx="71437" cy="71437"/>
              </a:xfrm>
              <a:custGeom>
                <a:avLst/>
                <a:gdLst>
                  <a:gd name="connsiteX0" fmla="*/ 36195 w 71437"/>
                  <a:gd name="connsiteY0" fmla="*/ 71438 h 71437"/>
                  <a:gd name="connsiteX1" fmla="*/ 0 w 71437"/>
                  <a:gd name="connsiteY1" fmla="*/ 36195 h 71437"/>
                  <a:gd name="connsiteX2" fmla="*/ 35243 w 71437"/>
                  <a:gd name="connsiteY2" fmla="*/ 0 h 71437"/>
                  <a:gd name="connsiteX3" fmla="*/ 71438 w 71437"/>
                  <a:gd name="connsiteY3" fmla="*/ 35243 h 71437"/>
                  <a:gd name="connsiteX4" fmla="*/ 36195 w 71437"/>
                  <a:gd name="connsiteY4" fmla="*/ 71438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1437">
                    <a:moveTo>
                      <a:pt x="36195" y="71438"/>
                    </a:moveTo>
                    <a:cubicBezTo>
                      <a:pt x="16192" y="71438"/>
                      <a:pt x="0" y="55245"/>
                      <a:pt x="0" y="36195"/>
                    </a:cubicBezTo>
                    <a:cubicBezTo>
                      <a:pt x="0" y="16193"/>
                      <a:pt x="15240" y="0"/>
                      <a:pt x="35243" y="0"/>
                    </a:cubicBezTo>
                    <a:cubicBezTo>
                      <a:pt x="57150" y="0"/>
                      <a:pt x="71438" y="17145"/>
                      <a:pt x="71438" y="35243"/>
                    </a:cubicBezTo>
                    <a:cubicBezTo>
                      <a:pt x="71438" y="55245"/>
                      <a:pt x="55245" y="71438"/>
                      <a:pt x="36195" y="71438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1" name="Forme libre : forme 45">
                <a:extLst>
                  <a:ext uri="{FF2B5EF4-FFF2-40B4-BE49-F238E27FC236}">
                    <a16:creationId xmlns:a16="http://schemas.microsoft.com/office/drawing/2014/main" id="{81DFD3B7-3518-6CCD-AF59-DFF14842795C}"/>
                  </a:ext>
                </a:extLst>
              </p:cNvPr>
              <p:cNvSpPr/>
              <p:nvPr/>
            </p:nvSpPr>
            <p:spPr>
              <a:xfrm>
                <a:off x="3679829" y="5070111"/>
                <a:ext cx="70685" cy="70706"/>
              </a:xfrm>
              <a:custGeom>
                <a:avLst/>
                <a:gdLst>
                  <a:gd name="connsiteX0" fmla="*/ 33490 w 70685"/>
                  <a:gd name="connsiteY0" fmla="*/ 70655 h 70706"/>
                  <a:gd name="connsiteX1" fmla="*/ 153 w 70685"/>
                  <a:gd name="connsiteY1" fmla="*/ 32555 h 70706"/>
                  <a:gd name="connsiteX2" fmla="*/ 38253 w 70685"/>
                  <a:gd name="connsiteY2" fmla="*/ 170 h 70706"/>
                  <a:gd name="connsiteX3" fmla="*/ 70638 w 70685"/>
                  <a:gd name="connsiteY3" fmla="*/ 37318 h 70706"/>
                  <a:gd name="connsiteX4" fmla="*/ 33490 w 70685"/>
                  <a:gd name="connsiteY4" fmla="*/ 70655 h 7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685" h="70706">
                    <a:moveTo>
                      <a:pt x="33490" y="70655"/>
                    </a:moveTo>
                    <a:cubicBezTo>
                      <a:pt x="14440" y="70655"/>
                      <a:pt x="-1752" y="53510"/>
                      <a:pt x="153" y="32555"/>
                    </a:cubicBezTo>
                    <a:cubicBezTo>
                      <a:pt x="2058" y="12553"/>
                      <a:pt x="19203" y="-1735"/>
                      <a:pt x="38253" y="170"/>
                    </a:cubicBezTo>
                    <a:cubicBezTo>
                      <a:pt x="58255" y="2075"/>
                      <a:pt x="71590" y="18268"/>
                      <a:pt x="70638" y="37318"/>
                    </a:cubicBezTo>
                    <a:cubicBezTo>
                      <a:pt x="69685" y="59225"/>
                      <a:pt x="50635" y="71608"/>
                      <a:pt x="33490" y="7065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2" name="Forme libre : forme 46">
                <a:extLst>
                  <a:ext uri="{FF2B5EF4-FFF2-40B4-BE49-F238E27FC236}">
                    <a16:creationId xmlns:a16="http://schemas.microsoft.com/office/drawing/2014/main" id="{12244EEB-0814-D52C-010D-EB4680021AC2}"/>
                  </a:ext>
                </a:extLst>
              </p:cNvPr>
              <p:cNvSpPr/>
              <p:nvPr/>
            </p:nvSpPr>
            <p:spPr>
              <a:xfrm>
                <a:off x="3794282" y="4879782"/>
                <a:ext cx="71437" cy="71437"/>
              </a:xfrm>
              <a:custGeom>
                <a:avLst/>
                <a:gdLst>
                  <a:gd name="connsiteX0" fmla="*/ 71438 w 71437"/>
                  <a:gd name="connsiteY0" fmla="*/ 36195 h 71437"/>
                  <a:gd name="connsiteX1" fmla="*/ 36195 w 71437"/>
                  <a:gd name="connsiteY1" fmla="*/ 71437 h 71437"/>
                  <a:gd name="connsiteX2" fmla="*/ 0 w 71437"/>
                  <a:gd name="connsiteY2" fmla="*/ 35243 h 71437"/>
                  <a:gd name="connsiteX3" fmla="*/ 36195 w 71437"/>
                  <a:gd name="connsiteY3" fmla="*/ 0 h 71437"/>
                  <a:gd name="connsiteX4" fmla="*/ 71438 w 71437"/>
                  <a:gd name="connsiteY4" fmla="*/ 36195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1437">
                    <a:moveTo>
                      <a:pt x="71438" y="36195"/>
                    </a:moveTo>
                    <a:cubicBezTo>
                      <a:pt x="71438" y="56198"/>
                      <a:pt x="55245" y="71437"/>
                      <a:pt x="36195" y="71437"/>
                    </a:cubicBezTo>
                    <a:cubicBezTo>
                      <a:pt x="16193" y="71437"/>
                      <a:pt x="0" y="55245"/>
                      <a:pt x="0" y="35243"/>
                    </a:cubicBezTo>
                    <a:cubicBezTo>
                      <a:pt x="0" y="15240"/>
                      <a:pt x="16193" y="0"/>
                      <a:pt x="36195" y="0"/>
                    </a:cubicBezTo>
                    <a:cubicBezTo>
                      <a:pt x="56197" y="952"/>
                      <a:pt x="71438" y="16192"/>
                      <a:pt x="71438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3" name="Forme libre : forme 47">
                <a:extLst>
                  <a:ext uri="{FF2B5EF4-FFF2-40B4-BE49-F238E27FC236}">
                    <a16:creationId xmlns:a16="http://schemas.microsoft.com/office/drawing/2014/main" id="{36431310-6CC4-4A75-521F-E5449295E413}"/>
                  </a:ext>
                </a:extLst>
              </p:cNvPr>
              <p:cNvSpPr/>
              <p:nvPr/>
            </p:nvSpPr>
            <p:spPr>
              <a:xfrm>
                <a:off x="3679029" y="4880734"/>
                <a:ext cx="71437" cy="70484"/>
              </a:xfrm>
              <a:custGeom>
                <a:avLst/>
                <a:gdLst>
                  <a:gd name="connsiteX0" fmla="*/ 36195 w 71437"/>
                  <a:gd name="connsiteY0" fmla="*/ 70485 h 70484"/>
                  <a:gd name="connsiteX1" fmla="*/ 0 w 71437"/>
                  <a:gd name="connsiteY1" fmla="*/ 35243 h 70484"/>
                  <a:gd name="connsiteX2" fmla="*/ 35243 w 71437"/>
                  <a:gd name="connsiteY2" fmla="*/ 0 h 70484"/>
                  <a:gd name="connsiteX3" fmla="*/ 71438 w 71437"/>
                  <a:gd name="connsiteY3" fmla="*/ 35243 h 70484"/>
                  <a:gd name="connsiteX4" fmla="*/ 36195 w 71437"/>
                  <a:gd name="connsiteY4" fmla="*/ 70485 h 70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437" h="70484">
                    <a:moveTo>
                      <a:pt x="36195" y="70485"/>
                    </a:moveTo>
                    <a:cubicBezTo>
                      <a:pt x="16193" y="70485"/>
                      <a:pt x="0" y="54293"/>
                      <a:pt x="0" y="35243"/>
                    </a:cubicBezTo>
                    <a:cubicBezTo>
                      <a:pt x="0" y="15240"/>
                      <a:pt x="16193" y="0"/>
                      <a:pt x="35243" y="0"/>
                    </a:cubicBezTo>
                    <a:cubicBezTo>
                      <a:pt x="55245" y="0"/>
                      <a:pt x="71438" y="15240"/>
                      <a:pt x="71438" y="35243"/>
                    </a:cubicBezTo>
                    <a:cubicBezTo>
                      <a:pt x="71438" y="54293"/>
                      <a:pt x="55245" y="70485"/>
                      <a:pt x="36195" y="7048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4" name="Forme libre : forme 48">
                <a:extLst>
                  <a:ext uri="{FF2B5EF4-FFF2-40B4-BE49-F238E27FC236}">
                    <a16:creationId xmlns:a16="http://schemas.microsoft.com/office/drawing/2014/main" id="{11715AD5-0DE6-8AFA-7543-120BC2503F89}"/>
                  </a:ext>
                </a:extLst>
              </p:cNvPr>
              <p:cNvSpPr/>
              <p:nvPr/>
            </p:nvSpPr>
            <p:spPr>
              <a:xfrm>
                <a:off x="3795195" y="5069329"/>
                <a:ext cx="70524" cy="71437"/>
              </a:xfrm>
              <a:custGeom>
                <a:avLst/>
                <a:gdLst>
                  <a:gd name="connsiteX0" fmla="*/ 70525 w 70524"/>
                  <a:gd name="connsiteY0" fmla="*/ 36195 h 71437"/>
                  <a:gd name="connsiteX1" fmla="*/ 35282 w 70524"/>
                  <a:gd name="connsiteY1" fmla="*/ 71438 h 71437"/>
                  <a:gd name="connsiteX2" fmla="*/ 40 w 70524"/>
                  <a:gd name="connsiteY2" fmla="*/ 35243 h 71437"/>
                  <a:gd name="connsiteX3" fmla="*/ 36235 w 70524"/>
                  <a:gd name="connsiteY3" fmla="*/ 0 h 71437"/>
                  <a:gd name="connsiteX4" fmla="*/ 70525 w 70524"/>
                  <a:gd name="connsiteY4" fmla="*/ 36195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524" h="71437">
                    <a:moveTo>
                      <a:pt x="70525" y="36195"/>
                    </a:moveTo>
                    <a:cubicBezTo>
                      <a:pt x="70525" y="56198"/>
                      <a:pt x="54332" y="71438"/>
                      <a:pt x="35282" y="71438"/>
                    </a:cubicBezTo>
                    <a:cubicBezTo>
                      <a:pt x="15280" y="71438"/>
                      <a:pt x="-913" y="55245"/>
                      <a:pt x="40" y="35243"/>
                    </a:cubicBezTo>
                    <a:cubicBezTo>
                      <a:pt x="40" y="15240"/>
                      <a:pt x="16232" y="0"/>
                      <a:pt x="36235" y="0"/>
                    </a:cubicBezTo>
                    <a:cubicBezTo>
                      <a:pt x="55285" y="0"/>
                      <a:pt x="70525" y="16193"/>
                      <a:pt x="70525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5" name="Forme libre : forme 49">
                <a:extLst>
                  <a:ext uri="{FF2B5EF4-FFF2-40B4-BE49-F238E27FC236}">
                    <a16:creationId xmlns:a16="http://schemas.microsoft.com/office/drawing/2014/main" id="{46979D8D-1B89-D30A-E774-6F2FB808B797}"/>
                  </a:ext>
                </a:extLst>
              </p:cNvPr>
              <p:cNvSpPr/>
              <p:nvPr/>
            </p:nvSpPr>
            <p:spPr>
              <a:xfrm>
                <a:off x="3624697" y="4975031"/>
                <a:ext cx="71517" cy="71479"/>
              </a:xfrm>
              <a:custGeom>
                <a:avLst/>
                <a:gdLst>
                  <a:gd name="connsiteX0" fmla="*/ 71478 w 71517"/>
                  <a:gd name="connsiteY0" fmla="*/ 36195 h 71479"/>
                  <a:gd name="connsiteX1" fmla="*/ 34330 w 71517"/>
                  <a:gd name="connsiteY1" fmla="*/ 71438 h 71479"/>
                  <a:gd name="connsiteX2" fmla="*/ 40 w 71517"/>
                  <a:gd name="connsiteY2" fmla="*/ 33338 h 71479"/>
                  <a:gd name="connsiteX3" fmla="*/ 35282 w 71517"/>
                  <a:gd name="connsiteY3" fmla="*/ 0 h 71479"/>
                  <a:gd name="connsiteX4" fmla="*/ 71478 w 71517"/>
                  <a:gd name="connsiteY4" fmla="*/ 36195 h 71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517" h="71479">
                    <a:moveTo>
                      <a:pt x="71478" y="36195"/>
                    </a:moveTo>
                    <a:cubicBezTo>
                      <a:pt x="70525" y="57150"/>
                      <a:pt x="54332" y="72390"/>
                      <a:pt x="34330" y="71438"/>
                    </a:cubicBezTo>
                    <a:cubicBezTo>
                      <a:pt x="15280" y="70485"/>
                      <a:pt x="-913" y="54293"/>
                      <a:pt x="40" y="33338"/>
                    </a:cubicBezTo>
                    <a:cubicBezTo>
                      <a:pt x="993" y="17145"/>
                      <a:pt x="14327" y="0"/>
                      <a:pt x="35282" y="0"/>
                    </a:cubicBezTo>
                    <a:cubicBezTo>
                      <a:pt x="56238" y="0"/>
                      <a:pt x="72430" y="16193"/>
                      <a:pt x="71478" y="3619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6" name="Forme libre : forme 50">
                <a:extLst>
                  <a:ext uri="{FF2B5EF4-FFF2-40B4-BE49-F238E27FC236}">
                    <a16:creationId xmlns:a16="http://schemas.microsoft.com/office/drawing/2014/main" id="{E2E40F58-C577-0A7E-49B1-B4C1966DD203}"/>
                  </a:ext>
                </a:extLst>
              </p:cNvPr>
              <p:cNvSpPr/>
              <p:nvPr/>
            </p:nvSpPr>
            <p:spPr>
              <a:xfrm>
                <a:off x="3614259" y="4913119"/>
                <a:ext cx="38100" cy="38099"/>
              </a:xfrm>
              <a:custGeom>
                <a:avLst/>
                <a:gdLst>
                  <a:gd name="connsiteX0" fmla="*/ 38100 w 38100"/>
                  <a:gd name="connsiteY0" fmla="*/ 19050 h 38099"/>
                  <a:gd name="connsiteX1" fmla="*/ 19050 w 38100"/>
                  <a:gd name="connsiteY1" fmla="*/ 38100 h 38099"/>
                  <a:gd name="connsiteX2" fmla="*/ 0 w 38100"/>
                  <a:gd name="connsiteY2" fmla="*/ 19050 h 38099"/>
                  <a:gd name="connsiteX3" fmla="*/ 19050 w 38100"/>
                  <a:gd name="connsiteY3" fmla="*/ 0 h 38099"/>
                  <a:gd name="connsiteX4" fmla="*/ 38100 w 38100"/>
                  <a:gd name="connsiteY4" fmla="*/ 19050 h 38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099">
                    <a:moveTo>
                      <a:pt x="38100" y="19050"/>
                    </a:moveTo>
                    <a:cubicBezTo>
                      <a:pt x="38100" y="29528"/>
                      <a:pt x="29528" y="38100"/>
                      <a:pt x="19050" y="38100"/>
                    </a:cubicBezTo>
                    <a:cubicBezTo>
                      <a:pt x="8573" y="38100"/>
                      <a:pt x="0" y="29528"/>
                      <a:pt x="0" y="19050"/>
                    </a:cubicBezTo>
                    <a:cubicBezTo>
                      <a:pt x="0" y="8573"/>
                      <a:pt x="8573" y="0"/>
                      <a:pt x="19050" y="0"/>
                    </a:cubicBezTo>
                    <a:cubicBezTo>
                      <a:pt x="29528" y="0"/>
                      <a:pt x="38100" y="8573"/>
                      <a:pt x="3810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7" name="Forme libre : forme 51">
                <a:extLst>
                  <a:ext uri="{FF2B5EF4-FFF2-40B4-BE49-F238E27FC236}">
                    <a16:creationId xmlns:a16="http://schemas.microsoft.com/office/drawing/2014/main" id="{7C4727CF-E7A2-B475-2608-5AEC88BF9456}"/>
                  </a:ext>
                </a:extLst>
              </p:cNvPr>
              <p:cNvSpPr/>
              <p:nvPr/>
            </p:nvSpPr>
            <p:spPr>
              <a:xfrm>
                <a:off x="3614259" y="5069329"/>
                <a:ext cx="38100" cy="38100"/>
              </a:xfrm>
              <a:custGeom>
                <a:avLst/>
                <a:gdLst>
                  <a:gd name="connsiteX0" fmla="*/ 38100 w 38100"/>
                  <a:gd name="connsiteY0" fmla="*/ 19050 h 38100"/>
                  <a:gd name="connsiteX1" fmla="*/ 19050 w 38100"/>
                  <a:gd name="connsiteY1" fmla="*/ 38100 h 38100"/>
                  <a:gd name="connsiteX2" fmla="*/ 0 w 38100"/>
                  <a:gd name="connsiteY2" fmla="*/ 19050 h 38100"/>
                  <a:gd name="connsiteX3" fmla="*/ 19050 w 38100"/>
                  <a:gd name="connsiteY3" fmla="*/ 0 h 38100"/>
                  <a:gd name="connsiteX4" fmla="*/ 3810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38100" y="19050"/>
                    </a:moveTo>
                    <a:cubicBezTo>
                      <a:pt x="38100" y="29528"/>
                      <a:pt x="29528" y="38100"/>
                      <a:pt x="19050" y="38100"/>
                    </a:cubicBezTo>
                    <a:cubicBezTo>
                      <a:pt x="8573" y="38100"/>
                      <a:pt x="0" y="29528"/>
                      <a:pt x="0" y="19050"/>
                    </a:cubicBezTo>
                    <a:cubicBezTo>
                      <a:pt x="0" y="8573"/>
                      <a:pt x="8573" y="0"/>
                      <a:pt x="19050" y="0"/>
                    </a:cubicBezTo>
                    <a:cubicBezTo>
                      <a:pt x="29528" y="0"/>
                      <a:pt x="38100" y="8573"/>
                      <a:pt x="3810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8" name="Forme libre : forme 52">
                <a:extLst>
                  <a:ext uri="{FF2B5EF4-FFF2-40B4-BE49-F238E27FC236}">
                    <a16:creationId xmlns:a16="http://schemas.microsoft.com/office/drawing/2014/main" id="{50CCA51F-ABBC-36DF-57BD-E753DAC671B3}"/>
                  </a:ext>
                </a:extLst>
              </p:cNvPr>
              <p:cNvSpPr/>
              <p:nvPr/>
            </p:nvSpPr>
            <p:spPr>
              <a:xfrm>
                <a:off x="3753325" y="4837872"/>
                <a:ext cx="38100" cy="38100"/>
              </a:xfrm>
              <a:custGeom>
                <a:avLst/>
                <a:gdLst>
                  <a:gd name="connsiteX0" fmla="*/ 0 w 38100"/>
                  <a:gd name="connsiteY0" fmla="*/ 19050 h 38100"/>
                  <a:gd name="connsiteX1" fmla="*/ 19050 w 38100"/>
                  <a:gd name="connsiteY1" fmla="*/ 0 h 38100"/>
                  <a:gd name="connsiteX2" fmla="*/ 38100 w 38100"/>
                  <a:gd name="connsiteY2" fmla="*/ 19050 h 38100"/>
                  <a:gd name="connsiteX3" fmla="*/ 18097 w 38100"/>
                  <a:gd name="connsiteY3" fmla="*/ 38100 h 38100"/>
                  <a:gd name="connsiteX4" fmla="*/ 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0" y="19050"/>
                    </a:move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8097" y="38100"/>
                    </a:cubicBezTo>
                    <a:cubicBezTo>
                      <a:pt x="8572" y="38100"/>
                      <a:pt x="0" y="29528"/>
                      <a:pt x="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29" name="Forme libre : forme 53">
                <a:extLst>
                  <a:ext uri="{FF2B5EF4-FFF2-40B4-BE49-F238E27FC236}">
                    <a16:creationId xmlns:a16="http://schemas.microsoft.com/office/drawing/2014/main" id="{51C0D3EC-9AB6-78D9-AEDE-1015CC8494DB}"/>
                  </a:ext>
                </a:extLst>
              </p:cNvPr>
              <p:cNvSpPr/>
              <p:nvPr/>
            </p:nvSpPr>
            <p:spPr>
              <a:xfrm>
                <a:off x="3753325" y="5145529"/>
                <a:ext cx="38100" cy="38100"/>
              </a:xfrm>
              <a:custGeom>
                <a:avLst/>
                <a:gdLst>
                  <a:gd name="connsiteX0" fmla="*/ 0 w 38100"/>
                  <a:gd name="connsiteY0" fmla="*/ 19050 h 38100"/>
                  <a:gd name="connsiteX1" fmla="*/ 19050 w 38100"/>
                  <a:gd name="connsiteY1" fmla="*/ 0 h 38100"/>
                  <a:gd name="connsiteX2" fmla="*/ 38100 w 38100"/>
                  <a:gd name="connsiteY2" fmla="*/ 19050 h 38100"/>
                  <a:gd name="connsiteX3" fmla="*/ 19050 w 38100"/>
                  <a:gd name="connsiteY3" fmla="*/ 38100 h 38100"/>
                  <a:gd name="connsiteX4" fmla="*/ 0 w 38100"/>
                  <a:gd name="connsiteY4" fmla="*/ 1905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0" y="19050"/>
                    </a:move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  <a:cubicBezTo>
                      <a:pt x="8572" y="37148"/>
                      <a:pt x="0" y="29528"/>
                      <a:pt x="0" y="1905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0" name="Forme libre : forme 54">
                <a:extLst>
                  <a:ext uri="{FF2B5EF4-FFF2-40B4-BE49-F238E27FC236}">
                    <a16:creationId xmlns:a16="http://schemas.microsoft.com/office/drawing/2014/main" id="{556C31BB-83B6-5EC1-69BB-15A925458E21}"/>
                  </a:ext>
                </a:extLst>
              </p:cNvPr>
              <p:cNvSpPr/>
              <p:nvPr/>
            </p:nvSpPr>
            <p:spPr>
              <a:xfrm>
                <a:off x="3893342" y="5069329"/>
                <a:ext cx="38100" cy="38100"/>
              </a:xfrm>
              <a:custGeom>
                <a:avLst/>
                <a:gdLst>
                  <a:gd name="connsiteX0" fmla="*/ 19050 w 38100"/>
                  <a:gd name="connsiteY0" fmla="*/ 38100 h 38100"/>
                  <a:gd name="connsiteX1" fmla="*/ 0 w 38100"/>
                  <a:gd name="connsiteY1" fmla="*/ 19050 h 38100"/>
                  <a:gd name="connsiteX2" fmla="*/ 19050 w 38100"/>
                  <a:gd name="connsiteY2" fmla="*/ 0 h 38100"/>
                  <a:gd name="connsiteX3" fmla="*/ 38100 w 38100"/>
                  <a:gd name="connsiteY3" fmla="*/ 19050 h 38100"/>
                  <a:gd name="connsiteX4" fmla="*/ 19050 w 38100"/>
                  <a:gd name="connsiteY4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100">
                    <a:moveTo>
                      <a:pt x="19050" y="38100"/>
                    </a:moveTo>
                    <a:cubicBezTo>
                      <a:pt x="8572" y="38100"/>
                      <a:pt x="0" y="29528"/>
                      <a:pt x="0" y="19050"/>
                    </a:cubicBez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1" name="Forme libre : forme 55">
                <a:extLst>
                  <a:ext uri="{FF2B5EF4-FFF2-40B4-BE49-F238E27FC236}">
                    <a16:creationId xmlns:a16="http://schemas.microsoft.com/office/drawing/2014/main" id="{64EB3F16-BFA8-8CFD-8103-079FB83FB862}"/>
                  </a:ext>
                </a:extLst>
              </p:cNvPr>
              <p:cNvSpPr/>
              <p:nvPr/>
            </p:nvSpPr>
            <p:spPr>
              <a:xfrm>
                <a:off x="3893342" y="4913119"/>
                <a:ext cx="38100" cy="38099"/>
              </a:xfrm>
              <a:custGeom>
                <a:avLst/>
                <a:gdLst>
                  <a:gd name="connsiteX0" fmla="*/ 19050 w 38100"/>
                  <a:gd name="connsiteY0" fmla="*/ 38100 h 38099"/>
                  <a:gd name="connsiteX1" fmla="*/ 0 w 38100"/>
                  <a:gd name="connsiteY1" fmla="*/ 19050 h 38099"/>
                  <a:gd name="connsiteX2" fmla="*/ 19050 w 38100"/>
                  <a:gd name="connsiteY2" fmla="*/ 0 h 38099"/>
                  <a:gd name="connsiteX3" fmla="*/ 38100 w 38100"/>
                  <a:gd name="connsiteY3" fmla="*/ 19050 h 38099"/>
                  <a:gd name="connsiteX4" fmla="*/ 19050 w 38100"/>
                  <a:gd name="connsiteY4" fmla="*/ 38100 h 38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0" h="38099">
                    <a:moveTo>
                      <a:pt x="19050" y="38100"/>
                    </a:moveTo>
                    <a:cubicBezTo>
                      <a:pt x="8572" y="38100"/>
                      <a:pt x="0" y="29528"/>
                      <a:pt x="0" y="19050"/>
                    </a:cubicBezTo>
                    <a:cubicBezTo>
                      <a:pt x="0" y="8573"/>
                      <a:pt x="8572" y="0"/>
                      <a:pt x="19050" y="0"/>
                    </a:cubicBezTo>
                    <a:cubicBezTo>
                      <a:pt x="29527" y="0"/>
                      <a:pt x="38100" y="8573"/>
                      <a:pt x="38100" y="19050"/>
                    </a:cubicBezTo>
                    <a:cubicBezTo>
                      <a:pt x="38100" y="29528"/>
                      <a:pt x="29527" y="38100"/>
                      <a:pt x="19050" y="38100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2" name="Forme libre : forme 56">
                <a:extLst>
                  <a:ext uri="{FF2B5EF4-FFF2-40B4-BE49-F238E27FC236}">
                    <a16:creationId xmlns:a16="http://schemas.microsoft.com/office/drawing/2014/main" id="{4C4AD71B-BAFD-1D1D-DBAD-A36B22661E1F}"/>
                  </a:ext>
                </a:extLst>
              </p:cNvPr>
              <p:cNvSpPr/>
              <p:nvPr/>
            </p:nvSpPr>
            <p:spPr>
              <a:xfrm>
                <a:off x="3659027" y="4837872"/>
                <a:ext cx="23812" cy="24764"/>
              </a:xfrm>
              <a:custGeom>
                <a:avLst/>
                <a:gdLst>
                  <a:gd name="connsiteX0" fmla="*/ 11430 w 23812"/>
                  <a:gd name="connsiteY0" fmla="*/ 24765 h 24764"/>
                  <a:gd name="connsiteX1" fmla="*/ 0 w 23812"/>
                  <a:gd name="connsiteY1" fmla="*/ 12383 h 24764"/>
                  <a:gd name="connsiteX2" fmla="*/ 11430 w 23812"/>
                  <a:gd name="connsiteY2" fmla="*/ 0 h 24764"/>
                  <a:gd name="connsiteX3" fmla="*/ 23813 w 23812"/>
                  <a:gd name="connsiteY3" fmla="*/ 12383 h 24764"/>
                  <a:gd name="connsiteX4" fmla="*/ 11430 w 23812"/>
                  <a:gd name="connsiteY4" fmla="*/ 24765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812" h="24764">
                    <a:moveTo>
                      <a:pt x="11430" y="24765"/>
                    </a:moveTo>
                    <a:cubicBezTo>
                      <a:pt x="4763" y="24765"/>
                      <a:pt x="0" y="19050"/>
                      <a:pt x="0" y="12383"/>
                    </a:cubicBezTo>
                    <a:cubicBezTo>
                      <a:pt x="0" y="5715"/>
                      <a:pt x="4763" y="0"/>
                      <a:pt x="11430" y="0"/>
                    </a:cubicBezTo>
                    <a:cubicBezTo>
                      <a:pt x="18097" y="0"/>
                      <a:pt x="23813" y="5715"/>
                      <a:pt x="23813" y="12383"/>
                    </a:cubicBezTo>
                    <a:cubicBezTo>
                      <a:pt x="23813" y="19050"/>
                      <a:pt x="18097" y="24765"/>
                      <a:pt x="11430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3" name="Forme libre : forme 57">
                <a:extLst>
                  <a:ext uri="{FF2B5EF4-FFF2-40B4-BE49-F238E27FC236}">
                    <a16:creationId xmlns:a16="http://schemas.microsoft.com/office/drawing/2014/main" id="{C917E9D2-12FB-7AF8-0841-48635F2D9F5A}"/>
                  </a:ext>
                </a:extLst>
              </p:cNvPr>
              <p:cNvSpPr/>
              <p:nvPr/>
            </p:nvSpPr>
            <p:spPr>
              <a:xfrm>
                <a:off x="3859052" y="5158864"/>
                <a:ext cx="24765" cy="24764"/>
              </a:xfrm>
              <a:custGeom>
                <a:avLst/>
                <a:gdLst>
                  <a:gd name="connsiteX0" fmla="*/ 24765 w 24765"/>
                  <a:gd name="connsiteY0" fmla="*/ 12382 h 24764"/>
                  <a:gd name="connsiteX1" fmla="*/ 12383 w 24765"/>
                  <a:gd name="connsiteY1" fmla="*/ 24765 h 24764"/>
                  <a:gd name="connsiteX2" fmla="*/ 0 w 24765"/>
                  <a:gd name="connsiteY2" fmla="*/ 12382 h 24764"/>
                  <a:gd name="connsiteX3" fmla="*/ 12383 w 24765"/>
                  <a:gd name="connsiteY3" fmla="*/ 0 h 24764"/>
                  <a:gd name="connsiteX4" fmla="*/ 24765 w 24765"/>
                  <a:gd name="connsiteY4" fmla="*/ 12382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4">
                    <a:moveTo>
                      <a:pt x="24765" y="12382"/>
                    </a:moveTo>
                    <a:cubicBezTo>
                      <a:pt x="24765" y="19050"/>
                      <a:pt x="19050" y="24765"/>
                      <a:pt x="12383" y="24765"/>
                    </a:cubicBezTo>
                    <a:cubicBezTo>
                      <a:pt x="5715" y="24765"/>
                      <a:pt x="0" y="19050"/>
                      <a:pt x="0" y="12382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0"/>
                      <a:pt x="24765" y="5715"/>
                      <a:pt x="24765" y="12382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4" name="Forme libre : forme 58">
                <a:extLst>
                  <a:ext uri="{FF2B5EF4-FFF2-40B4-BE49-F238E27FC236}">
                    <a16:creationId xmlns:a16="http://schemas.microsoft.com/office/drawing/2014/main" id="{09C24399-D06C-E68D-A168-115B3E5D6DE4}"/>
                  </a:ext>
                </a:extLst>
              </p:cNvPr>
              <p:cNvSpPr/>
              <p:nvPr/>
            </p:nvSpPr>
            <p:spPr>
              <a:xfrm>
                <a:off x="3570445" y="4997891"/>
                <a:ext cx="24764" cy="24765"/>
              </a:xfrm>
              <a:custGeom>
                <a:avLst/>
                <a:gdLst>
                  <a:gd name="connsiteX0" fmla="*/ 24765 w 24764"/>
                  <a:gd name="connsiteY0" fmla="*/ 12383 h 24765"/>
                  <a:gd name="connsiteX1" fmla="*/ 12383 w 24764"/>
                  <a:gd name="connsiteY1" fmla="*/ 24765 h 24765"/>
                  <a:gd name="connsiteX2" fmla="*/ 0 w 24764"/>
                  <a:gd name="connsiteY2" fmla="*/ 12383 h 24765"/>
                  <a:gd name="connsiteX3" fmla="*/ 12383 w 24764"/>
                  <a:gd name="connsiteY3" fmla="*/ 0 h 24765"/>
                  <a:gd name="connsiteX4" fmla="*/ 24765 w 24764"/>
                  <a:gd name="connsiteY4" fmla="*/ 12383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4" h="24765">
                    <a:moveTo>
                      <a:pt x="24765" y="12383"/>
                    </a:moveTo>
                    <a:cubicBezTo>
                      <a:pt x="24765" y="19050"/>
                      <a:pt x="19050" y="24765"/>
                      <a:pt x="12383" y="24765"/>
                    </a:cubicBez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953"/>
                      <a:pt x="24765" y="5715"/>
                      <a:pt x="24765" y="12383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5" name="Forme libre : forme 59">
                <a:extLst>
                  <a:ext uri="{FF2B5EF4-FFF2-40B4-BE49-F238E27FC236}">
                    <a16:creationId xmlns:a16="http://schemas.microsoft.com/office/drawing/2014/main" id="{E472BE31-4210-7D8D-8B33-B21FB1CD832F}"/>
                  </a:ext>
                </a:extLst>
              </p:cNvPr>
              <p:cNvSpPr/>
              <p:nvPr/>
            </p:nvSpPr>
            <p:spPr>
              <a:xfrm>
                <a:off x="3861910" y="4837872"/>
                <a:ext cx="24765" cy="24764"/>
              </a:xfrm>
              <a:custGeom>
                <a:avLst/>
                <a:gdLst>
                  <a:gd name="connsiteX0" fmla="*/ 12382 w 24765"/>
                  <a:gd name="connsiteY0" fmla="*/ 24765 h 24764"/>
                  <a:gd name="connsiteX1" fmla="*/ 0 w 24765"/>
                  <a:gd name="connsiteY1" fmla="*/ 12383 h 24764"/>
                  <a:gd name="connsiteX2" fmla="*/ 12382 w 24765"/>
                  <a:gd name="connsiteY2" fmla="*/ 0 h 24764"/>
                  <a:gd name="connsiteX3" fmla="*/ 24765 w 24765"/>
                  <a:gd name="connsiteY3" fmla="*/ 12383 h 24764"/>
                  <a:gd name="connsiteX4" fmla="*/ 12382 w 24765"/>
                  <a:gd name="connsiteY4" fmla="*/ 24765 h 2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4">
                    <a:moveTo>
                      <a:pt x="12382" y="24765"/>
                    </a:move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4763" y="0"/>
                      <a:pt x="12382" y="0"/>
                    </a:cubicBezTo>
                    <a:cubicBezTo>
                      <a:pt x="19050" y="0"/>
                      <a:pt x="24765" y="5715"/>
                      <a:pt x="24765" y="12383"/>
                    </a:cubicBezTo>
                    <a:cubicBezTo>
                      <a:pt x="24765" y="19050"/>
                      <a:pt x="19050" y="24765"/>
                      <a:pt x="12382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6" name="Forme libre : forme 60">
                <a:extLst>
                  <a:ext uri="{FF2B5EF4-FFF2-40B4-BE49-F238E27FC236}">
                    <a16:creationId xmlns:a16="http://schemas.microsoft.com/office/drawing/2014/main" id="{ED9ED23B-7FF8-2B2C-DE4E-492E0EC5F2FB}"/>
                  </a:ext>
                </a:extLst>
              </p:cNvPr>
              <p:cNvSpPr/>
              <p:nvPr/>
            </p:nvSpPr>
            <p:spPr>
              <a:xfrm>
                <a:off x="3949539" y="4997891"/>
                <a:ext cx="24765" cy="24765"/>
              </a:xfrm>
              <a:custGeom>
                <a:avLst/>
                <a:gdLst>
                  <a:gd name="connsiteX0" fmla="*/ 24765 w 24765"/>
                  <a:gd name="connsiteY0" fmla="*/ 12383 h 24765"/>
                  <a:gd name="connsiteX1" fmla="*/ 12382 w 24765"/>
                  <a:gd name="connsiteY1" fmla="*/ 24765 h 24765"/>
                  <a:gd name="connsiteX2" fmla="*/ 0 w 24765"/>
                  <a:gd name="connsiteY2" fmla="*/ 12383 h 24765"/>
                  <a:gd name="connsiteX3" fmla="*/ 12382 w 24765"/>
                  <a:gd name="connsiteY3" fmla="*/ 0 h 24765"/>
                  <a:gd name="connsiteX4" fmla="*/ 24765 w 24765"/>
                  <a:gd name="connsiteY4" fmla="*/ 12383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5">
                    <a:moveTo>
                      <a:pt x="24765" y="12383"/>
                    </a:moveTo>
                    <a:cubicBezTo>
                      <a:pt x="24765" y="19050"/>
                      <a:pt x="19050" y="24765"/>
                      <a:pt x="12382" y="24765"/>
                    </a:cubicBezTo>
                    <a:cubicBezTo>
                      <a:pt x="5715" y="24765"/>
                      <a:pt x="0" y="19050"/>
                      <a:pt x="0" y="12383"/>
                    </a:cubicBezTo>
                    <a:cubicBezTo>
                      <a:pt x="0" y="5715"/>
                      <a:pt x="5715" y="0"/>
                      <a:pt x="12382" y="0"/>
                    </a:cubicBezTo>
                    <a:cubicBezTo>
                      <a:pt x="20003" y="953"/>
                      <a:pt x="24765" y="5715"/>
                      <a:pt x="24765" y="12383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37" name="Forme libre : forme 61">
                <a:extLst>
                  <a:ext uri="{FF2B5EF4-FFF2-40B4-BE49-F238E27FC236}">
                    <a16:creationId xmlns:a16="http://schemas.microsoft.com/office/drawing/2014/main" id="{048CD37A-085B-B121-9E40-D95179EB25DD}"/>
                  </a:ext>
                </a:extLst>
              </p:cNvPr>
              <p:cNvSpPr/>
              <p:nvPr/>
            </p:nvSpPr>
            <p:spPr>
              <a:xfrm>
                <a:off x="3658074" y="5157911"/>
                <a:ext cx="24765" cy="24765"/>
              </a:xfrm>
              <a:custGeom>
                <a:avLst/>
                <a:gdLst>
                  <a:gd name="connsiteX0" fmla="*/ 12383 w 24765"/>
                  <a:gd name="connsiteY0" fmla="*/ 24765 h 24765"/>
                  <a:gd name="connsiteX1" fmla="*/ 0 w 24765"/>
                  <a:gd name="connsiteY1" fmla="*/ 12383 h 24765"/>
                  <a:gd name="connsiteX2" fmla="*/ 12383 w 24765"/>
                  <a:gd name="connsiteY2" fmla="*/ 0 h 24765"/>
                  <a:gd name="connsiteX3" fmla="*/ 24765 w 24765"/>
                  <a:gd name="connsiteY3" fmla="*/ 12383 h 24765"/>
                  <a:gd name="connsiteX4" fmla="*/ 12383 w 24765"/>
                  <a:gd name="connsiteY4" fmla="*/ 24765 h 24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65" h="24765">
                    <a:moveTo>
                      <a:pt x="12383" y="24765"/>
                    </a:moveTo>
                    <a:cubicBezTo>
                      <a:pt x="5715" y="24765"/>
                      <a:pt x="0" y="20003"/>
                      <a:pt x="0" y="12383"/>
                    </a:cubicBezTo>
                    <a:cubicBezTo>
                      <a:pt x="0" y="5715"/>
                      <a:pt x="5715" y="0"/>
                      <a:pt x="12383" y="0"/>
                    </a:cubicBezTo>
                    <a:cubicBezTo>
                      <a:pt x="19050" y="0"/>
                      <a:pt x="24765" y="5715"/>
                      <a:pt x="24765" y="12383"/>
                    </a:cubicBezTo>
                    <a:cubicBezTo>
                      <a:pt x="24765" y="20003"/>
                      <a:pt x="20003" y="24765"/>
                      <a:pt x="12383" y="24765"/>
                    </a:cubicBezTo>
                  </a:path>
                </a:pathLst>
              </a:custGeom>
              <a:solidFill>
                <a:srgbClr val="FFE5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</p:grp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A89D63DF-F03F-6A6C-86DC-0BC486813547}"/>
                </a:ext>
              </a:extLst>
            </p:cNvPr>
            <p:cNvSpPr txBox="1"/>
            <p:nvPr/>
          </p:nvSpPr>
          <p:spPr>
            <a:xfrm>
              <a:off x="5642933" y="3881212"/>
              <a:ext cx="1284204" cy="58477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Recycling – MOX fuel fabrication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schemeClr val="accent3"/>
                  </a:solidFill>
                  <a:ea typeface=""/>
                  <a:cs typeface=""/>
                </a:rPr>
                <a:t>Orano Melox</a:t>
              </a:r>
              <a:endParaRPr lang="fr-FR" sz="800" dirty="0">
                <a:solidFill>
                  <a:schemeClr val="accent3"/>
                </a:solidFill>
                <a:ea typeface=""/>
                <a:cs typeface=""/>
              </a:endParaRPr>
            </a:p>
          </p:txBody>
        </p:sp>
        <p:sp>
          <p:nvSpPr>
            <p:cNvPr id="100" name="Forme libre : forme 63">
              <a:extLst>
                <a:ext uri="{FF2B5EF4-FFF2-40B4-BE49-F238E27FC236}">
                  <a16:creationId xmlns:a16="http://schemas.microsoft.com/office/drawing/2014/main" id="{41E9EFC9-1039-5B9F-A869-24B09FFB6CBF}"/>
                </a:ext>
              </a:extLst>
            </p:cNvPr>
            <p:cNvSpPr/>
            <p:nvPr/>
          </p:nvSpPr>
          <p:spPr>
            <a:xfrm>
              <a:off x="6109455" y="3520173"/>
              <a:ext cx="313119" cy="285997"/>
            </a:xfrm>
            <a:custGeom>
              <a:avLst/>
              <a:gdLst>
                <a:gd name="connsiteX0" fmla="*/ 229069 w 358769"/>
                <a:gd name="connsiteY0" fmla="*/ 203382 h 327694"/>
                <a:gd name="connsiteX1" fmla="*/ 295748 w 358769"/>
                <a:gd name="connsiteY1" fmla="*/ 242092 h 327694"/>
                <a:gd name="connsiteX2" fmla="*/ 269076 w 358769"/>
                <a:gd name="connsiteY2" fmla="*/ 319393 h 327694"/>
                <a:gd name="connsiteX3" fmla="*/ 185875 w 358769"/>
                <a:gd name="connsiteY3" fmla="*/ 299802 h 327694"/>
                <a:gd name="connsiteX4" fmla="*/ 183869 w 358769"/>
                <a:gd name="connsiteY4" fmla="*/ 296497 h 327694"/>
                <a:gd name="connsiteX5" fmla="*/ 185875 w 358769"/>
                <a:gd name="connsiteY5" fmla="*/ 230762 h 327694"/>
                <a:gd name="connsiteX6" fmla="*/ 206646 w 358769"/>
                <a:gd name="connsiteY6" fmla="*/ 211171 h 327694"/>
                <a:gd name="connsiteX7" fmla="*/ 229069 w 358769"/>
                <a:gd name="connsiteY7" fmla="*/ 203382 h 327694"/>
                <a:gd name="connsiteX8" fmla="*/ 120849 w 358769"/>
                <a:gd name="connsiteY8" fmla="*/ 202675 h 327694"/>
                <a:gd name="connsiteX9" fmla="*/ 124979 w 358769"/>
                <a:gd name="connsiteY9" fmla="*/ 202675 h 327694"/>
                <a:gd name="connsiteX10" fmla="*/ 152241 w 358769"/>
                <a:gd name="connsiteY10" fmla="*/ 210936 h 327694"/>
                <a:gd name="connsiteX11" fmla="*/ 170180 w 358769"/>
                <a:gd name="connsiteY11" fmla="*/ 226514 h 327694"/>
                <a:gd name="connsiteX12" fmla="*/ 170180 w 358769"/>
                <a:gd name="connsiteY12" fmla="*/ 303461 h 327694"/>
                <a:gd name="connsiteX13" fmla="*/ 89810 w 358769"/>
                <a:gd name="connsiteY13" fmla="*/ 319039 h 327694"/>
                <a:gd name="connsiteX14" fmla="*/ 65145 w 358769"/>
                <a:gd name="connsiteY14" fmla="*/ 237254 h 327694"/>
                <a:gd name="connsiteX15" fmla="*/ 66915 w 358769"/>
                <a:gd name="connsiteY15" fmla="*/ 233831 h 327694"/>
                <a:gd name="connsiteX16" fmla="*/ 120849 w 358769"/>
                <a:gd name="connsiteY16" fmla="*/ 202675 h 327694"/>
                <a:gd name="connsiteX17" fmla="*/ 305072 w 358769"/>
                <a:gd name="connsiteY17" fmla="*/ 102007 h 327694"/>
                <a:gd name="connsiteX18" fmla="*/ 358769 w 358769"/>
                <a:gd name="connsiteY18" fmla="*/ 163730 h 327694"/>
                <a:gd name="connsiteX19" fmla="*/ 300233 w 358769"/>
                <a:gd name="connsiteY19" fmla="*/ 226042 h 327694"/>
                <a:gd name="connsiteX20" fmla="*/ 296338 w 358769"/>
                <a:gd name="connsiteY20" fmla="*/ 226161 h 327694"/>
                <a:gd name="connsiteX21" fmla="*/ 240517 w 358769"/>
                <a:gd name="connsiteY21" fmla="*/ 191582 h 327694"/>
                <a:gd name="connsiteX22" fmla="*/ 234026 w 358769"/>
                <a:gd name="connsiteY22" fmla="*/ 163848 h 327694"/>
                <a:gd name="connsiteX23" fmla="*/ 238510 w 358769"/>
                <a:gd name="connsiteY23" fmla="*/ 140481 h 327694"/>
                <a:gd name="connsiteX24" fmla="*/ 305072 w 358769"/>
                <a:gd name="connsiteY24" fmla="*/ 102007 h 327694"/>
                <a:gd name="connsiteX25" fmla="*/ 62430 w 358769"/>
                <a:gd name="connsiteY25" fmla="*/ 101416 h 327694"/>
                <a:gd name="connsiteX26" fmla="*/ 118252 w 358769"/>
                <a:gd name="connsiteY26" fmla="*/ 135995 h 327694"/>
                <a:gd name="connsiteX27" fmla="*/ 124743 w 358769"/>
                <a:gd name="connsiteY27" fmla="*/ 163729 h 327694"/>
                <a:gd name="connsiteX28" fmla="*/ 120259 w 358769"/>
                <a:gd name="connsiteY28" fmla="*/ 187096 h 327694"/>
                <a:gd name="connsiteX29" fmla="*/ 53698 w 358769"/>
                <a:gd name="connsiteY29" fmla="*/ 225570 h 327694"/>
                <a:gd name="connsiteX30" fmla="*/ 0 w 358769"/>
                <a:gd name="connsiteY30" fmla="*/ 163847 h 327694"/>
                <a:gd name="connsiteX31" fmla="*/ 58536 w 358769"/>
                <a:gd name="connsiteY31" fmla="*/ 101534 h 327694"/>
                <a:gd name="connsiteX32" fmla="*/ 62430 w 358769"/>
                <a:gd name="connsiteY32" fmla="*/ 101416 h 327694"/>
                <a:gd name="connsiteX33" fmla="*/ 247789 w 358769"/>
                <a:gd name="connsiteY33" fmla="*/ 998 h 327694"/>
                <a:gd name="connsiteX34" fmla="*/ 269076 w 358769"/>
                <a:gd name="connsiteY34" fmla="*/ 8538 h 327694"/>
                <a:gd name="connsiteX35" fmla="*/ 293742 w 358769"/>
                <a:gd name="connsiteY35" fmla="*/ 90323 h 327694"/>
                <a:gd name="connsiteX36" fmla="*/ 291971 w 358769"/>
                <a:gd name="connsiteY36" fmla="*/ 93746 h 327694"/>
                <a:gd name="connsiteX37" fmla="*/ 234026 w 358769"/>
                <a:gd name="connsiteY37" fmla="*/ 124784 h 327694"/>
                <a:gd name="connsiteX38" fmla="*/ 206645 w 358769"/>
                <a:gd name="connsiteY38" fmla="*/ 116641 h 327694"/>
                <a:gd name="connsiteX39" fmla="*/ 188707 w 358769"/>
                <a:gd name="connsiteY39" fmla="*/ 101062 h 327694"/>
                <a:gd name="connsiteX40" fmla="*/ 188707 w 358769"/>
                <a:gd name="connsiteY40" fmla="*/ 24116 h 327694"/>
                <a:gd name="connsiteX41" fmla="*/ 247789 w 358769"/>
                <a:gd name="connsiteY41" fmla="*/ 998 h 327694"/>
                <a:gd name="connsiteX42" fmla="*/ 112068 w 358769"/>
                <a:gd name="connsiteY42" fmla="*/ 592 h 327694"/>
                <a:gd name="connsiteX43" fmla="*/ 172776 w 358769"/>
                <a:gd name="connsiteY43" fmla="*/ 27893 h 327694"/>
                <a:gd name="connsiteX44" fmla="*/ 174782 w 358769"/>
                <a:gd name="connsiteY44" fmla="*/ 31197 h 327694"/>
                <a:gd name="connsiteX45" fmla="*/ 172776 w 358769"/>
                <a:gd name="connsiteY45" fmla="*/ 96932 h 327694"/>
                <a:gd name="connsiteX46" fmla="*/ 152005 w 358769"/>
                <a:gd name="connsiteY46" fmla="*/ 116523 h 327694"/>
                <a:gd name="connsiteX47" fmla="*/ 129582 w 358769"/>
                <a:gd name="connsiteY47" fmla="*/ 124312 h 327694"/>
                <a:gd name="connsiteX48" fmla="*/ 63021 w 358769"/>
                <a:gd name="connsiteY48" fmla="*/ 85839 h 327694"/>
                <a:gd name="connsiteX49" fmla="*/ 89574 w 358769"/>
                <a:gd name="connsiteY49" fmla="*/ 8302 h 327694"/>
                <a:gd name="connsiteX50" fmla="*/ 112068 w 358769"/>
                <a:gd name="connsiteY50" fmla="*/ 592 h 32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58769" h="327694">
                  <a:moveTo>
                    <a:pt x="229069" y="203382"/>
                  </a:moveTo>
                  <a:cubicBezTo>
                    <a:pt x="242994" y="226986"/>
                    <a:pt x="268014" y="241619"/>
                    <a:pt x="295748" y="242092"/>
                  </a:cubicBezTo>
                  <a:cubicBezTo>
                    <a:pt x="307313" y="270534"/>
                    <a:pt x="296102" y="303814"/>
                    <a:pt x="269076" y="319393"/>
                  </a:cubicBezTo>
                  <a:cubicBezTo>
                    <a:pt x="240517" y="335797"/>
                    <a:pt x="204050" y="327181"/>
                    <a:pt x="185875" y="299802"/>
                  </a:cubicBezTo>
                  <a:cubicBezTo>
                    <a:pt x="185167" y="298740"/>
                    <a:pt x="184577" y="297677"/>
                    <a:pt x="183869" y="296497"/>
                  </a:cubicBezTo>
                  <a:cubicBezTo>
                    <a:pt x="171949" y="275845"/>
                    <a:pt x="172658" y="250707"/>
                    <a:pt x="185875" y="230762"/>
                  </a:cubicBezTo>
                  <a:cubicBezTo>
                    <a:pt x="191186" y="222619"/>
                    <a:pt x="198149" y="216010"/>
                    <a:pt x="206646" y="211171"/>
                  </a:cubicBezTo>
                  <a:cubicBezTo>
                    <a:pt x="213609" y="207040"/>
                    <a:pt x="221162" y="204444"/>
                    <a:pt x="229069" y="203382"/>
                  </a:cubicBezTo>
                  <a:close/>
                  <a:moveTo>
                    <a:pt x="120849" y="202675"/>
                  </a:moveTo>
                  <a:cubicBezTo>
                    <a:pt x="122147" y="202675"/>
                    <a:pt x="123445" y="202793"/>
                    <a:pt x="124979" y="202675"/>
                  </a:cubicBezTo>
                  <a:cubicBezTo>
                    <a:pt x="134657" y="203265"/>
                    <a:pt x="143861" y="206098"/>
                    <a:pt x="152241" y="210936"/>
                  </a:cubicBezTo>
                  <a:cubicBezTo>
                    <a:pt x="159204" y="214949"/>
                    <a:pt x="165223" y="220259"/>
                    <a:pt x="170180" y="226514"/>
                  </a:cubicBezTo>
                  <a:cubicBezTo>
                    <a:pt x="156608" y="250472"/>
                    <a:pt x="156489" y="279386"/>
                    <a:pt x="170180" y="303461"/>
                  </a:cubicBezTo>
                  <a:cubicBezTo>
                    <a:pt x="151179" y="327654"/>
                    <a:pt x="116836" y="334617"/>
                    <a:pt x="89810" y="319039"/>
                  </a:cubicBezTo>
                  <a:cubicBezTo>
                    <a:pt x="61250" y="302635"/>
                    <a:pt x="50511" y="266640"/>
                    <a:pt x="65145" y="237254"/>
                  </a:cubicBezTo>
                  <a:cubicBezTo>
                    <a:pt x="65617" y="236074"/>
                    <a:pt x="66325" y="235011"/>
                    <a:pt x="66915" y="233831"/>
                  </a:cubicBezTo>
                  <a:cubicBezTo>
                    <a:pt x="78127" y="214359"/>
                    <a:pt x="98543" y="202675"/>
                    <a:pt x="120849" y="202675"/>
                  </a:cubicBezTo>
                  <a:close/>
                  <a:moveTo>
                    <a:pt x="305072" y="102007"/>
                  </a:moveTo>
                  <a:cubicBezTo>
                    <a:pt x="335520" y="106256"/>
                    <a:pt x="358769" y="132455"/>
                    <a:pt x="358769" y="163730"/>
                  </a:cubicBezTo>
                  <a:cubicBezTo>
                    <a:pt x="358769" y="196656"/>
                    <a:pt x="333042" y="224036"/>
                    <a:pt x="300233" y="226042"/>
                  </a:cubicBezTo>
                  <a:cubicBezTo>
                    <a:pt x="298935" y="226161"/>
                    <a:pt x="297637" y="226161"/>
                    <a:pt x="296338" y="226161"/>
                  </a:cubicBezTo>
                  <a:cubicBezTo>
                    <a:pt x="272499" y="226161"/>
                    <a:pt x="251138" y="212942"/>
                    <a:pt x="240517" y="191582"/>
                  </a:cubicBezTo>
                  <a:cubicBezTo>
                    <a:pt x="236268" y="182966"/>
                    <a:pt x="234026" y="173643"/>
                    <a:pt x="234026" y="163848"/>
                  </a:cubicBezTo>
                  <a:cubicBezTo>
                    <a:pt x="234026" y="155705"/>
                    <a:pt x="235560" y="147915"/>
                    <a:pt x="238510" y="140481"/>
                  </a:cubicBezTo>
                  <a:cubicBezTo>
                    <a:pt x="265890" y="140244"/>
                    <a:pt x="291027" y="125964"/>
                    <a:pt x="305072" y="102007"/>
                  </a:cubicBezTo>
                  <a:close/>
                  <a:moveTo>
                    <a:pt x="62430" y="101416"/>
                  </a:moveTo>
                  <a:cubicBezTo>
                    <a:pt x="86152" y="101416"/>
                    <a:pt x="107631" y="114634"/>
                    <a:pt x="118252" y="135995"/>
                  </a:cubicBezTo>
                  <a:cubicBezTo>
                    <a:pt x="122501" y="144610"/>
                    <a:pt x="124743" y="153933"/>
                    <a:pt x="124743" y="163729"/>
                  </a:cubicBezTo>
                  <a:cubicBezTo>
                    <a:pt x="124743" y="171872"/>
                    <a:pt x="123209" y="179661"/>
                    <a:pt x="120259" y="187096"/>
                  </a:cubicBezTo>
                  <a:cubicBezTo>
                    <a:pt x="92879" y="187332"/>
                    <a:pt x="67741" y="201730"/>
                    <a:pt x="53698" y="225570"/>
                  </a:cubicBezTo>
                  <a:cubicBezTo>
                    <a:pt x="23249" y="221321"/>
                    <a:pt x="0" y="195121"/>
                    <a:pt x="0" y="163847"/>
                  </a:cubicBezTo>
                  <a:cubicBezTo>
                    <a:pt x="0" y="130920"/>
                    <a:pt x="25727" y="103541"/>
                    <a:pt x="58536" y="101534"/>
                  </a:cubicBezTo>
                  <a:cubicBezTo>
                    <a:pt x="59834" y="101416"/>
                    <a:pt x="61132" y="101416"/>
                    <a:pt x="62430" y="101416"/>
                  </a:cubicBezTo>
                  <a:close/>
                  <a:moveTo>
                    <a:pt x="247789" y="998"/>
                  </a:moveTo>
                  <a:cubicBezTo>
                    <a:pt x="255106" y="2158"/>
                    <a:pt x="262320" y="4644"/>
                    <a:pt x="269076" y="8538"/>
                  </a:cubicBezTo>
                  <a:cubicBezTo>
                    <a:pt x="297636" y="24942"/>
                    <a:pt x="308375" y="60937"/>
                    <a:pt x="293742" y="90323"/>
                  </a:cubicBezTo>
                  <a:cubicBezTo>
                    <a:pt x="293270" y="91503"/>
                    <a:pt x="292561" y="92565"/>
                    <a:pt x="291971" y="93746"/>
                  </a:cubicBezTo>
                  <a:cubicBezTo>
                    <a:pt x="280052" y="114281"/>
                    <a:pt x="257865" y="126200"/>
                    <a:pt x="234026" y="124784"/>
                  </a:cubicBezTo>
                  <a:cubicBezTo>
                    <a:pt x="224230" y="124194"/>
                    <a:pt x="215143" y="121361"/>
                    <a:pt x="206645" y="116641"/>
                  </a:cubicBezTo>
                  <a:cubicBezTo>
                    <a:pt x="199683" y="112628"/>
                    <a:pt x="193664" y="107317"/>
                    <a:pt x="188707" y="101062"/>
                  </a:cubicBezTo>
                  <a:cubicBezTo>
                    <a:pt x="202279" y="77105"/>
                    <a:pt x="202397" y="48191"/>
                    <a:pt x="188707" y="24116"/>
                  </a:cubicBezTo>
                  <a:cubicBezTo>
                    <a:pt x="202958" y="5971"/>
                    <a:pt x="225838" y="-2482"/>
                    <a:pt x="247789" y="998"/>
                  </a:cubicBezTo>
                  <a:close/>
                  <a:moveTo>
                    <a:pt x="112068" y="592"/>
                  </a:moveTo>
                  <a:cubicBezTo>
                    <a:pt x="135225" y="-2622"/>
                    <a:pt x="159145" y="7358"/>
                    <a:pt x="172776" y="27893"/>
                  </a:cubicBezTo>
                  <a:cubicBezTo>
                    <a:pt x="173484" y="28955"/>
                    <a:pt x="174074" y="30017"/>
                    <a:pt x="174782" y="31197"/>
                  </a:cubicBezTo>
                  <a:cubicBezTo>
                    <a:pt x="186702" y="51850"/>
                    <a:pt x="185994" y="76987"/>
                    <a:pt x="172776" y="96932"/>
                  </a:cubicBezTo>
                  <a:cubicBezTo>
                    <a:pt x="167466" y="105076"/>
                    <a:pt x="160384" y="111685"/>
                    <a:pt x="152005" y="116523"/>
                  </a:cubicBezTo>
                  <a:cubicBezTo>
                    <a:pt x="145042" y="120654"/>
                    <a:pt x="137489" y="123250"/>
                    <a:pt x="129582" y="124312"/>
                  </a:cubicBezTo>
                  <a:cubicBezTo>
                    <a:pt x="115774" y="100591"/>
                    <a:pt x="90755" y="86075"/>
                    <a:pt x="63021" y="85839"/>
                  </a:cubicBezTo>
                  <a:cubicBezTo>
                    <a:pt x="51455" y="57278"/>
                    <a:pt x="62667" y="24116"/>
                    <a:pt x="89574" y="8302"/>
                  </a:cubicBezTo>
                  <a:cubicBezTo>
                    <a:pt x="96715" y="4201"/>
                    <a:pt x="104349" y="1663"/>
                    <a:pt x="112068" y="592"/>
                  </a:cubicBezTo>
                  <a:close/>
                </a:path>
              </a:pathLst>
            </a:custGeom>
            <a:solidFill>
              <a:srgbClr val="FFE600"/>
            </a:solidFill>
            <a:ln w="23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  <a:ea typeface=""/>
                <a:cs typeface=""/>
              </a:endParaRP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998BBD1B-D4ED-AD73-F2EB-8DE09E767810}"/>
                </a:ext>
              </a:extLst>
            </p:cNvPr>
            <p:cNvSpPr txBox="1"/>
            <p:nvPr/>
          </p:nvSpPr>
          <p:spPr>
            <a:xfrm>
              <a:off x="7275286" y="5562588"/>
              <a:ext cx="1162771" cy="4616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dirty="0">
                  <a:solidFill>
                    <a:prstClr val="black"/>
                  </a:solidFill>
                  <a:ea typeface=""/>
                  <a:cs typeface=""/>
                </a:rPr>
                <a:t>Processing of used fuel</a:t>
              </a:r>
            </a:p>
            <a:p>
              <a:pPr algn="ctr">
                <a:buClrTx/>
                <a:buFontTx/>
                <a:buNone/>
              </a:pPr>
              <a:r>
                <a:rPr lang="en-US" sz="800" dirty="0">
                  <a:solidFill>
                    <a:schemeClr val="accent3"/>
                  </a:solidFill>
                  <a:ea typeface=""/>
                  <a:cs typeface=""/>
                </a:rPr>
                <a:t>Orano La Hague</a:t>
              </a:r>
            </a:p>
          </p:txBody>
        </p:sp>
        <p:sp>
          <p:nvSpPr>
            <p:cNvPr id="102" name="Forme libre : forme 65">
              <a:extLst>
                <a:ext uri="{FF2B5EF4-FFF2-40B4-BE49-F238E27FC236}">
                  <a16:creationId xmlns:a16="http://schemas.microsoft.com/office/drawing/2014/main" id="{B4366B71-0EC3-3144-D97D-BBCCC83A8B38}"/>
                </a:ext>
              </a:extLst>
            </p:cNvPr>
            <p:cNvSpPr/>
            <p:nvPr/>
          </p:nvSpPr>
          <p:spPr>
            <a:xfrm>
              <a:off x="7703225" y="5174328"/>
              <a:ext cx="313119" cy="285997"/>
            </a:xfrm>
            <a:custGeom>
              <a:avLst/>
              <a:gdLst>
                <a:gd name="connsiteX0" fmla="*/ 229069 w 358769"/>
                <a:gd name="connsiteY0" fmla="*/ 203382 h 327694"/>
                <a:gd name="connsiteX1" fmla="*/ 295748 w 358769"/>
                <a:gd name="connsiteY1" fmla="*/ 242092 h 327694"/>
                <a:gd name="connsiteX2" fmla="*/ 269076 w 358769"/>
                <a:gd name="connsiteY2" fmla="*/ 319393 h 327694"/>
                <a:gd name="connsiteX3" fmla="*/ 185875 w 358769"/>
                <a:gd name="connsiteY3" fmla="*/ 299802 h 327694"/>
                <a:gd name="connsiteX4" fmla="*/ 183869 w 358769"/>
                <a:gd name="connsiteY4" fmla="*/ 296497 h 327694"/>
                <a:gd name="connsiteX5" fmla="*/ 185875 w 358769"/>
                <a:gd name="connsiteY5" fmla="*/ 230762 h 327694"/>
                <a:gd name="connsiteX6" fmla="*/ 206646 w 358769"/>
                <a:gd name="connsiteY6" fmla="*/ 211171 h 327694"/>
                <a:gd name="connsiteX7" fmla="*/ 229069 w 358769"/>
                <a:gd name="connsiteY7" fmla="*/ 203382 h 327694"/>
                <a:gd name="connsiteX8" fmla="*/ 120849 w 358769"/>
                <a:gd name="connsiteY8" fmla="*/ 202675 h 327694"/>
                <a:gd name="connsiteX9" fmla="*/ 124979 w 358769"/>
                <a:gd name="connsiteY9" fmla="*/ 202675 h 327694"/>
                <a:gd name="connsiteX10" fmla="*/ 152241 w 358769"/>
                <a:gd name="connsiteY10" fmla="*/ 210936 h 327694"/>
                <a:gd name="connsiteX11" fmla="*/ 170180 w 358769"/>
                <a:gd name="connsiteY11" fmla="*/ 226514 h 327694"/>
                <a:gd name="connsiteX12" fmla="*/ 170180 w 358769"/>
                <a:gd name="connsiteY12" fmla="*/ 303461 h 327694"/>
                <a:gd name="connsiteX13" fmla="*/ 89810 w 358769"/>
                <a:gd name="connsiteY13" fmla="*/ 319039 h 327694"/>
                <a:gd name="connsiteX14" fmla="*/ 65145 w 358769"/>
                <a:gd name="connsiteY14" fmla="*/ 237254 h 327694"/>
                <a:gd name="connsiteX15" fmla="*/ 66915 w 358769"/>
                <a:gd name="connsiteY15" fmla="*/ 233831 h 327694"/>
                <a:gd name="connsiteX16" fmla="*/ 120849 w 358769"/>
                <a:gd name="connsiteY16" fmla="*/ 202675 h 327694"/>
                <a:gd name="connsiteX17" fmla="*/ 305072 w 358769"/>
                <a:gd name="connsiteY17" fmla="*/ 102007 h 327694"/>
                <a:gd name="connsiteX18" fmla="*/ 358769 w 358769"/>
                <a:gd name="connsiteY18" fmla="*/ 163730 h 327694"/>
                <a:gd name="connsiteX19" fmla="*/ 300233 w 358769"/>
                <a:gd name="connsiteY19" fmla="*/ 226042 h 327694"/>
                <a:gd name="connsiteX20" fmla="*/ 296338 w 358769"/>
                <a:gd name="connsiteY20" fmla="*/ 226161 h 327694"/>
                <a:gd name="connsiteX21" fmla="*/ 240517 w 358769"/>
                <a:gd name="connsiteY21" fmla="*/ 191582 h 327694"/>
                <a:gd name="connsiteX22" fmla="*/ 234026 w 358769"/>
                <a:gd name="connsiteY22" fmla="*/ 163848 h 327694"/>
                <a:gd name="connsiteX23" fmla="*/ 238510 w 358769"/>
                <a:gd name="connsiteY23" fmla="*/ 140481 h 327694"/>
                <a:gd name="connsiteX24" fmla="*/ 305072 w 358769"/>
                <a:gd name="connsiteY24" fmla="*/ 102007 h 327694"/>
                <a:gd name="connsiteX25" fmla="*/ 62430 w 358769"/>
                <a:gd name="connsiteY25" fmla="*/ 101416 h 327694"/>
                <a:gd name="connsiteX26" fmla="*/ 118252 w 358769"/>
                <a:gd name="connsiteY26" fmla="*/ 135995 h 327694"/>
                <a:gd name="connsiteX27" fmla="*/ 124743 w 358769"/>
                <a:gd name="connsiteY27" fmla="*/ 163729 h 327694"/>
                <a:gd name="connsiteX28" fmla="*/ 120259 w 358769"/>
                <a:gd name="connsiteY28" fmla="*/ 187096 h 327694"/>
                <a:gd name="connsiteX29" fmla="*/ 53698 w 358769"/>
                <a:gd name="connsiteY29" fmla="*/ 225570 h 327694"/>
                <a:gd name="connsiteX30" fmla="*/ 0 w 358769"/>
                <a:gd name="connsiteY30" fmla="*/ 163847 h 327694"/>
                <a:gd name="connsiteX31" fmla="*/ 58536 w 358769"/>
                <a:gd name="connsiteY31" fmla="*/ 101534 h 327694"/>
                <a:gd name="connsiteX32" fmla="*/ 62430 w 358769"/>
                <a:gd name="connsiteY32" fmla="*/ 101416 h 327694"/>
                <a:gd name="connsiteX33" fmla="*/ 247789 w 358769"/>
                <a:gd name="connsiteY33" fmla="*/ 998 h 327694"/>
                <a:gd name="connsiteX34" fmla="*/ 269076 w 358769"/>
                <a:gd name="connsiteY34" fmla="*/ 8538 h 327694"/>
                <a:gd name="connsiteX35" fmla="*/ 293742 w 358769"/>
                <a:gd name="connsiteY35" fmla="*/ 90323 h 327694"/>
                <a:gd name="connsiteX36" fmla="*/ 291971 w 358769"/>
                <a:gd name="connsiteY36" fmla="*/ 93746 h 327694"/>
                <a:gd name="connsiteX37" fmla="*/ 234026 w 358769"/>
                <a:gd name="connsiteY37" fmla="*/ 124784 h 327694"/>
                <a:gd name="connsiteX38" fmla="*/ 206645 w 358769"/>
                <a:gd name="connsiteY38" fmla="*/ 116641 h 327694"/>
                <a:gd name="connsiteX39" fmla="*/ 188707 w 358769"/>
                <a:gd name="connsiteY39" fmla="*/ 101062 h 327694"/>
                <a:gd name="connsiteX40" fmla="*/ 188707 w 358769"/>
                <a:gd name="connsiteY40" fmla="*/ 24116 h 327694"/>
                <a:gd name="connsiteX41" fmla="*/ 247789 w 358769"/>
                <a:gd name="connsiteY41" fmla="*/ 998 h 327694"/>
                <a:gd name="connsiteX42" fmla="*/ 112068 w 358769"/>
                <a:gd name="connsiteY42" fmla="*/ 592 h 327694"/>
                <a:gd name="connsiteX43" fmla="*/ 172776 w 358769"/>
                <a:gd name="connsiteY43" fmla="*/ 27893 h 327694"/>
                <a:gd name="connsiteX44" fmla="*/ 174782 w 358769"/>
                <a:gd name="connsiteY44" fmla="*/ 31197 h 327694"/>
                <a:gd name="connsiteX45" fmla="*/ 172776 w 358769"/>
                <a:gd name="connsiteY45" fmla="*/ 96932 h 327694"/>
                <a:gd name="connsiteX46" fmla="*/ 152005 w 358769"/>
                <a:gd name="connsiteY46" fmla="*/ 116523 h 327694"/>
                <a:gd name="connsiteX47" fmla="*/ 129582 w 358769"/>
                <a:gd name="connsiteY47" fmla="*/ 124312 h 327694"/>
                <a:gd name="connsiteX48" fmla="*/ 63021 w 358769"/>
                <a:gd name="connsiteY48" fmla="*/ 85839 h 327694"/>
                <a:gd name="connsiteX49" fmla="*/ 89574 w 358769"/>
                <a:gd name="connsiteY49" fmla="*/ 8302 h 327694"/>
                <a:gd name="connsiteX50" fmla="*/ 112068 w 358769"/>
                <a:gd name="connsiteY50" fmla="*/ 592 h 32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58769" h="327694">
                  <a:moveTo>
                    <a:pt x="229069" y="203382"/>
                  </a:moveTo>
                  <a:cubicBezTo>
                    <a:pt x="242994" y="226986"/>
                    <a:pt x="268014" y="241619"/>
                    <a:pt x="295748" y="242092"/>
                  </a:cubicBezTo>
                  <a:cubicBezTo>
                    <a:pt x="307313" y="270534"/>
                    <a:pt x="296102" y="303814"/>
                    <a:pt x="269076" y="319393"/>
                  </a:cubicBezTo>
                  <a:cubicBezTo>
                    <a:pt x="240517" y="335797"/>
                    <a:pt x="204050" y="327181"/>
                    <a:pt x="185875" y="299802"/>
                  </a:cubicBezTo>
                  <a:cubicBezTo>
                    <a:pt x="185167" y="298740"/>
                    <a:pt x="184577" y="297677"/>
                    <a:pt x="183869" y="296497"/>
                  </a:cubicBezTo>
                  <a:cubicBezTo>
                    <a:pt x="171949" y="275845"/>
                    <a:pt x="172658" y="250707"/>
                    <a:pt x="185875" y="230762"/>
                  </a:cubicBezTo>
                  <a:cubicBezTo>
                    <a:pt x="191186" y="222619"/>
                    <a:pt x="198149" y="216010"/>
                    <a:pt x="206646" y="211171"/>
                  </a:cubicBezTo>
                  <a:cubicBezTo>
                    <a:pt x="213609" y="207040"/>
                    <a:pt x="221162" y="204444"/>
                    <a:pt x="229069" y="203382"/>
                  </a:cubicBezTo>
                  <a:close/>
                  <a:moveTo>
                    <a:pt x="120849" y="202675"/>
                  </a:moveTo>
                  <a:cubicBezTo>
                    <a:pt x="122147" y="202675"/>
                    <a:pt x="123445" y="202793"/>
                    <a:pt x="124979" y="202675"/>
                  </a:cubicBezTo>
                  <a:cubicBezTo>
                    <a:pt x="134657" y="203265"/>
                    <a:pt x="143861" y="206098"/>
                    <a:pt x="152241" y="210936"/>
                  </a:cubicBezTo>
                  <a:cubicBezTo>
                    <a:pt x="159204" y="214949"/>
                    <a:pt x="165223" y="220259"/>
                    <a:pt x="170180" y="226514"/>
                  </a:cubicBezTo>
                  <a:cubicBezTo>
                    <a:pt x="156608" y="250472"/>
                    <a:pt x="156489" y="279386"/>
                    <a:pt x="170180" y="303461"/>
                  </a:cubicBezTo>
                  <a:cubicBezTo>
                    <a:pt x="151179" y="327654"/>
                    <a:pt x="116836" y="334617"/>
                    <a:pt x="89810" y="319039"/>
                  </a:cubicBezTo>
                  <a:cubicBezTo>
                    <a:pt x="61250" y="302635"/>
                    <a:pt x="50511" y="266640"/>
                    <a:pt x="65145" y="237254"/>
                  </a:cubicBezTo>
                  <a:cubicBezTo>
                    <a:pt x="65617" y="236074"/>
                    <a:pt x="66325" y="235011"/>
                    <a:pt x="66915" y="233831"/>
                  </a:cubicBezTo>
                  <a:cubicBezTo>
                    <a:pt x="78127" y="214359"/>
                    <a:pt x="98543" y="202675"/>
                    <a:pt x="120849" y="202675"/>
                  </a:cubicBezTo>
                  <a:close/>
                  <a:moveTo>
                    <a:pt x="305072" y="102007"/>
                  </a:moveTo>
                  <a:cubicBezTo>
                    <a:pt x="335520" y="106256"/>
                    <a:pt x="358769" y="132455"/>
                    <a:pt x="358769" y="163730"/>
                  </a:cubicBezTo>
                  <a:cubicBezTo>
                    <a:pt x="358769" y="196656"/>
                    <a:pt x="333042" y="224036"/>
                    <a:pt x="300233" y="226042"/>
                  </a:cubicBezTo>
                  <a:cubicBezTo>
                    <a:pt x="298935" y="226161"/>
                    <a:pt x="297637" y="226161"/>
                    <a:pt x="296338" y="226161"/>
                  </a:cubicBezTo>
                  <a:cubicBezTo>
                    <a:pt x="272499" y="226161"/>
                    <a:pt x="251138" y="212942"/>
                    <a:pt x="240517" y="191582"/>
                  </a:cubicBezTo>
                  <a:cubicBezTo>
                    <a:pt x="236268" y="182966"/>
                    <a:pt x="234026" y="173643"/>
                    <a:pt x="234026" y="163848"/>
                  </a:cubicBezTo>
                  <a:cubicBezTo>
                    <a:pt x="234026" y="155705"/>
                    <a:pt x="235560" y="147915"/>
                    <a:pt x="238510" y="140481"/>
                  </a:cubicBezTo>
                  <a:cubicBezTo>
                    <a:pt x="265890" y="140244"/>
                    <a:pt x="291027" y="125964"/>
                    <a:pt x="305072" y="102007"/>
                  </a:cubicBezTo>
                  <a:close/>
                  <a:moveTo>
                    <a:pt x="62430" y="101416"/>
                  </a:moveTo>
                  <a:cubicBezTo>
                    <a:pt x="86152" y="101416"/>
                    <a:pt x="107631" y="114634"/>
                    <a:pt x="118252" y="135995"/>
                  </a:cubicBezTo>
                  <a:cubicBezTo>
                    <a:pt x="122501" y="144610"/>
                    <a:pt x="124743" y="153933"/>
                    <a:pt x="124743" y="163729"/>
                  </a:cubicBezTo>
                  <a:cubicBezTo>
                    <a:pt x="124743" y="171872"/>
                    <a:pt x="123209" y="179661"/>
                    <a:pt x="120259" y="187096"/>
                  </a:cubicBezTo>
                  <a:cubicBezTo>
                    <a:pt x="92879" y="187332"/>
                    <a:pt x="67741" y="201730"/>
                    <a:pt x="53698" y="225570"/>
                  </a:cubicBezTo>
                  <a:cubicBezTo>
                    <a:pt x="23249" y="221321"/>
                    <a:pt x="0" y="195121"/>
                    <a:pt x="0" y="163847"/>
                  </a:cubicBezTo>
                  <a:cubicBezTo>
                    <a:pt x="0" y="130920"/>
                    <a:pt x="25727" y="103541"/>
                    <a:pt x="58536" y="101534"/>
                  </a:cubicBezTo>
                  <a:cubicBezTo>
                    <a:pt x="59834" y="101416"/>
                    <a:pt x="61132" y="101416"/>
                    <a:pt x="62430" y="101416"/>
                  </a:cubicBezTo>
                  <a:close/>
                  <a:moveTo>
                    <a:pt x="247789" y="998"/>
                  </a:moveTo>
                  <a:cubicBezTo>
                    <a:pt x="255106" y="2158"/>
                    <a:pt x="262320" y="4644"/>
                    <a:pt x="269076" y="8538"/>
                  </a:cubicBezTo>
                  <a:cubicBezTo>
                    <a:pt x="297636" y="24942"/>
                    <a:pt x="308375" y="60937"/>
                    <a:pt x="293742" y="90323"/>
                  </a:cubicBezTo>
                  <a:cubicBezTo>
                    <a:pt x="293270" y="91503"/>
                    <a:pt x="292561" y="92565"/>
                    <a:pt x="291971" y="93746"/>
                  </a:cubicBezTo>
                  <a:cubicBezTo>
                    <a:pt x="280052" y="114281"/>
                    <a:pt x="257865" y="126200"/>
                    <a:pt x="234026" y="124784"/>
                  </a:cubicBezTo>
                  <a:cubicBezTo>
                    <a:pt x="224230" y="124194"/>
                    <a:pt x="215143" y="121361"/>
                    <a:pt x="206645" y="116641"/>
                  </a:cubicBezTo>
                  <a:cubicBezTo>
                    <a:pt x="199683" y="112628"/>
                    <a:pt x="193664" y="107317"/>
                    <a:pt x="188707" y="101062"/>
                  </a:cubicBezTo>
                  <a:cubicBezTo>
                    <a:pt x="202279" y="77105"/>
                    <a:pt x="202397" y="48191"/>
                    <a:pt x="188707" y="24116"/>
                  </a:cubicBezTo>
                  <a:cubicBezTo>
                    <a:pt x="202958" y="5971"/>
                    <a:pt x="225838" y="-2482"/>
                    <a:pt x="247789" y="998"/>
                  </a:cubicBezTo>
                  <a:close/>
                  <a:moveTo>
                    <a:pt x="112068" y="592"/>
                  </a:moveTo>
                  <a:cubicBezTo>
                    <a:pt x="135225" y="-2622"/>
                    <a:pt x="159145" y="7358"/>
                    <a:pt x="172776" y="27893"/>
                  </a:cubicBezTo>
                  <a:cubicBezTo>
                    <a:pt x="173484" y="28955"/>
                    <a:pt x="174074" y="30017"/>
                    <a:pt x="174782" y="31197"/>
                  </a:cubicBezTo>
                  <a:cubicBezTo>
                    <a:pt x="186702" y="51850"/>
                    <a:pt x="185994" y="76987"/>
                    <a:pt x="172776" y="96932"/>
                  </a:cubicBezTo>
                  <a:cubicBezTo>
                    <a:pt x="167466" y="105076"/>
                    <a:pt x="160384" y="111685"/>
                    <a:pt x="152005" y="116523"/>
                  </a:cubicBezTo>
                  <a:cubicBezTo>
                    <a:pt x="145042" y="120654"/>
                    <a:pt x="137489" y="123250"/>
                    <a:pt x="129582" y="124312"/>
                  </a:cubicBezTo>
                  <a:cubicBezTo>
                    <a:pt x="115774" y="100591"/>
                    <a:pt x="90755" y="86075"/>
                    <a:pt x="63021" y="85839"/>
                  </a:cubicBezTo>
                  <a:cubicBezTo>
                    <a:pt x="51455" y="57278"/>
                    <a:pt x="62667" y="24116"/>
                    <a:pt x="89574" y="8302"/>
                  </a:cubicBezTo>
                  <a:cubicBezTo>
                    <a:pt x="96715" y="4201"/>
                    <a:pt x="104349" y="1663"/>
                    <a:pt x="112068" y="592"/>
                  </a:cubicBezTo>
                  <a:close/>
                </a:path>
              </a:pathLst>
            </a:custGeom>
            <a:solidFill>
              <a:srgbClr val="FFE600"/>
            </a:solidFill>
            <a:ln w="237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  <a:ea typeface=""/>
                <a:cs typeface=""/>
              </a:endParaRP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4EF4D9DD-9E48-3F4F-B4BD-0E8E83CE0CDB}"/>
                </a:ext>
              </a:extLst>
            </p:cNvPr>
            <p:cNvSpPr txBox="1"/>
            <p:nvPr/>
          </p:nvSpPr>
          <p:spPr>
            <a:xfrm>
              <a:off x="8991612" y="2795964"/>
              <a:ext cx="1425358" cy="3376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Fuel </a:t>
              </a:r>
              <a:r>
                <a:rPr dirty="0"/>
                <a:t/>
              </a:r>
              <a:br>
                <a:rPr dirty="0"/>
              </a:b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fabrication</a:t>
              </a:r>
              <a:endParaRPr lang="fr-FR" sz="7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  <p:sp>
          <p:nvSpPr>
            <p:cNvPr id="104" name="Graphique 39">
              <a:extLst>
                <a:ext uri="{FF2B5EF4-FFF2-40B4-BE49-F238E27FC236}">
                  <a16:creationId xmlns:a16="http://schemas.microsoft.com/office/drawing/2014/main" id="{051F2A49-0BBC-1D1E-1EA8-11B9ADE5A5E7}"/>
                </a:ext>
              </a:extLst>
            </p:cNvPr>
            <p:cNvSpPr/>
            <p:nvPr/>
          </p:nvSpPr>
          <p:spPr>
            <a:xfrm>
              <a:off x="9512987" y="2472787"/>
              <a:ext cx="316306" cy="251715"/>
            </a:xfrm>
            <a:custGeom>
              <a:avLst/>
              <a:gdLst>
                <a:gd name="connsiteX0" fmla="*/ 273368 w 317182"/>
                <a:gd name="connsiteY0" fmla="*/ 224790 h 252412"/>
                <a:gd name="connsiteX1" fmla="*/ 253365 w 317182"/>
                <a:gd name="connsiteY1" fmla="*/ 237173 h 252412"/>
                <a:gd name="connsiteX2" fmla="*/ 233363 w 317182"/>
                <a:gd name="connsiteY2" fmla="*/ 224790 h 252412"/>
                <a:gd name="connsiteX3" fmla="*/ 253365 w 317182"/>
                <a:gd name="connsiteY3" fmla="*/ 212408 h 252412"/>
                <a:gd name="connsiteX4" fmla="*/ 273368 w 317182"/>
                <a:gd name="connsiteY4" fmla="*/ 224790 h 252412"/>
                <a:gd name="connsiteX5" fmla="*/ 273368 w 317182"/>
                <a:gd name="connsiteY5" fmla="*/ 178118 h 252412"/>
                <a:gd name="connsiteX6" fmla="*/ 253365 w 317182"/>
                <a:gd name="connsiteY6" fmla="*/ 188595 h 252412"/>
                <a:gd name="connsiteX7" fmla="*/ 233363 w 317182"/>
                <a:gd name="connsiteY7" fmla="*/ 178118 h 252412"/>
                <a:gd name="connsiteX8" fmla="*/ 253365 w 317182"/>
                <a:gd name="connsiteY8" fmla="*/ 167640 h 252412"/>
                <a:gd name="connsiteX9" fmla="*/ 273368 w 317182"/>
                <a:gd name="connsiteY9" fmla="*/ 178118 h 252412"/>
                <a:gd name="connsiteX10" fmla="*/ 197168 w 317182"/>
                <a:gd name="connsiteY10" fmla="*/ 224790 h 252412"/>
                <a:gd name="connsiteX11" fmla="*/ 177165 w 317182"/>
                <a:gd name="connsiteY11" fmla="*/ 237173 h 252412"/>
                <a:gd name="connsiteX12" fmla="*/ 157163 w 317182"/>
                <a:gd name="connsiteY12" fmla="*/ 224790 h 252412"/>
                <a:gd name="connsiteX13" fmla="*/ 177165 w 317182"/>
                <a:gd name="connsiteY13" fmla="*/ 212408 h 252412"/>
                <a:gd name="connsiteX14" fmla="*/ 197168 w 317182"/>
                <a:gd name="connsiteY14" fmla="*/ 224790 h 252412"/>
                <a:gd name="connsiteX15" fmla="*/ 197168 w 317182"/>
                <a:gd name="connsiteY15" fmla="*/ 178118 h 252412"/>
                <a:gd name="connsiteX16" fmla="*/ 177165 w 317182"/>
                <a:gd name="connsiteY16" fmla="*/ 188595 h 252412"/>
                <a:gd name="connsiteX17" fmla="*/ 157163 w 317182"/>
                <a:gd name="connsiteY17" fmla="*/ 178118 h 252412"/>
                <a:gd name="connsiteX18" fmla="*/ 177165 w 317182"/>
                <a:gd name="connsiteY18" fmla="*/ 167640 h 252412"/>
                <a:gd name="connsiteX19" fmla="*/ 197168 w 317182"/>
                <a:gd name="connsiteY19" fmla="*/ 178118 h 252412"/>
                <a:gd name="connsiteX20" fmla="*/ 116205 w 317182"/>
                <a:gd name="connsiteY20" fmla="*/ 178118 h 252412"/>
                <a:gd name="connsiteX21" fmla="*/ 98108 w 317182"/>
                <a:gd name="connsiteY21" fmla="*/ 188595 h 252412"/>
                <a:gd name="connsiteX22" fmla="*/ 80010 w 317182"/>
                <a:gd name="connsiteY22" fmla="*/ 178118 h 252412"/>
                <a:gd name="connsiteX23" fmla="*/ 98108 w 317182"/>
                <a:gd name="connsiteY23" fmla="*/ 167640 h 252412"/>
                <a:gd name="connsiteX24" fmla="*/ 116205 w 317182"/>
                <a:gd name="connsiteY24" fmla="*/ 178118 h 252412"/>
                <a:gd name="connsiteX25" fmla="*/ 79058 w 317182"/>
                <a:gd name="connsiteY25" fmla="*/ 224790 h 252412"/>
                <a:gd name="connsiteX26" fmla="*/ 97155 w 317182"/>
                <a:gd name="connsiteY26" fmla="*/ 212408 h 252412"/>
                <a:gd name="connsiteX27" fmla="*/ 115253 w 317182"/>
                <a:gd name="connsiteY27" fmla="*/ 224790 h 252412"/>
                <a:gd name="connsiteX28" fmla="*/ 97155 w 317182"/>
                <a:gd name="connsiteY28" fmla="*/ 237173 h 252412"/>
                <a:gd name="connsiteX29" fmla="*/ 79058 w 317182"/>
                <a:gd name="connsiteY29" fmla="*/ 224790 h 252412"/>
                <a:gd name="connsiteX30" fmla="*/ 317183 w 317182"/>
                <a:gd name="connsiteY30" fmla="*/ 252413 h 252412"/>
                <a:gd name="connsiteX31" fmla="*/ 313373 w 317182"/>
                <a:gd name="connsiteY31" fmla="*/ 158115 h 252412"/>
                <a:gd name="connsiteX32" fmla="*/ 312420 w 317182"/>
                <a:gd name="connsiteY32" fmla="*/ 60008 h 252412"/>
                <a:gd name="connsiteX33" fmla="*/ 275273 w 317182"/>
                <a:gd name="connsiteY33" fmla="*/ 89535 h 252412"/>
                <a:gd name="connsiteX34" fmla="*/ 236220 w 317182"/>
                <a:gd name="connsiteY34" fmla="*/ 120015 h 252412"/>
                <a:gd name="connsiteX35" fmla="*/ 233363 w 317182"/>
                <a:gd name="connsiteY35" fmla="*/ 92393 h 252412"/>
                <a:gd name="connsiteX36" fmla="*/ 232410 w 317182"/>
                <a:gd name="connsiteY36" fmla="*/ 64770 h 252412"/>
                <a:gd name="connsiteX37" fmla="*/ 198120 w 317182"/>
                <a:gd name="connsiteY37" fmla="*/ 92393 h 252412"/>
                <a:gd name="connsiteX38" fmla="*/ 160973 w 317182"/>
                <a:gd name="connsiteY38" fmla="*/ 120015 h 252412"/>
                <a:gd name="connsiteX39" fmla="*/ 160973 w 317182"/>
                <a:gd name="connsiteY39" fmla="*/ 120015 h 252412"/>
                <a:gd name="connsiteX40" fmla="*/ 157163 w 317182"/>
                <a:gd name="connsiteY40" fmla="*/ 90488 h 252412"/>
                <a:gd name="connsiteX41" fmla="*/ 156210 w 317182"/>
                <a:gd name="connsiteY41" fmla="*/ 60008 h 252412"/>
                <a:gd name="connsiteX42" fmla="*/ 119063 w 317182"/>
                <a:gd name="connsiteY42" fmla="*/ 87630 h 252412"/>
                <a:gd name="connsiteX43" fmla="*/ 79058 w 317182"/>
                <a:gd name="connsiteY43" fmla="*/ 116205 h 252412"/>
                <a:gd name="connsiteX44" fmla="*/ 77153 w 317182"/>
                <a:gd name="connsiteY44" fmla="*/ 89535 h 252412"/>
                <a:gd name="connsiteX45" fmla="*/ 77153 w 317182"/>
                <a:gd name="connsiteY45" fmla="*/ 0 h 252412"/>
                <a:gd name="connsiteX46" fmla="*/ 39053 w 317182"/>
                <a:gd name="connsiteY46" fmla="*/ 0 h 252412"/>
                <a:gd name="connsiteX47" fmla="*/ 2858 w 317182"/>
                <a:gd name="connsiteY47" fmla="*/ 0 h 252412"/>
                <a:gd name="connsiteX48" fmla="*/ 2858 w 317182"/>
                <a:gd name="connsiteY48" fmla="*/ 160020 h 252412"/>
                <a:gd name="connsiteX49" fmla="*/ 0 w 317182"/>
                <a:gd name="connsiteY49" fmla="*/ 252413 h 252412"/>
                <a:gd name="connsiteX50" fmla="*/ 317183 w 317182"/>
                <a:gd name="connsiteY50" fmla="*/ 252413 h 252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17182" h="252412">
                  <a:moveTo>
                    <a:pt x="273368" y="224790"/>
                  </a:moveTo>
                  <a:cubicBezTo>
                    <a:pt x="273368" y="236220"/>
                    <a:pt x="273368" y="237173"/>
                    <a:pt x="253365" y="237173"/>
                  </a:cubicBezTo>
                  <a:cubicBezTo>
                    <a:pt x="233363" y="237173"/>
                    <a:pt x="233363" y="237173"/>
                    <a:pt x="233363" y="224790"/>
                  </a:cubicBezTo>
                  <a:cubicBezTo>
                    <a:pt x="233363" y="212408"/>
                    <a:pt x="233363" y="212408"/>
                    <a:pt x="253365" y="212408"/>
                  </a:cubicBezTo>
                  <a:cubicBezTo>
                    <a:pt x="273368" y="213360"/>
                    <a:pt x="273368" y="213360"/>
                    <a:pt x="273368" y="224790"/>
                  </a:cubicBezTo>
                  <a:moveTo>
                    <a:pt x="273368" y="178118"/>
                  </a:moveTo>
                  <a:cubicBezTo>
                    <a:pt x="273368" y="187643"/>
                    <a:pt x="272415" y="188595"/>
                    <a:pt x="253365" y="188595"/>
                  </a:cubicBezTo>
                  <a:cubicBezTo>
                    <a:pt x="234315" y="188595"/>
                    <a:pt x="233363" y="187643"/>
                    <a:pt x="233363" y="178118"/>
                  </a:cubicBezTo>
                  <a:cubicBezTo>
                    <a:pt x="233363" y="168593"/>
                    <a:pt x="234315" y="167640"/>
                    <a:pt x="253365" y="167640"/>
                  </a:cubicBezTo>
                  <a:cubicBezTo>
                    <a:pt x="272415" y="168593"/>
                    <a:pt x="273368" y="169545"/>
                    <a:pt x="273368" y="178118"/>
                  </a:cubicBezTo>
                  <a:moveTo>
                    <a:pt x="197168" y="224790"/>
                  </a:moveTo>
                  <a:cubicBezTo>
                    <a:pt x="197168" y="236220"/>
                    <a:pt x="197168" y="237173"/>
                    <a:pt x="177165" y="237173"/>
                  </a:cubicBezTo>
                  <a:cubicBezTo>
                    <a:pt x="157163" y="237173"/>
                    <a:pt x="157163" y="237173"/>
                    <a:pt x="157163" y="224790"/>
                  </a:cubicBezTo>
                  <a:cubicBezTo>
                    <a:pt x="157163" y="212408"/>
                    <a:pt x="157163" y="212408"/>
                    <a:pt x="177165" y="212408"/>
                  </a:cubicBezTo>
                  <a:cubicBezTo>
                    <a:pt x="196215" y="213360"/>
                    <a:pt x="197168" y="213360"/>
                    <a:pt x="197168" y="224790"/>
                  </a:cubicBezTo>
                  <a:moveTo>
                    <a:pt x="197168" y="178118"/>
                  </a:moveTo>
                  <a:cubicBezTo>
                    <a:pt x="197168" y="187643"/>
                    <a:pt x="196215" y="188595"/>
                    <a:pt x="177165" y="188595"/>
                  </a:cubicBezTo>
                  <a:cubicBezTo>
                    <a:pt x="158115" y="188595"/>
                    <a:pt x="157163" y="187643"/>
                    <a:pt x="157163" y="178118"/>
                  </a:cubicBezTo>
                  <a:cubicBezTo>
                    <a:pt x="157163" y="168593"/>
                    <a:pt x="158115" y="167640"/>
                    <a:pt x="177165" y="167640"/>
                  </a:cubicBezTo>
                  <a:cubicBezTo>
                    <a:pt x="195263" y="168593"/>
                    <a:pt x="197168" y="169545"/>
                    <a:pt x="197168" y="178118"/>
                  </a:cubicBezTo>
                  <a:moveTo>
                    <a:pt x="116205" y="178118"/>
                  </a:moveTo>
                  <a:cubicBezTo>
                    <a:pt x="116205" y="187643"/>
                    <a:pt x="114300" y="188595"/>
                    <a:pt x="98108" y="188595"/>
                  </a:cubicBezTo>
                  <a:cubicBezTo>
                    <a:pt x="80963" y="188595"/>
                    <a:pt x="80010" y="187643"/>
                    <a:pt x="80010" y="178118"/>
                  </a:cubicBezTo>
                  <a:cubicBezTo>
                    <a:pt x="80010" y="168593"/>
                    <a:pt x="80963" y="167640"/>
                    <a:pt x="98108" y="167640"/>
                  </a:cubicBezTo>
                  <a:cubicBezTo>
                    <a:pt x="114300" y="168593"/>
                    <a:pt x="116205" y="169545"/>
                    <a:pt x="116205" y="178118"/>
                  </a:cubicBezTo>
                  <a:moveTo>
                    <a:pt x="79058" y="224790"/>
                  </a:moveTo>
                  <a:cubicBezTo>
                    <a:pt x="79058" y="213360"/>
                    <a:pt x="80010" y="212408"/>
                    <a:pt x="97155" y="212408"/>
                  </a:cubicBezTo>
                  <a:cubicBezTo>
                    <a:pt x="114300" y="212408"/>
                    <a:pt x="115253" y="212408"/>
                    <a:pt x="115253" y="224790"/>
                  </a:cubicBezTo>
                  <a:cubicBezTo>
                    <a:pt x="115253" y="236220"/>
                    <a:pt x="114300" y="237173"/>
                    <a:pt x="97155" y="237173"/>
                  </a:cubicBezTo>
                  <a:cubicBezTo>
                    <a:pt x="80010" y="237173"/>
                    <a:pt x="79058" y="237173"/>
                    <a:pt x="79058" y="224790"/>
                  </a:cubicBezTo>
                  <a:moveTo>
                    <a:pt x="317183" y="252413"/>
                  </a:moveTo>
                  <a:cubicBezTo>
                    <a:pt x="315278" y="240983"/>
                    <a:pt x="314325" y="206693"/>
                    <a:pt x="313373" y="158115"/>
                  </a:cubicBezTo>
                  <a:lnTo>
                    <a:pt x="312420" y="60008"/>
                  </a:lnTo>
                  <a:lnTo>
                    <a:pt x="275273" y="89535"/>
                  </a:lnTo>
                  <a:cubicBezTo>
                    <a:pt x="255270" y="105728"/>
                    <a:pt x="237173" y="120015"/>
                    <a:pt x="236220" y="120015"/>
                  </a:cubicBezTo>
                  <a:cubicBezTo>
                    <a:pt x="235268" y="120015"/>
                    <a:pt x="233363" y="107633"/>
                    <a:pt x="233363" y="92393"/>
                  </a:cubicBezTo>
                  <a:lnTo>
                    <a:pt x="232410" y="64770"/>
                  </a:lnTo>
                  <a:lnTo>
                    <a:pt x="198120" y="92393"/>
                  </a:lnTo>
                  <a:cubicBezTo>
                    <a:pt x="179070" y="107633"/>
                    <a:pt x="162878" y="120015"/>
                    <a:pt x="160973" y="120015"/>
                  </a:cubicBezTo>
                  <a:lnTo>
                    <a:pt x="160973" y="120015"/>
                  </a:lnTo>
                  <a:cubicBezTo>
                    <a:pt x="159068" y="120015"/>
                    <a:pt x="157163" y="106680"/>
                    <a:pt x="157163" y="90488"/>
                  </a:cubicBezTo>
                  <a:lnTo>
                    <a:pt x="156210" y="60008"/>
                  </a:lnTo>
                  <a:lnTo>
                    <a:pt x="119063" y="87630"/>
                  </a:lnTo>
                  <a:cubicBezTo>
                    <a:pt x="98108" y="102870"/>
                    <a:pt x="80963" y="116205"/>
                    <a:pt x="79058" y="116205"/>
                  </a:cubicBezTo>
                  <a:cubicBezTo>
                    <a:pt x="77153" y="116205"/>
                    <a:pt x="77153" y="103823"/>
                    <a:pt x="77153" y="89535"/>
                  </a:cubicBezTo>
                  <a:lnTo>
                    <a:pt x="77153" y="0"/>
                  </a:lnTo>
                  <a:lnTo>
                    <a:pt x="39053" y="0"/>
                  </a:lnTo>
                  <a:lnTo>
                    <a:pt x="2858" y="0"/>
                  </a:lnTo>
                  <a:lnTo>
                    <a:pt x="2858" y="160020"/>
                  </a:lnTo>
                  <a:cubicBezTo>
                    <a:pt x="2858" y="208598"/>
                    <a:pt x="1905" y="240983"/>
                    <a:pt x="0" y="252413"/>
                  </a:cubicBezTo>
                  <a:lnTo>
                    <a:pt x="317183" y="252413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  <a:ea typeface=""/>
                <a:cs typeface=""/>
              </a:endParaRP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79F80822-B6FE-FBC9-FE40-F617216228EC}"/>
                </a:ext>
              </a:extLst>
            </p:cNvPr>
            <p:cNvSpPr txBox="1"/>
            <p:nvPr/>
          </p:nvSpPr>
          <p:spPr>
            <a:xfrm>
              <a:off x="9047255" y="3982411"/>
              <a:ext cx="1263480" cy="3376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Nuclear power plants</a:t>
              </a:r>
            </a:p>
            <a:p>
              <a:pPr algn="ctr">
                <a:buClrTx/>
                <a:buFontTx/>
                <a:buNone/>
              </a:pPr>
              <a:r>
                <a:rPr lang="en-US" sz="800" kern="1200" dirty="0">
                  <a:solidFill>
                    <a:prstClr val="black"/>
                  </a:solidFill>
                  <a:ea typeface=""/>
                  <a:cs typeface=""/>
                </a:rPr>
                <a:t>Electricity production</a:t>
              </a:r>
            </a:p>
          </p:txBody>
        </p:sp>
        <p:grpSp>
          <p:nvGrpSpPr>
            <p:cNvPr id="106" name="Graphique 41">
              <a:extLst>
                <a:ext uri="{FF2B5EF4-FFF2-40B4-BE49-F238E27FC236}">
                  <a16:creationId xmlns:a16="http://schemas.microsoft.com/office/drawing/2014/main" id="{6F4E70E9-8F51-16F9-8B6C-6D4707242911}"/>
                </a:ext>
              </a:extLst>
            </p:cNvPr>
            <p:cNvGrpSpPr/>
            <p:nvPr/>
          </p:nvGrpSpPr>
          <p:grpSpPr>
            <a:xfrm>
              <a:off x="9460175" y="3687088"/>
              <a:ext cx="408444" cy="227969"/>
              <a:chOff x="4717264" y="4927600"/>
              <a:chExt cx="409575" cy="228600"/>
            </a:xfrm>
          </p:grpSpPr>
          <p:sp>
            <p:nvSpPr>
              <p:cNvPr id="117" name="Forme libre : forme 70">
                <a:extLst>
                  <a:ext uri="{FF2B5EF4-FFF2-40B4-BE49-F238E27FC236}">
                    <a16:creationId xmlns:a16="http://schemas.microsoft.com/office/drawing/2014/main" id="{CF5A7289-E248-4CB5-F22A-2811C6D31A69}"/>
                  </a:ext>
                </a:extLst>
              </p:cNvPr>
              <p:cNvSpPr/>
              <p:nvPr/>
            </p:nvSpPr>
            <p:spPr>
              <a:xfrm>
                <a:off x="4717264" y="4927600"/>
                <a:ext cx="218122" cy="231457"/>
              </a:xfrm>
              <a:custGeom>
                <a:avLst/>
                <a:gdLst>
                  <a:gd name="connsiteX0" fmla="*/ 164783 w 218122"/>
                  <a:gd name="connsiteY0" fmla="*/ 0 h 231457"/>
                  <a:gd name="connsiteX1" fmla="*/ 52388 w 218122"/>
                  <a:gd name="connsiteY1" fmla="*/ 0 h 231457"/>
                  <a:gd name="connsiteX2" fmla="*/ 0 w 218122"/>
                  <a:gd name="connsiteY2" fmla="*/ 229553 h 231457"/>
                  <a:gd name="connsiteX3" fmla="*/ 218123 w 218122"/>
                  <a:gd name="connsiteY3" fmla="*/ 231458 h 231457"/>
                  <a:gd name="connsiteX4" fmla="*/ 164783 w 218122"/>
                  <a:gd name="connsiteY4" fmla="*/ 0 h 23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122" h="231457">
                    <a:moveTo>
                      <a:pt x="164783" y="0"/>
                    </a:moveTo>
                    <a:lnTo>
                      <a:pt x="52388" y="0"/>
                    </a:lnTo>
                    <a:cubicBezTo>
                      <a:pt x="64770" y="89535"/>
                      <a:pt x="30480" y="159068"/>
                      <a:pt x="0" y="229553"/>
                    </a:cubicBezTo>
                    <a:lnTo>
                      <a:pt x="218123" y="231458"/>
                    </a:lnTo>
                    <a:cubicBezTo>
                      <a:pt x="180975" y="154305"/>
                      <a:pt x="157163" y="77153"/>
                      <a:pt x="164783" y="0"/>
                    </a:cubicBez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  <p:sp>
            <p:nvSpPr>
              <p:cNvPr id="118" name="Forme libre : forme 71">
                <a:extLst>
                  <a:ext uri="{FF2B5EF4-FFF2-40B4-BE49-F238E27FC236}">
                    <a16:creationId xmlns:a16="http://schemas.microsoft.com/office/drawing/2014/main" id="{722CBDC3-F9FF-7A2C-0750-AEF1A3D02FFE}"/>
                  </a:ext>
                </a:extLst>
              </p:cNvPr>
              <p:cNvSpPr/>
              <p:nvPr/>
            </p:nvSpPr>
            <p:spPr>
              <a:xfrm>
                <a:off x="4962056" y="4985702"/>
                <a:ext cx="160019" cy="172402"/>
              </a:xfrm>
              <a:custGeom>
                <a:avLst/>
                <a:gdLst>
                  <a:gd name="connsiteX0" fmla="*/ 120968 w 160019"/>
                  <a:gd name="connsiteY0" fmla="*/ 0 h 172402"/>
                  <a:gd name="connsiteX1" fmla="*/ 40005 w 160019"/>
                  <a:gd name="connsiteY1" fmla="*/ 0 h 172402"/>
                  <a:gd name="connsiteX2" fmla="*/ 40957 w 160019"/>
                  <a:gd name="connsiteY2" fmla="*/ 25718 h 172402"/>
                  <a:gd name="connsiteX3" fmla="*/ 0 w 160019"/>
                  <a:gd name="connsiteY3" fmla="*/ 171450 h 172402"/>
                  <a:gd name="connsiteX4" fmla="*/ 160020 w 160019"/>
                  <a:gd name="connsiteY4" fmla="*/ 172403 h 172402"/>
                  <a:gd name="connsiteX5" fmla="*/ 119063 w 160019"/>
                  <a:gd name="connsiteY5" fmla="*/ 18098 h 172402"/>
                  <a:gd name="connsiteX6" fmla="*/ 120968 w 160019"/>
                  <a:gd name="connsiteY6" fmla="*/ 0 h 172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0019" h="172402">
                    <a:moveTo>
                      <a:pt x="120968" y="0"/>
                    </a:moveTo>
                    <a:lnTo>
                      <a:pt x="40005" y="0"/>
                    </a:lnTo>
                    <a:cubicBezTo>
                      <a:pt x="40957" y="8573"/>
                      <a:pt x="40957" y="17145"/>
                      <a:pt x="40957" y="25718"/>
                    </a:cubicBezTo>
                    <a:cubicBezTo>
                      <a:pt x="40957" y="80963"/>
                      <a:pt x="20002" y="125730"/>
                      <a:pt x="0" y="171450"/>
                    </a:cubicBezTo>
                    <a:lnTo>
                      <a:pt x="160020" y="172403"/>
                    </a:lnTo>
                    <a:cubicBezTo>
                      <a:pt x="136208" y="120967"/>
                      <a:pt x="119063" y="70485"/>
                      <a:pt x="119063" y="18098"/>
                    </a:cubicBezTo>
                    <a:cubicBezTo>
                      <a:pt x="120015" y="12383"/>
                      <a:pt x="120015" y="6668"/>
                      <a:pt x="120968" y="0"/>
                    </a:cubicBez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>
                  <a:buClrTx/>
                  <a:buFontTx/>
                  <a:buNone/>
                </a:pPr>
                <a:endParaRPr lang="fr-FR" sz="1800" kern="1200">
                  <a:solidFill>
                    <a:prstClr val="black"/>
                  </a:solidFill>
                  <a:ea typeface=""/>
                  <a:cs typeface=""/>
                </a:endParaRPr>
              </a:p>
            </p:txBody>
          </p:sp>
        </p:grpSp>
        <p:sp>
          <p:nvSpPr>
            <p:cNvPr id="107" name="Arc 106">
              <a:extLst>
                <a:ext uri="{FF2B5EF4-FFF2-40B4-BE49-F238E27FC236}">
                  <a16:creationId xmlns:a16="http://schemas.microsoft.com/office/drawing/2014/main" id="{D7DF423C-D6E6-7368-C9D5-A2BD7726ACF7}"/>
                </a:ext>
              </a:extLst>
            </p:cNvPr>
            <p:cNvSpPr/>
            <p:nvPr/>
          </p:nvSpPr>
          <p:spPr>
            <a:xfrm rot="526315">
              <a:off x="6304018" y="2498639"/>
              <a:ext cx="2996551" cy="3131361"/>
            </a:xfrm>
            <a:prstGeom prst="arc">
              <a:avLst>
                <a:gd name="adj1" fmla="val 12059407"/>
                <a:gd name="adj2" fmla="val 20312038"/>
              </a:avLst>
            </a:prstGeom>
            <a:ln>
              <a:solidFill>
                <a:schemeClr val="accent1"/>
              </a:solidFill>
              <a:headEnd type="oval" w="sm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AEF6E517-4698-87F0-6FD9-909C4DFD8E39}"/>
                </a:ext>
              </a:extLst>
            </p:cNvPr>
            <p:cNvSpPr txBox="1"/>
            <p:nvPr/>
          </p:nvSpPr>
          <p:spPr>
            <a:xfrm rot="18807554">
              <a:off x="5678700" y="2193909"/>
              <a:ext cx="1007508" cy="261675"/>
            </a:xfrm>
            <a:prstGeom prst="rect">
              <a:avLst/>
            </a:prstGeom>
            <a:noFill/>
          </p:spPr>
          <p:txBody>
            <a:bodyPr wrap="square" rtlCol="0" anchor="t">
              <a:prstTxWarp prst="textArchUp">
                <a:avLst>
                  <a:gd name="adj" fmla="val 10894607"/>
                </a:avLst>
              </a:prstTxWarp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700" kern="1200" dirty="0">
                  <a:solidFill>
                    <a:prstClr val="black"/>
                  </a:solidFill>
                  <a:ea typeface=""/>
                  <a:cs typeface=""/>
                </a:rPr>
                <a:t>Uranyl nitrate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720F98C6-34D6-9BD6-E6CD-7A3B5F03C346}"/>
                </a:ext>
              </a:extLst>
            </p:cNvPr>
            <p:cNvSpPr txBox="1"/>
            <p:nvPr/>
          </p:nvSpPr>
          <p:spPr>
            <a:xfrm rot="2224063">
              <a:off x="6618628" y="4380780"/>
              <a:ext cx="1007508" cy="537052"/>
            </a:xfrm>
            <a:prstGeom prst="rect">
              <a:avLst/>
            </a:prstGeom>
            <a:noFill/>
          </p:spPr>
          <p:txBody>
            <a:bodyPr wrap="square" rtlCol="0" anchor="t">
              <a:prstTxWarp prst="textArchDown">
                <a:avLst>
                  <a:gd name="adj" fmla="val 19916691"/>
                </a:avLst>
              </a:prstTxWarp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Plutonium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E21D6DB1-5073-5036-8634-D8E8DD5613F8}"/>
                </a:ext>
              </a:extLst>
            </p:cNvPr>
            <p:cNvSpPr txBox="1"/>
            <p:nvPr/>
          </p:nvSpPr>
          <p:spPr>
            <a:xfrm rot="19310444">
              <a:off x="8162415" y="4557642"/>
              <a:ext cx="1007508" cy="356565"/>
            </a:xfrm>
            <a:prstGeom prst="rect">
              <a:avLst/>
            </a:prstGeom>
            <a:noFill/>
          </p:spPr>
          <p:txBody>
            <a:bodyPr wrap="square" rtlCol="0" anchor="t">
              <a:prstTxWarp prst="textArchDown">
                <a:avLst>
                  <a:gd name="adj" fmla="val 21519955"/>
                </a:avLst>
              </a:prstTxWarp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Used</a:t>
              </a:r>
              <a:r>
                <a:rPr lang="en-US" sz="700" b="1" kern="1200" dirty="0">
                  <a:solidFill>
                    <a:prstClr val="black"/>
                  </a:solidFill>
                  <a:ea typeface=""/>
                  <a:cs typeface=""/>
                </a:rPr>
                <a:t> fuel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763251C7-4EAA-EF09-279A-840AA6E9F4DB}"/>
                </a:ext>
              </a:extLst>
            </p:cNvPr>
            <p:cNvSpPr txBox="1"/>
            <p:nvPr/>
          </p:nvSpPr>
          <p:spPr>
            <a:xfrm rot="545814">
              <a:off x="7444425" y="2733240"/>
              <a:ext cx="1007508" cy="261675"/>
            </a:xfrm>
            <a:prstGeom prst="rect">
              <a:avLst/>
            </a:prstGeom>
            <a:noFill/>
          </p:spPr>
          <p:txBody>
            <a:bodyPr wrap="square" rtlCol="0" anchor="t">
              <a:prstTxWarp prst="textArchUp">
                <a:avLst>
                  <a:gd name="adj" fmla="val 10894607"/>
                </a:avLst>
              </a:prstTxWarp>
              <a:spAutoFit/>
            </a:bodyPr>
            <a:lstStyle/>
            <a:p>
              <a:pPr algn="ctr">
                <a:buClrTx/>
                <a:buFontTx/>
                <a:buNone/>
              </a:pPr>
              <a:r>
                <a:rPr lang="en-US" sz="800" b="1" kern="1200" dirty="0">
                  <a:solidFill>
                    <a:prstClr val="black"/>
                  </a:solidFill>
                  <a:ea typeface=""/>
                  <a:cs typeface=""/>
                </a:rPr>
                <a:t>MOX fuels</a:t>
              </a:r>
            </a:p>
          </p:txBody>
        </p:sp>
        <p:sp>
          <p:nvSpPr>
            <p:cNvPr id="112" name="Arc 111">
              <a:extLst>
                <a:ext uri="{FF2B5EF4-FFF2-40B4-BE49-F238E27FC236}">
                  <a16:creationId xmlns:a16="http://schemas.microsoft.com/office/drawing/2014/main" id="{0472BDDE-AF26-8EF3-CD77-BB3A7492E84D}"/>
                </a:ext>
              </a:extLst>
            </p:cNvPr>
            <p:cNvSpPr/>
            <p:nvPr/>
          </p:nvSpPr>
          <p:spPr>
            <a:xfrm>
              <a:off x="6009554" y="706588"/>
              <a:ext cx="3800931" cy="4624089"/>
            </a:xfrm>
            <a:prstGeom prst="arc">
              <a:avLst>
                <a:gd name="adj1" fmla="val 2391124"/>
                <a:gd name="adj2" fmla="val 5035807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113" name="Arc 112">
              <a:extLst>
                <a:ext uri="{FF2B5EF4-FFF2-40B4-BE49-F238E27FC236}">
                  <a16:creationId xmlns:a16="http://schemas.microsoft.com/office/drawing/2014/main" id="{435F673D-A9B9-705C-A0A0-9B69C155B734}"/>
                </a:ext>
              </a:extLst>
            </p:cNvPr>
            <p:cNvSpPr/>
            <p:nvPr/>
          </p:nvSpPr>
          <p:spPr>
            <a:xfrm>
              <a:off x="6009554" y="706588"/>
              <a:ext cx="3800931" cy="4624089"/>
            </a:xfrm>
            <a:prstGeom prst="arc">
              <a:avLst>
                <a:gd name="adj1" fmla="val 5996037"/>
                <a:gd name="adj2" fmla="val 8112720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buClrTx/>
                <a:buFontTx/>
                <a:buNone/>
              </a:pPr>
              <a:endParaRPr lang="fr-FR" sz="1800" kern="1200">
                <a:solidFill>
                  <a:prstClr val="black"/>
                </a:solidFill>
              </a:endParaRP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3EEDF152-E638-C04E-172F-0857D142A265}"/>
                </a:ext>
              </a:extLst>
            </p:cNvPr>
            <p:cNvSpPr txBox="1"/>
            <p:nvPr/>
          </p:nvSpPr>
          <p:spPr>
            <a:xfrm>
              <a:off x="9039762" y="5696156"/>
              <a:ext cx="1444555" cy="46039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/>
              <a:r>
                <a:rPr lang="en-US" sz="800" b="1" dirty="0"/>
                <a:t>Cigéo project</a:t>
              </a:r>
              <a:endParaRPr lang="fr-FR" sz="800" b="1" dirty="0"/>
            </a:p>
            <a:p>
              <a:pPr lvl="0" algn="ctr"/>
              <a:r>
                <a:rPr lang="en-US" sz="800" dirty="0"/>
                <a:t>Intermediate/high-level long-lived waste</a:t>
              </a:r>
            </a:p>
          </p:txBody>
        </p:sp>
        <p:cxnSp>
          <p:nvCxnSpPr>
            <p:cNvPr id="115" name="Connecteur droit 114">
              <a:extLst>
                <a:ext uri="{FF2B5EF4-FFF2-40B4-BE49-F238E27FC236}">
                  <a16:creationId xmlns:a16="http://schemas.microsoft.com/office/drawing/2014/main" id="{71102E8C-47AC-B364-BE63-91EF84FCEC52}"/>
                </a:ext>
              </a:extLst>
            </p:cNvPr>
            <p:cNvCxnSpPr>
              <a:cxnSpLocks/>
            </p:cNvCxnSpPr>
            <p:nvPr/>
          </p:nvCxnSpPr>
          <p:spPr>
            <a:xfrm>
              <a:off x="9039762" y="5756663"/>
              <a:ext cx="0" cy="327340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 : en arc 101">
              <a:extLst>
                <a:ext uri="{FF2B5EF4-FFF2-40B4-BE49-F238E27FC236}">
                  <a16:creationId xmlns:a16="http://schemas.microsoft.com/office/drawing/2014/main" id="{0F8780D6-6B47-C9D9-CA77-A1776DE531B3}"/>
                </a:ext>
              </a:extLst>
            </p:cNvPr>
            <p:cNvCxnSpPr>
              <a:cxnSpLocks/>
            </p:cNvCxnSpPr>
            <p:nvPr/>
          </p:nvCxnSpPr>
          <p:spPr>
            <a:xfrm>
              <a:off x="8472549" y="5812949"/>
              <a:ext cx="459229" cy="145798"/>
            </a:xfrm>
            <a:prstGeom prst="curvedConnector3">
              <a:avLst>
                <a:gd name="adj1" fmla="val 39098"/>
              </a:avLst>
            </a:prstGeom>
            <a:ln>
              <a:prstDash val="sysDash"/>
              <a:headEnd type="oval" w="sm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4DE71DEE-BF4F-87E8-25AD-36E8171A4E1F}"/>
              </a:ext>
            </a:extLst>
          </p:cNvPr>
          <p:cNvGrpSpPr/>
          <p:nvPr userDrawn="1"/>
        </p:nvGrpSpPr>
        <p:grpSpPr>
          <a:xfrm>
            <a:off x="9516143" y="3684329"/>
            <a:ext cx="1538469" cy="671657"/>
            <a:chOff x="9881968" y="4262745"/>
            <a:chExt cx="1538469" cy="671657"/>
          </a:xfrm>
        </p:grpSpPr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040F6EBD-D6C0-0846-D827-0037BD671E4B}"/>
                </a:ext>
              </a:extLst>
            </p:cNvPr>
            <p:cNvSpPr txBox="1"/>
            <p:nvPr/>
          </p:nvSpPr>
          <p:spPr>
            <a:xfrm>
              <a:off x="10006635" y="4565070"/>
              <a:ext cx="1413802" cy="369332"/>
            </a:xfrm>
            <a:prstGeom prst="rect">
              <a:avLst/>
            </a:prstGeom>
            <a:noFill/>
          </p:spPr>
          <p:txBody>
            <a:bodyPr wrap="square" lIns="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solidFill>
                    <a:prstClr val="black"/>
                  </a:solidFill>
                  <a:ea typeface=""/>
                  <a:cs typeface=""/>
                </a:rPr>
                <a:t>Decommissioning </a:t>
              </a:r>
              <a:r>
                <a:rPr dirty="0"/>
                <a:t/>
              </a:r>
              <a:br>
                <a:rPr dirty="0"/>
              </a:br>
              <a:r>
                <a:rPr lang="en-US" sz="900" b="1" kern="1200" dirty="0">
                  <a:solidFill>
                    <a:prstClr val="black"/>
                  </a:solidFill>
                  <a:ea typeface=""/>
                  <a:cs typeface=""/>
                </a:rPr>
                <a:t>&amp; Services</a:t>
              </a:r>
              <a:endParaRPr lang="fr-FR" sz="9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  <p:cxnSp>
          <p:nvCxnSpPr>
            <p:cNvPr id="169" name="Connecteur droit 168">
              <a:extLst>
                <a:ext uri="{FF2B5EF4-FFF2-40B4-BE49-F238E27FC236}">
                  <a16:creationId xmlns:a16="http://schemas.microsoft.com/office/drawing/2014/main" id="{0FC70BE9-3DEF-77AE-51AA-AFDCC8CAD00B}"/>
                </a:ext>
              </a:extLst>
            </p:cNvPr>
            <p:cNvCxnSpPr>
              <a:cxnSpLocks/>
            </p:cNvCxnSpPr>
            <p:nvPr/>
          </p:nvCxnSpPr>
          <p:spPr>
            <a:xfrm>
              <a:off x="9881968" y="4520314"/>
              <a:ext cx="0" cy="278906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Google Shape;567;g844b70b148_1_0">
              <a:extLst>
                <a:ext uri="{FF2B5EF4-FFF2-40B4-BE49-F238E27FC236}">
                  <a16:creationId xmlns:a16="http://schemas.microsoft.com/office/drawing/2014/main" id="{AFB15E34-8BDD-C0A1-5D70-764EFA221ED5}"/>
                </a:ext>
              </a:extLst>
            </p:cNvPr>
            <p:cNvSpPr/>
            <p:nvPr/>
          </p:nvSpPr>
          <p:spPr>
            <a:xfrm>
              <a:off x="10006635" y="4262745"/>
              <a:ext cx="277263" cy="277263"/>
            </a:xfrm>
            <a:custGeom>
              <a:avLst/>
              <a:gdLst/>
              <a:ahLst/>
              <a:cxnLst/>
              <a:rect l="l" t="t" r="r" b="b"/>
              <a:pathLst>
                <a:path w="316872" h="316872" extrusionOk="0">
                  <a:moveTo>
                    <a:pt x="293977" y="260343"/>
                  </a:moveTo>
                  <a:cubicBezTo>
                    <a:pt x="306605" y="260343"/>
                    <a:pt x="316872" y="270611"/>
                    <a:pt x="316872" y="283238"/>
                  </a:cubicBezTo>
                  <a:cubicBezTo>
                    <a:pt x="316872" y="295866"/>
                    <a:pt x="306723" y="306133"/>
                    <a:pt x="293977" y="306133"/>
                  </a:cubicBezTo>
                  <a:cubicBezTo>
                    <a:pt x="281349" y="306133"/>
                    <a:pt x="271082" y="295866"/>
                    <a:pt x="271082" y="283238"/>
                  </a:cubicBezTo>
                  <a:cubicBezTo>
                    <a:pt x="271082" y="270611"/>
                    <a:pt x="281349" y="260343"/>
                    <a:pt x="293977" y="260343"/>
                  </a:cubicBezTo>
                  <a:close/>
                  <a:moveTo>
                    <a:pt x="207236" y="256566"/>
                  </a:moveTo>
                  <a:cubicBezTo>
                    <a:pt x="221869" y="256566"/>
                    <a:pt x="233789" y="268486"/>
                    <a:pt x="233789" y="283120"/>
                  </a:cubicBezTo>
                  <a:cubicBezTo>
                    <a:pt x="233789" y="297872"/>
                    <a:pt x="221869" y="309673"/>
                    <a:pt x="207236" y="309673"/>
                  </a:cubicBezTo>
                  <a:cubicBezTo>
                    <a:pt x="192601" y="309673"/>
                    <a:pt x="180682" y="297754"/>
                    <a:pt x="180682" y="283120"/>
                  </a:cubicBezTo>
                  <a:cubicBezTo>
                    <a:pt x="180682" y="268486"/>
                    <a:pt x="192601" y="256566"/>
                    <a:pt x="207236" y="256566"/>
                  </a:cubicBezTo>
                  <a:close/>
                  <a:moveTo>
                    <a:pt x="120494" y="253143"/>
                  </a:moveTo>
                  <a:cubicBezTo>
                    <a:pt x="137134" y="253143"/>
                    <a:pt x="150587" y="266597"/>
                    <a:pt x="150587" y="283237"/>
                  </a:cubicBezTo>
                  <a:cubicBezTo>
                    <a:pt x="150706" y="299877"/>
                    <a:pt x="137134" y="313331"/>
                    <a:pt x="120494" y="313331"/>
                  </a:cubicBezTo>
                  <a:cubicBezTo>
                    <a:pt x="103854" y="313331"/>
                    <a:pt x="90400" y="299877"/>
                    <a:pt x="90400" y="283237"/>
                  </a:cubicBezTo>
                  <a:cubicBezTo>
                    <a:pt x="90400" y="266597"/>
                    <a:pt x="103854" y="253143"/>
                    <a:pt x="120494" y="253143"/>
                  </a:cubicBezTo>
                  <a:close/>
                  <a:moveTo>
                    <a:pt x="33752" y="249367"/>
                  </a:moveTo>
                  <a:cubicBezTo>
                    <a:pt x="52399" y="249367"/>
                    <a:pt x="67505" y="264473"/>
                    <a:pt x="67505" y="283119"/>
                  </a:cubicBezTo>
                  <a:cubicBezTo>
                    <a:pt x="67505" y="301884"/>
                    <a:pt x="52399" y="316872"/>
                    <a:pt x="33752" y="316872"/>
                  </a:cubicBezTo>
                  <a:cubicBezTo>
                    <a:pt x="15106" y="316872"/>
                    <a:pt x="0" y="301766"/>
                    <a:pt x="0" y="283119"/>
                  </a:cubicBezTo>
                  <a:cubicBezTo>
                    <a:pt x="0" y="264473"/>
                    <a:pt x="15106" y="249367"/>
                    <a:pt x="33752" y="249367"/>
                  </a:cubicBezTo>
                  <a:close/>
                  <a:moveTo>
                    <a:pt x="293977" y="177260"/>
                  </a:moveTo>
                  <a:cubicBezTo>
                    <a:pt x="304598" y="177260"/>
                    <a:pt x="313214" y="185875"/>
                    <a:pt x="313214" y="196496"/>
                  </a:cubicBezTo>
                  <a:cubicBezTo>
                    <a:pt x="313214" y="207118"/>
                    <a:pt x="304716" y="215733"/>
                    <a:pt x="293977" y="215733"/>
                  </a:cubicBezTo>
                  <a:cubicBezTo>
                    <a:pt x="283355" y="215733"/>
                    <a:pt x="274740" y="207118"/>
                    <a:pt x="274740" y="196496"/>
                  </a:cubicBezTo>
                  <a:cubicBezTo>
                    <a:pt x="274740" y="185875"/>
                    <a:pt x="283355" y="177260"/>
                    <a:pt x="293977" y="177260"/>
                  </a:cubicBezTo>
                  <a:close/>
                  <a:moveTo>
                    <a:pt x="207235" y="173601"/>
                  </a:moveTo>
                  <a:cubicBezTo>
                    <a:pt x="219863" y="173601"/>
                    <a:pt x="230130" y="183868"/>
                    <a:pt x="230130" y="196496"/>
                  </a:cubicBezTo>
                  <a:cubicBezTo>
                    <a:pt x="230130" y="209124"/>
                    <a:pt x="219980" y="219391"/>
                    <a:pt x="207235" y="219391"/>
                  </a:cubicBezTo>
                  <a:cubicBezTo>
                    <a:pt x="194607" y="219391"/>
                    <a:pt x="184340" y="209124"/>
                    <a:pt x="184340" y="196496"/>
                  </a:cubicBezTo>
                  <a:cubicBezTo>
                    <a:pt x="184340" y="183868"/>
                    <a:pt x="194607" y="173601"/>
                    <a:pt x="207235" y="173601"/>
                  </a:cubicBezTo>
                  <a:close/>
                  <a:moveTo>
                    <a:pt x="120494" y="169825"/>
                  </a:moveTo>
                  <a:cubicBezTo>
                    <a:pt x="135127" y="169825"/>
                    <a:pt x="147047" y="181744"/>
                    <a:pt x="147047" y="196378"/>
                  </a:cubicBezTo>
                  <a:cubicBezTo>
                    <a:pt x="147047" y="211130"/>
                    <a:pt x="135127" y="222932"/>
                    <a:pt x="120494" y="222932"/>
                  </a:cubicBezTo>
                  <a:cubicBezTo>
                    <a:pt x="105859" y="222932"/>
                    <a:pt x="93940" y="211012"/>
                    <a:pt x="93940" y="196378"/>
                  </a:cubicBezTo>
                  <a:cubicBezTo>
                    <a:pt x="93940" y="181744"/>
                    <a:pt x="105859" y="169825"/>
                    <a:pt x="120494" y="169825"/>
                  </a:cubicBezTo>
                  <a:close/>
                  <a:moveTo>
                    <a:pt x="33752" y="166402"/>
                  </a:moveTo>
                  <a:cubicBezTo>
                    <a:pt x="50392" y="166402"/>
                    <a:pt x="63845" y="179856"/>
                    <a:pt x="63845" y="196496"/>
                  </a:cubicBezTo>
                  <a:cubicBezTo>
                    <a:pt x="63964" y="213136"/>
                    <a:pt x="50392" y="226590"/>
                    <a:pt x="33752" y="226590"/>
                  </a:cubicBezTo>
                  <a:cubicBezTo>
                    <a:pt x="17112" y="226590"/>
                    <a:pt x="3658" y="213136"/>
                    <a:pt x="3658" y="196496"/>
                  </a:cubicBezTo>
                  <a:cubicBezTo>
                    <a:pt x="3658" y="179856"/>
                    <a:pt x="17112" y="166402"/>
                    <a:pt x="33752" y="166402"/>
                  </a:cubicBezTo>
                  <a:close/>
                  <a:moveTo>
                    <a:pt x="293977" y="93941"/>
                  </a:moveTo>
                  <a:cubicBezTo>
                    <a:pt x="302592" y="93941"/>
                    <a:pt x="309673" y="100903"/>
                    <a:pt x="309673" y="109637"/>
                  </a:cubicBezTo>
                  <a:cubicBezTo>
                    <a:pt x="309673" y="118370"/>
                    <a:pt x="302710" y="125333"/>
                    <a:pt x="293977" y="125333"/>
                  </a:cubicBezTo>
                  <a:cubicBezTo>
                    <a:pt x="285362" y="125333"/>
                    <a:pt x="278281" y="118370"/>
                    <a:pt x="278281" y="109637"/>
                  </a:cubicBezTo>
                  <a:cubicBezTo>
                    <a:pt x="278281" y="101022"/>
                    <a:pt x="285244" y="93941"/>
                    <a:pt x="293977" y="93941"/>
                  </a:cubicBezTo>
                  <a:close/>
                  <a:moveTo>
                    <a:pt x="207236" y="90518"/>
                  </a:moveTo>
                  <a:cubicBezTo>
                    <a:pt x="217857" y="90518"/>
                    <a:pt x="226472" y="99133"/>
                    <a:pt x="226472" y="109754"/>
                  </a:cubicBezTo>
                  <a:cubicBezTo>
                    <a:pt x="226472" y="120376"/>
                    <a:pt x="217975" y="128991"/>
                    <a:pt x="207236" y="128991"/>
                  </a:cubicBezTo>
                  <a:cubicBezTo>
                    <a:pt x="196614" y="128991"/>
                    <a:pt x="187999" y="120376"/>
                    <a:pt x="187999" y="109754"/>
                  </a:cubicBezTo>
                  <a:cubicBezTo>
                    <a:pt x="187999" y="99133"/>
                    <a:pt x="196614" y="90518"/>
                    <a:pt x="207236" y="90518"/>
                  </a:cubicBezTo>
                  <a:close/>
                  <a:moveTo>
                    <a:pt x="120494" y="86742"/>
                  </a:moveTo>
                  <a:cubicBezTo>
                    <a:pt x="133122" y="86742"/>
                    <a:pt x="143389" y="97009"/>
                    <a:pt x="143389" y="109637"/>
                  </a:cubicBezTo>
                  <a:cubicBezTo>
                    <a:pt x="143389" y="122383"/>
                    <a:pt x="133239" y="132532"/>
                    <a:pt x="120494" y="132532"/>
                  </a:cubicBezTo>
                  <a:cubicBezTo>
                    <a:pt x="107866" y="132532"/>
                    <a:pt x="97599" y="122265"/>
                    <a:pt x="97599" y="109637"/>
                  </a:cubicBezTo>
                  <a:cubicBezTo>
                    <a:pt x="97599" y="97009"/>
                    <a:pt x="107866" y="86742"/>
                    <a:pt x="120494" y="86742"/>
                  </a:cubicBezTo>
                  <a:close/>
                  <a:moveTo>
                    <a:pt x="33752" y="83083"/>
                  </a:moveTo>
                  <a:cubicBezTo>
                    <a:pt x="48385" y="83083"/>
                    <a:pt x="60305" y="95002"/>
                    <a:pt x="60305" y="109636"/>
                  </a:cubicBezTo>
                  <a:cubicBezTo>
                    <a:pt x="60305" y="124388"/>
                    <a:pt x="48385" y="136190"/>
                    <a:pt x="33752" y="136190"/>
                  </a:cubicBezTo>
                  <a:cubicBezTo>
                    <a:pt x="19117" y="136190"/>
                    <a:pt x="7198" y="124270"/>
                    <a:pt x="7198" y="109636"/>
                  </a:cubicBezTo>
                  <a:cubicBezTo>
                    <a:pt x="7198" y="95002"/>
                    <a:pt x="19117" y="83083"/>
                    <a:pt x="33752" y="83083"/>
                  </a:cubicBezTo>
                  <a:close/>
                  <a:moveTo>
                    <a:pt x="293977" y="10975"/>
                  </a:moveTo>
                  <a:cubicBezTo>
                    <a:pt x="300586" y="10975"/>
                    <a:pt x="306015" y="16404"/>
                    <a:pt x="306015" y="23012"/>
                  </a:cubicBezTo>
                  <a:cubicBezTo>
                    <a:pt x="306132" y="29621"/>
                    <a:pt x="300704" y="35050"/>
                    <a:pt x="293977" y="35050"/>
                  </a:cubicBezTo>
                  <a:cubicBezTo>
                    <a:pt x="287368" y="35050"/>
                    <a:pt x="281939" y="29621"/>
                    <a:pt x="281939" y="23012"/>
                  </a:cubicBezTo>
                  <a:cubicBezTo>
                    <a:pt x="281939" y="16404"/>
                    <a:pt x="287368" y="10975"/>
                    <a:pt x="293977" y="10975"/>
                  </a:cubicBezTo>
                  <a:close/>
                  <a:moveTo>
                    <a:pt x="207235" y="7199"/>
                  </a:moveTo>
                  <a:cubicBezTo>
                    <a:pt x="215850" y="7199"/>
                    <a:pt x="222931" y="14161"/>
                    <a:pt x="222931" y="22895"/>
                  </a:cubicBezTo>
                  <a:cubicBezTo>
                    <a:pt x="222931" y="31628"/>
                    <a:pt x="215968" y="38591"/>
                    <a:pt x="207235" y="38591"/>
                  </a:cubicBezTo>
                  <a:cubicBezTo>
                    <a:pt x="198620" y="38591"/>
                    <a:pt x="191539" y="31628"/>
                    <a:pt x="191539" y="22895"/>
                  </a:cubicBezTo>
                  <a:cubicBezTo>
                    <a:pt x="191539" y="14280"/>
                    <a:pt x="198502" y="7199"/>
                    <a:pt x="207235" y="7199"/>
                  </a:cubicBezTo>
                  <a:close/>
                  <a:moveTo>
                    <a:pt x="120494" y="3776"/>
                  </a:moveTo>
                  <a:cubicBezTo>
                    <a:pt x="131115" y="3776"/>
                    <a:pt x="139730" y="12391"/>
                    <a:pt x="139730" y="23012"/>
                  </a:cubicBezTo>
                  <a:cubicBezTo>
                    <a:pt x="139848" y="33634"/>
                    <a:pt x="131233" y="42249"/>
                    <a:pt x="120494" y="42249"/>
                  </a:cubicBezTo>
                  <a:cubicBezTo>
                    <a:pt x="109872" y="42249"/>
                    <a:pt x="101257" y="33634"/>
                    <a:pt x="101257" y="23012"/>
                  </a:cubicBezTo>
                  <a:cubicBezTo>
                    <a:pt x="101257" y="12391"/>
                    <a:pt x="109872" y="3776"/>
                    <a:pt x="120494" y="3776"/>
                  </a:cubicBezTo>
                  <a:close/>
                  <a:moveTo>
                    <a:pt x="33752" y="0"/>
                  </a:moveTo>
                  <a:cubicBezTo>
                    <a:pt x="46380" y="0"/>
                    <a:pt x="56647" y="10267"/>
                    <a:pt x="56647" y="22895"/>
                  </a:cubicBezTo>
                  <a:cubicBezTo>
                    <a:pt x="56647" y="35641"/>
                    <a:pt x="46380" y="45790"/>
                    <a:pt x="33752" y="45790"/>
                  </a:cubicBezTo>
                  <a:cubicBezTo>
                    <a:pt x="21124" y="45790"/>
                    <a:pt x="10857" y="35523"/>
                    <a:pt x="10857" y="22895"/>
                  </a:cubicBezTo>
                  <a:cubicBezTo>
                    <a:pt x="10857" y="10267"/>
                    <a:pt x="21124" y="0"/>
                    <a:pt x="3375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sz="20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</p:grpSp>
      <p:grpSp>
        <p:nvGrpSpPr>
          <p:cNvPr id="171" name="Groupe 170">
            <a:extLst>
              <a:ext uri="{FF2B5EF4-FFF2-40B4-BE49-F238E27FC236}">
                <a16:creationId xmlns:a16="http://schemas.microsoft.com/office/drawing/2014/main" id="{939FD441-9AFD-5290-3C3C-C49616618E09}"/>
              </a:ext>
            </a:extLst>
          </p:cNvPr>
          <p:cNvGrpSpPr/>
          <p:nvPr userDrawn="1"/>
        </p:nvGrpSpPr>
        <p:grpSpPr>
          <a:xfrm>
            <a:off x="9503593" y="2968732"/>
            <a:ext cx="1567504" cy="535634"/>
            <a:chOff x="9869418" y="3493058"/>
            <a:chExt cx="1567504" cy="535634"/>
          </a:xfrm>
        </p:grpSpPr>
        <p:sp>
          <p:nvSpPr>
            <p:cNvPr id="172" name="ZoneTexte 171">
              <a:extLst>
                <a:ext uri="{FF2B5EF4-FFF2-40B4-BE49-F238E27FC236}">
                  <a16:creationId xmlns:a16="http://schemas.microsoft.com/office/drawing/2014/main" id="{7E6FD6B5-B6CE-9686-D620-9633B17EA717}"/>
                </a:ext>
              </a:extLst>
            </p:cNvPr>
            <p:cNvSpPr txBox="1"/>
            <p:nvPr/>
          </p:nvSpPr>
          <p:spPr>
            <a:xfrm>
              <a:off x="10023120" y="3797860"/>
              <a:ext cx="1413802" cy="230832"/>
            </a:xfrm>
            <a:prstGeom prst="rect">
              <a:avLst/>
            </a:prstGeom>
            <a:noFill/>
          </p:spPr>
          <p:txBody>
            <a:bodyPr wrap="square" lIns="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solidFill>
                    <a:prstClr val="black"/>
                  </a:solidFill>
                  <a:ea typeface=""/>
                  <a:cs typeface=""/>
                </a:rPr>
                <a:t>Engineering</a:t>
              </a:r>
              <a:endParaRPr lang="fr-FR" sz="9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  <p:cxnSp>
          <p:nvCxnSpPr>
            <p:cNvPr id="173" name="Connecteur droit 172">
              <a:extLst>
                <a:ext uri="{FF2B5EF4-FFF2-40B4-BE49-F238E27FC236}">
                  <a16:creationId xmlns:a16="http://schemas.microsoft.com/office/drawing/2014/main" id="{F9A52733-EBC4-9938-8BB6-8D59577A3F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69418" y="3689965"/>
              <a:ext cx="0" cy="278906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Google Shape;568;g844b70b148_1_0">
              <a:extLst>
                <a:ext uri="{FF2B5EF4-FFF2-40B4-BE49-F238E27FC236}">
                  <a16:creationId xmlns:a16="http://schemas.microsoft.com/office/drawing/2014/main" id="{F6B1897F-20A5-BA34-718C-76E38C6B6A4D}"/>
                </a:ext>
              </a:extLst>
            </p:cNvPr>
            <p:cNvSpPr/>
            <p:nvPr/>
          </p:nvSpPr>
          <p:spPr>
            <a:xfrm>
              <a:off x="9990418" y="3493058"/>
              <a:ext cx="289863" cy="289759"/>
            </a:xfrm>
            <a:custGeom>
              <a:avLst/>
              <a:gdLst/>
              <a:ahLst/>
              <a:cxnLst/>
              <a:rect l="l" t="t" r="r" b="b"/>
              <a:pathLst>
                <a:path w="331272" h="331153" extrusionOk="0">
                  <a:moveTo>
                    <a:pt x="168409" y="279225"/>
                  </a:moveTo>
                  <a:lnTo>
                    <a:pt x="272028" y="279225"/>
                  </a:lnTo>
                  <a:cubicBezTo>
                    <a:pt x="272028" y="307903"/>
                    <a:pt x="248778" y="331153"/>
                    <a:pt x="220218" y="331153"/>
                  </a:cubicBezTo>
                  <a:cubicBezTo>
                    <a:pt x="191540" y="331153"/>
                    <a:pt x="168409" y="307903"/>
                    <a:pt x="168409" y="279225"/>
                  </a:cubicBezTo>
                  <a:close/>
                  <a:moveTo>
                    <a:pt x="58536" y="279225"/>
                  </a:moveTo>
                  <a:lnTo>
                    <a:pt x="162154" y="279225"/>
                  </a:lnTo>
                  <a:cubicBezTo>
                    <a:pt x="162154" y="307903"/>
                    <a:pt x="138905" y="331153"/>
                    <a:pt x="110345" y="331153"/>
                  </a:cubicBezTo>
                  <a:cubicBezTo>
                    <a:pt x="81785" y="331153"/>
                    <a:pt x="58536" y="307903"/>
                    <a:pt x="58536" y="279225"/>
                  </a:cubicBezTo>
                  <a:close/>
                  <a:moveTo>
                    <a:pt x="51809" y="168173"/>
                  </a:moveTo>
                  <a:lnTo>
                    <a:pt x="51809" y="272027"/>
                  </a:lnTo>
                  <a:cubicBezTo>
                    <a:pt x="23249" y="272027"/>
                    <a:pt x="0" y="248778"/>
                    <a:pt x="0" y="220100"/>
                  </a:cubicBezTo>
                  <a:cubicBezTo>
                    <a:pt x="0" y="191422"/>
                    <a:pt x="23249" y="168173"/>
                    <a:pt x="51809" y="168173"/>
                  </a:cubicBezTo>
                  <a:close/>
                  <a:moveTo>
                    <a:pt x="219864" y="168173"/>
                  </a:moveTo>
                  <a:cubicBezTo>
                    <a:pt x="248423" y="168055"/>
                    <a:pt x="271555" y="191304"/>
                    <a:pt x="271555" y="219982"/>
                  </a:cubicBezTo>
                  <a:cubicBezTo>
                    <a:pt x="271555" y="248660"/>
                    <a:pt x="248423" y="271790"/>
                    <a:pt x="219864" y="271790"/>
                  </a:cubicBezTo>
                  <a:cubicBezTo>
                    <a:pt x="191304" y="271790"/>
                    <a:pt x="168173" y="248541"/>
                    <a:pt x="168173" y="219982"/>
                  </a:cubicBezTo>
                  <a:cubicBezTo>
                    <a:pt x="168173" y="191304"/>
                    <a:pt x="191304" y="168173"/>
                    <a:pt x="219864" y="168173"/>
                  </a:cubicBezTo>
                  <a:close/>
                  <a:moveTo>
                    <a:pt x="109755" y="168173"/>
                  </a:moveTo>
                  <a:cubicBezTo>
                    <a:pt x="138315" y="168055"/>
                    <a:pt x="161446" y="191304"/>
                    <a:pt x="161446" y="219982"/>
                  </a:cubicBezTo>
                  <a:cubicBezTo>
                    <a:pt x="161446" y="248660"/>
                    <a:pt x="138315" y="271790"/>
                    <a:pt x="109755" y="271790"/>
                  </a:cubicBezTo>
                  <a:cubicBezTo>
                    <a:pt x="81195" y="271790"/>
                    <a:pt x="58064" y="248541"/>
                    <a:pt x="58064" y="219982"/>
                  </a:cubicBezTo>
                  <a:cubicBezTo>
                    <a:pt x="58064" y="191304"/>
                    <a:pt x="81195" y="168173"/>
                    <a:pt x="109755" y="168173"/>
                  </a:cubicBezTo>
                  <a:close/>
                  <a:moveTo>
                    <a:pt x="279462" y="168054"/>
                  </a:moveTo>
                  <a:cubicBezTo>
                    <a:pt x="308022" y="168054"/>
                    <a:pt x="331272" y="191303"/>
                    <a:pt x="331272" y="219981"/>
                  </a:cubicBezTo>
                  <a:cubicBezTo>
                    <a:pt x="331272" y="248659"/>
                    <a:pt x="308022" y="271908"/>
                    <a:pt x="279462" y="271908"/>
                  </a:cubicBezTo>
                  <a:close/>
                  <a:moveTo>
                    <a:pt x="219864" y="58064"/>
                  </a:moveTo>
                  <a:cubicBezTo>
                    <a:pt x="248423" y="57946"/>
                    <a:pt x="271555" y="81195"/>
                    <a:pt x="271555" y="109873"/>
                  </a:cubicBezTo>
                  <a:cubicBezTo>
                    <a:pt x="271555" y="138551"/>
                    <a:pt x="248423" y="161682"/>
                    <a:pt x="219864" y="161682"/>
                  </a:cubicBezTo>
                  <a:cubicBezTo>
                    <a:pt x="191304" y="161682"/>
                    <a:pt x="168173" y="138432"/>
                    <a:pt x="168173" y="109873"/>
                  </a:cubicBezTo>
                  <a:cubicBezTo>
                    <a:pt x="168173" y="81195"/>
                    <a:pt x="191304" y="58064"/>
                    <a:pt x="219864" y="58064"/>
                  </a:cubicBezTo>
                  <a:close/>
                  <a:moveTo>
                    <a:pt x="110345" y="58064"/>
                  </a:moveTo>
                  <a:cubicBezTo>
                    <a:pt x="138905" y="57946"/>
                    <a:pt x="162036" y="81195"/>
                    <a:pt x="162036" y="109873"/>
                  </a:cubicBezTo>
                  <a:cubicBezTo>
                    <a:pt x="162036" y="138551"/>
                    <a:pt x="138905" y="161682"/>
                    <a:pt x="110345" y="161682"/>
                  </a:cubicBezTo>
                  <a:cubicBezTo>
                    <a:pt x="81785" y="161682"/>
                    <a:pt x="58654" y="138432"/>
                    <a:pt x="58654" y="109873"/>
                  </a:cubicBezTo>
                  <a:cubicBezTo>
                    <a:pt x="58654" y="81195"/>
                    <a:pt x="81785" y="58064"/>
                    <a:pt x="110345" y="58064"/>
                  </a:cubicBezTo>
                  <a:close/>
                  <a:moveTo>
                    <a:pt x="51809" y="57946"/>
                  </a:moveTo>
                  <a:lnTo>
                    <a:pt x="51809" y="161800"/>
                  </a:lnTo>
                  <a:cubicBezTo>
                    <a:pt x="23249" y="161800"/>
                    <a:pt x="0" y="138551"/>
                    <a:pt x="0" y="109873"/>
                  </a:cubicBezTo>
                  <a:cubicBezTo>
                    <a:pt x="0" y="81195"/>
                    <a:pt x="23249" y="57946"/>
                    <a:pt x="51809" y="57946"/>
                  </a:cubicBezTo>
                  <a:close/>
                  <a:moveTo>
                    <a:pt x="279462" y="57828"/>
                  </a:moveTo>
                  <a:cubicBezTo>
                    <a:pt x="308022" y="57828"/>
                    <a:pt x="331272" y="81077"/>
                    <a:pt x="331272" y="109755"/>
                  </a:cubicBezTo>
                  <a:cubicBezTo>
                    <a:pt x="331272" y="138433"/>
                    <a:pt x="308022" y="161682"/>
                    <a:pt x="279462" y="161682"/>
                  </a:cubicBezTo>
                  <a:close/>
                  <a:moveTo>
                    <a:pt x="219864" y="0"/>
                  </a:moveTo>
                  <a:cubicBezTo>
                    <a:pt x="248424" y="0"/>
                    <a:pt x="271673" y="23249"/>
                    <a:pt x="271673" y="51928"/>
                  </a:cubicBezTo>
                  <a:lnTo>
                    <a:pt x="168055" y="51928"/>
                  </a:lnTo>
                  <a:cubicBezTo>
                    <a:pt x="168055" y="23249"/>
                    <a:pt x="191304" y="0"/>
                    <a:pt x="219864" y="0"/>
                  </a:cubicBezTo>
                  <a:close/>
                  <a:moveTo>
                    <a:pt x="109991" y="0"/>
                  </a:moveTo>
                  <a:cubicBezTo>
                    <a:pt x="138551" y="0"/>
                    <a:pt x="161800" y="23249"/>
                    <a:pt x="161800" y="51928"/>
                  </a:cubicBezTo>
                  <a:lnTo>
                    <a:pt x="58182" y="51928"/>
                  </a:lnTo>
                  <a:cubicBezTo>
                    <a:pt x="58182" y="23249"/>
                    <a:pt x="81431" y="0"/>
                    <a:pt x="10999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sz="20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</p:grpSp>
      <p:grpSp>
        <p:nvGrpSpPr>
          <p:cNvPr id="175" name="Groupe 174">
            <a:extLst>
              <a:ext uri="{FF2B5EF4-FFF2-40B4-BE49-F238E27FC236}">
                <a16:creationId xmlns:a16="http://schemas.microsoft.com/office/drawing/2014/main" id="{8C521707-5B8B-1E63-9368-6491EA32ECEB}"/>
              </a:ext>
            </a:extLst>
          </p:cNvPr>
          <p:cNvGrpSpPr/>
          <p:nvPr userDrawn="1"/>
        </p:nvGrpSpPr>
        <p:grpSpPr>
          <a:xfrm>
            <a:off x="9486929" y="2082226"/>
            <a:ext cx="1540964" cy="706543"/>
            <a:chOff x="9852754" y="2540640"/>
            <a:chExt cx="1540964" cy="706543"/>
          </a:xfrm>
        </p:grpSpPr>
        <p:sp>
          <p:nvSpPr>
            <p:cNvPr id="176" name="ZoneTexte 175">
              <a:extLst>
                <a:ext uri="{FF2B5EF4-FFF2-40B4-BE49-F238E27FC236}">
                  <a16:creationId xmlns:a16="http://schemas.microsoft.com/office/drawing/2014/main" id="{D3876449-42DB-7BC3-D52C-E08CC26DEB2A}"/>
                </a:ext>
              </a:extLst>
            </p:cNvPr>
            <p:cNvSpPr txBox="1"/>
            <p:nvPr/>
          </p:nvSpPr>
          <p:spPr>
            <a:xfrm>
              <a:off x="9988922" y="2877851"/>
              <a:ext cx="1404796" cy="369332"/>
            </a:xfrm>
            <a:prstGeom prst="rect">
              <a:avLst/>
            </a:prstGeom>
            <a:noFill/>
          </p:spPr>
          <p:txBody>
            <a:bodyPr wrap="square" lIns="0" rtlCol="0" anchor="t">
              <a:spAutoFit/>
            </a:bodyPr>
            <a:lstStyle/>
            <a:p>
              <a:pPr>
                <a:buClrTx/>
                <a:buFontTx/>
                <a:buNone/>
              </a:pPr>
              <a:r>
                <a:rPr lang="en-US" sz="900" b="1" kern="1200" dirty="0">
                  <a:solidFill>
                    <a:prstClr val="black"/>
                  </a:solidFill>
                  <a:ea typeface=""/>
                  <a:cs typeface=""/>
                </a:rPr>
                <a:t>Nuclear Packages &amp; Services</a:t>
              </a:r>
            </a:p>
          </p:txBody>
        </p:sp>
        <p:cxnSp>
          <p:nvCxnSpPr>
            <p:cNvPr id="177" name="Connecteur droit 176">
              <a:extLst>
                <a:ext uri="{FF2B5EF4-FFF2-40B4-BE49-F238E27FC236}">
                  <a16:creationId xmlns:a16="http://schemas.microsoft.com/office/drawing/2014/main" id="{55E7ECAC-123F-9494-2511-AC1917DE2D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52754" y="2888583"/>
              <a:ext cx="0" cy="278906"/>
            </a:xfrm>
            <a:prstGeom prst="line">
              <a:avLst/>
            </a:prstGeom>
            <a:ln w="381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Google Shape;566;g844b70b148_1_0">
              <a:extLst>
                <a:ext uri="{FF2B5EF4-FFF2-40B4-BE49-F238E27FC236}">
                  <a16:creationId xmlns:a16="http://schemas.microsoft.com/office/drawing/2014/main" id="{C2C1AA61-E10F-EEF4-A8F3-398E12385CC4}"/>
                </a:ext>
              </a:extLst>
            </p:cNvPr>
            <p:cNvSpPr/>
            <p:nvPr/>
          </p:nvSpPr>
          <p:spPr>
            <a:xfrm>
              <a:off x="9979480" y="2540640"/>
              <a:ext cx="298537" cy="298640"/>
            </a:xfrm>
            <a:custGeom>
              <a:avLst/>
              <a:gdLst/>
              <a:ahLst/>
              <a:cxnLst/>
              <a:rect l="l" t="t" r="r" b="b"/>
              <a:pathLst>
                <a:path w="341185" h="341303" extrusionOk="0">
                  <a:moveTo>
                    <a:pt x="131233" y="310500"/>
                  </a:moveTo>
                  <a:lnTo>
                    <a:pt x="209950" y="310500"/>
                  </a:lnTo>
                  <a:lnTo>
                    <a:pt x="209950" y="341303"/>
                  </a:lnTo>
                  <a:lnTo>
                    <a:pt x="131233" y="341303"/>
                  </a:lnTo>
                  <a:close/>
                  <a:moveTo>
                    <a:pt x="43947" y="241737"/>
                  </a:moveTo>
                  <a:lnTo>
                    <a:pt x="99608" y="297397"/>
                  </a:lnTo>
                  <a:lnTo>
                    <a:pt x="77827" y="319178"/>
                  </a:lnTo>
                  <a:lnTo>
                    <a:pt x="22166" y="263517"/>
                  </a:lnTo>
                  <a:close/>
                  <a:moveTo>
                    <a:pt x="297272" y="241598"/>
                  </a:moveTo>
                  <a:lnTo>
                    <a:pt x="319053" y="263378"/>
                  </a:lnTo>
                  <a:lnTo>
                    <a:pt x="263392" y="319039"/>
                  </a:lnTo>
                  <a:lnTo>
                    <a:pt x="241612" y="297258"/>
                  </a:lnTo>
                  <a:close/>
                  <a:moveTo>
                    <a:pt x="310382" y="131351"/>
                  </a:moveTo>
                  <a:lnTo>
                    <a:pt x="341185" y="131351"/>
                  </a:lnTo>
                  <a:lnTo>
                    <a:pt x="341185" y="210068"/>
                  </a:lnTo>
                  <a:lnTo>
                    <a:pt x="310382" y="210068"/>
                  </a:lnTo>
                  <a:close/>
                  <a:moveTo>
                    <a:pt x="0" y="131351"/>
                  </a:moveTo>
                  <a:lnTo>
                    <a:pt x="30802" y="131351"/>
                  </a:lnTo>
                  <a:lnTo>
                    <a:pt x="30802" y="210068"/>
                  </a:lnTo>
                  <a:lnTo>
                    <a:pt x="0" y="210068"/>
                  </a:lnTo>
                  <a:close/>
                  <a:moveTo>
                    <a:pt x="170533" y="104326"/>
                  </a:moveTo>
                  <a:cubicBezTo>
                    <a:pt x="207118" y="104326"/>
                    <a:pt x="236858" y="134066"/>
                    <a:pt x="236858" y="170651"/>
                  </a:cubicBezTo>
                  <a:cubicBezTo>
                    <a:pt x="236858" y="207236"/>
                    <a:pt x="207236" y="236976"/>
                    <a:pt x="170533" y="236976"/>
                  </a:cubicBezTo>
                  <a:cubicBezTo>
                    <a:pt x="133948" y="236976"/>
                    <a:pt x="104208" y="207236"/>
                    <a:pt x="104208" y="170651"/>
                  </a:cubicBezTo>
                  <a:cubicBezTo>
                    <a:pt x="104208" y="133948"/>
                    <a:pt x="133948" y="104326"/>
                    <a:pt x="170533" y="104326"/>
                  </a:cubicBezTo>
                  <a:close/>
                  <a:moveTo>
                    <a:pt x="170651" y="82612"/>
                  </a:moveTo>
                  <a:cubicBezTo>
                    <a:pt x="122147" y="82612"/>
                    <a:pt x="82611" y="122147"/>
                    <a:pt x="82611" y="170651"/>
                  </a:cubicBezTo>
                  <a:cubicBezTo>
                    <a:pt x="82611" y="219156"/>
                    <a:pt x="122147" y="258691"/>
                    <a:pt x="170651" y="258691"/>
                  </a:cubicBezTo>
                  <a:cubicBezTo>
                    <a:pt x="219156" y="258691"/>
                    <a:pt x="258691" y="219156"/>
                    <a:pt x="258691" y="170651"/>
                  </a:cubicBezTo>
                  <a:cubicBezTo>
                    <a:pt x="258691" y="122147"/>
                    <a:pt x="219156" y="82612"/>
                    <a:pt x="170651" y="82612"/>
                  </a:cubicBezTo>
                  <a:close/>
                  <a:moveTo>
                    <a:pt x="170533" y="51809"/>
                  </a:moveTo>
                  <a:cubicBezTo>
                    <a:pt x="236032" y="51809"/>
                    <a:pt x="289376" y="105153"/>
                    <a:pt x="289376" y="170651"/>
                  </a:cubicBezTo>
                  <a:cubicBezTo>
                    <a:pt x="289376" y="236150"/>
                    <a:pt x="236032" y="289493"/>
                    <a:pt x="170533" y="289493"/>
                  </a:cubicBezTo>
                  <a:cubicBezTo>
                    <a:pt x="105035" y="289493"/>
                    <a:pt x="51691" y="236150"/>
                    <a:pt x="51691" y="170651"/>
                  </a:cubicBezTo>
                  <a:cubicBezTo>
                    <a:pt x="51691" y="105153"/>
                    <a:pt x="105035" y="51809"/>
                    <a:pt x="170533" y="51809"/>
                  </a:cubicBezTo>
                  <a:close/>
                  <a:moveTo>
                    <a:pt x="77807" y="22257"/>
                  </a:moveTo>
                  <a:lnTo>
                    <a:pt x="99584" y="44040"/>
                  </a:lnTo>
                  <a:lnTo>
                    <a:pt x="43915" y="99693"/>
                  </a:lnTo>
                  <a:lnTo>
                    <a:pt x="22138" y="77910"/>
                  </a:lnTo>
                  <a:close/>
                  <a:moveTo>
                    <a:pt x="263447" y="22209"/>
                  </a:moveTo>
                  <a:lnTo>
                    <a:pt x="319108" y="77870"/>
                  </a:lnTo>
                  <a:lnTo>
                    <a:pt x="297327" y="99651"/>
                  </a:lnTo>
                  <a:lnTo>
                    <a:pt x="241667" y="43990"/>
                  </a:lnTo>
                  <a:close/>
                  <a:moveTo>
                    <a:pt x="131233" y="0"/>
                  </a:moveTo>
                  <a:lnTo>
                    <a:pt x="209950" y="0"/>
                  </a:lnTo>
                  <a:lnTo>
                    <a:pt x="209950" y="30802"/>
                  </a:lnTo>
                  <a:lnTo>
                    <a:pt x="131233" y="30802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buClrTx/>
                <a:buFontTx/>
                <a:buNone/>
              </a:pPr>
              <a:endParaRPr sz="2000" kern="1200" dirty="0">
                <a:solidFill>
                  <a:prstClr val="black"/>
                </a:solidFill>
                <a:ea typeface=""/>
                <a:cs typeface="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+ Image 4">
  <p:cSld name="Contenu + Image 4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4"/>
          <p:cNvSpPr/>
          <p:nvPr/>
        </p:nvSpPr>
        <p:spPr>
          <a:xfrm>
            <a:off x="6449642" y="0"/>
            <a:ext cx="5742358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8" name="Google Shape;378;p24"/>
          <p:cNvCxnSpPr/>
          <p:nvPr/>
        </p:nvCxnSpPr>
        <p:spPr>
          <a:xfrm>
            <a:off x="-57186" y="1892567"/>
            <a:ext cx="478971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9" name="Google Shape;379;p24"/>
          <p:cNvCxnSpPr/>
          <p:nvPr/>
        </p:nvCxnSpPr>
        <p:spPr>
          <a:xfrm>
            <a:off x="6442196" y="1906453"/>
            <a:ext cx="478971" cy="0"/>
          </a:xfrm>
          <a:prstGeom prst="straightConnector1">
            <a:avLst/>
          </a:prstGeom>
          <a:noFill/>
          <a:ln w="25400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0" name="Google Shape;380;p24"/>
          <p:cNvCxnSpPr/>
          <p:nvPr/>
        </p:nvCxnSpPr>
        <p:spPr>
          <a:xfrm>
            <a:off x="0" y="910887"/>
            <a:ext cx="520320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1" name="Google Shape;381;p24"/>
          <p:cNvSpPr txBox="1">
            <a:spLocks noGrp="1"/>
          </p:cNvSpPr>
          <p:nvPr>
            <p:ph type="body" idx="1"/>
          </p:nvPr>
        </p:nvSpPr>
        <p:spPr>
          <a:xfrm>
            <a:off x="7056216" y="1734042"/>
            <a:ext cx="4831883" cy="36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2" name="Google Shape;382;p24"/>
          <p:cNvSpPr txBox="1">
            <a:spLocks noGrp="1"/>
          </p:cNvSpPr>
          <p:nvPr>
            <p:ph type="body" idx="2"/>
          </p:nvPr>
        </p:nvSpPr>
        <p:spPr>
          <a:xfrm>
            <a:off x="7056215" y="2289269"/>
            <a:ext cx="4831884" cy="834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/>
            </a:lvl1pPr>
            <a:lvl2pPr marL="914400" lvl="1" indent="-228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3" name="Google Shape;383;p24"/>
          <p:cNvSpPr txBox="1">
            <a:spLocks noGrp="1"/>
          </p:cNvSpPr>
          <p:nvPr>
            <p:ph type="body" idx="3"/>
          </p:nvPr>
        </p:nvSpPr>
        <p:spPr>
          <a:xfrm>
            <a:off x="556834" y="1734043"/>
            <a:ext cx="5185526" cy="309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4" name="Google Shape;384;p24"/>
          <p:cNvSpPr txBox="1">
            <a:spLocks noGrp="1"/>
          </p:cNvSpPr>
          <p:nvPr>
            <p:ph type="body" idx="4"/>
          </p:nvPr>
        </p:nvSpPr>
        <p:spPr>
          <a:xfrm>
            <a:off x="520320" y="640507"/>
            <a:ext cx="5291200" cy="463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5" name="Google Shape;385;p24"/>
          <p:cNvSpPr txBox="1">
            <a:spLocks noGrp="1"/>
          </p:cNvSpPr>
          <p:nvPr>
            <p:ph type="body" idx="5"/>
          </p:nvPr>
        </p:nvSpPr>
        <p:spPr>
          <a:xfrm>
            <a:off x="7056215" y="4588702"/>
            <a:ext cx="4831884" cy="985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/>
            </a:lvl1pPr>
            <a:lvl2pPr marL="914400" lvl="1" indent="-228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/>
            </a:lvl2pPr>
            <a:lvl3pPr marL="1371600" lvl="2" indent="-3175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 Black"/>
              <a:buChar char="-"/>
              <a:defRPr sz="14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6" name="Google Shape;386;p24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7" name="Google Shape;387;p24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">
  <p:cSld name="Fin">
    <p:bg>
      <p:bgPr>
        <a:solidFill>
          <a:schemeClr val="accent1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9" name="Google Shape;399;p27"/>
          <p:cNvCxnSpPr/>
          <p:nvPr/>
        </p:nvCxnSpPr>
        <p:spPr>
          <a:xfrm rot="10800000">
            <a:off x="5922521" y="6326533"/>
            <a:ext cx="346959" cy="0"/>
          </a:xfrm>
          <a:prstGeom prst="straightConnector1">
            <a:avLst/>
          </a:prstGeom>
          <a:noFill/>
          <a:ln w="3175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00" name="Google Shape;400;p27"/>
          <p:cNvGrpSpPr/>
          <p:nvPr/>
        </p:nvGrpSpPr>
        <p:grpSpPr>
          <a:xfrm>
            <a:off x="5178819" y="2542057"/>
            <a:ext cx="1834363" cy="1773886"/>
            <a:chOff x="4430489" y="1655114"/>
            <a:chExt cx="3331022" cy="3221202"/>
          </a:xfrm>
        </p:grpSpPr>
        <p:sp>
          <p:nvSpPr>
            <p:cNvPr id="401" name="Google Shape;401;p27"/>
            <p:cNvSpPr/>
            <p:nvPr/>
          </p:nvSpPr>
          <p:spPr>
            <a:xfrm>
              <a:off x="4994882" y="1655114"/>
              <a:ext cx="2211515" cy="2218831"/>
            </a:xfrm>
            <a:custGeom>
              <a:avLst/>
              <a:gdLst/>
              <a:ahLst/>
              <a:cxnLst/>
              <a:rect l="l" t="t" r="r" b="b"/>
              <a:pathLst>
                <a:path w="2311505" h="2319151" extrusionOk="0">
                  <a:moveTo>
                    <a:pt x="1592721" y="2193512"/>
                  </a:moveTo>
                  <a:cubicBezTo>
                    <a:pt x="1810985" y="2036097"/>
                    <a:pt x="1947234" y="1883975"/>
                    <a:pt x="2103325" y="1596925"/>
                  </a:cubicBezTo>
                  <a:cubicBezTo>
                    <a:pt x="2194599" y="1438188"/>
                    <a:pt x="2287196" y="854830"/>
                    <a:pt x="2185339" y="459311"/>
                  </a:cubicBezTo>
                  <a:cubicBezTo>
                    <a:pt x="2297778" y="664346"/>
                    <a:pt x="2313652" y="1082353"/>
                    <a:pt x="2218410" y="1406441"/>
                  </a:cubicBezTo>
                  <a:cubicBezTo>
                    <a:pt x="2123167" y="1745080"/>
                    <a:pt x="1914164" y="1988476"/>
                    <a:pt x="1592721" y="2193512"/>
                  </a:cubicBezTo>
                  <a:moveTo>
                    <a:pt x="1346679" y="2229228"/>
                  </a:moveTo>
                  <a:cubicBezTo>
                    <a:pt x="1154872" y="2215999"/>
                    <a:pt x="1017300" y="2133985"/>
                    <a:pt x="866500" y="2032129"/>
                  </a:cubicBezTo>
                  <a:cubicBezTo>
                    <a:pt x="1272602" y="2169701"/>
                    <a:pt x="1613887" y="1985831"/>
                    <a:pt x="1832150" y="1378662"/>
                  </a:cubicBezTo>
                  <a:cubicBezTo>
                    <a:pt x="1926069" y="1250350"/>
                    <a:pt x="1955171" y="1157753"/>
                    <a:pt x="1982950" y="1046637"/>
                  </a:cubicBezTo>
                  <a:cubicBezTo>
                    <a:pt x="1940620" y="1417023"/>
                    <a:pt x="1734262" y="2095624"/>
                    <a:pt x="1346679" y="2229228"/>
                  </a:cubicBezTo>
                  <a:moveTo>
                    <a:pt x="609875" y="1909108"/>
                  </a:moveTo>
                  <a:cubicBezTo>
                    <a:pt x="668079" y="1952761"/>
                    <a:pt x="742156" y="1989799"/>
                    <a:pt x="806974" y="2012287"/>
                  </a:cubicBezTo>
                  <a:cubicBezTo>
                    <a:pt x="1037142" y="2174992"/>
                    <a:pt x="1269957" y="2235842"/>
                    <a:pt x="1291121" y="2241133"/>
                  </a:cubicBezTo>
                  <a:cubicBezTo>
                    <a:pt x="1026560" y="2267589"/>
                    <a:pt x="812265" y="2096947"/>
                    <a:pt x="609875" y="1909108"/>
                  </a:cubicBezTo>
                  <a:moveTo>
                    <a:pt x="332086" y="815146"/>
                  </a:moveTo>
                  <a:cubicBezTo>
                    <a:pt x="26517" y="1319136"/>
                    <a:pt x="420714" y="1886620"/>
                    <a:pt x="837398" y="2147213"/>
                  </a:cubicBezTo>
                  <a:cubicBezTo>
                    <a:pt x="521247" y="2058585"/>
                    <a:pt x="287110" y="1767568"/>
                    <a:pt x="181286" y="1522848"/>
                  </a:cubicBezTo>
                  <a:cubicBezTo>
                    <a:pt x="75461" y="1264901"/>
                    <a:pt x="97949" y="1055897"/>
                    <a:pt x="332086" y="815146"/>
                  </a:cubicBezTo>
                  <a:moveTo>
                    <a:pt x="1776592" y="1455385"/>
                  </a:moveTo>
                  <a:cubicBezTo>
                    <a:pt x="1608595" y="1872069"/>
                    <a:pt x="1361230" y="2057262"/>
                    <a:pt x="1092700" y="2029483"/>
                  </a:cubicBezTo>
                  <a:cubicBezTo>
                    <a:pt x="767290" y="2004350"/>
                    <a:pt x="624426" y="1910431"/>
                    <a:pt x="455107" y="1643224"/>
                  </a:cubicBezTo>
                  <a:cubicBezTo>
                    <a:pt x="455107" y="1643224"/>
                    <a:pt x="456430" y="1644546"/>
                    <a:pt x="456430" y="1644546"/>
                  </a:cubicBezTo>
                  <a:cubicBezTo>
                    <a:pt x="400872" y="1554595"/>
                    <a:pt x="375738" y="1427606"/>
                    <a:pt x="370447" y="1327073"/>
                  </a:cubicBezTo>
                  <a:cubicBezTo>
                    <a:pt x="576805" y="1835031"/>
                    <a:pt x="1355939" y="1993768"/>
                    <a:pt x="1776592" y="1455385"/>
                  </a:cubicBezTo>
                  <a:moveTo>
                    <a:pt x="859886" y="566458"/>
                  </a:moveTo>
                  <a:cubicBezTo>
                    <a:pt x="1072858" y="375974"/>
                    <a:pt x="1321546" y="238402"/>
                    <a:pt x="1553037" y="247661"/>
                  </a:cubicBezTo>
                  <a:cubicBezTo>
                    <a:pt x="1961785" y="267503"/>
                    <a:pt x="1969722" y="917002"/>
                    <a:pt x="1807016" y="1373371"/>
                  </a:cubicBezTo>
                  <a:cubicBezTo>
                    <a:pt x="1370490" y="1973925"/>
                    <a:pt x="636332" y="1803283"/>
                    <a:pt x="467012" y="1352206"/>
                  </a:cubicBezTo>
                  <a:cubicBezTo>
                    <a:pt x="418068" y="1136588"/>
                    <a:pt x="522570" y="869381"/>
                    <a:pt x="859886" y="566458"/>
                  </a:cubicBezTo>
                  <a:moveTo>
                    <a:pt x="1865220" y="1286065"/>
                  </a:moveTo>
                  <a:cubicBezTo>
                    <a:pt x="1945911" y="1017535"/>
                    <a:pt x="1968399" y="729163"/>
                    <a:pt x="1902258" y="487089"/>
                  </a:cubicBezTo>
                  <a:cubicBezTo>
                    <a:pt x="2054381" y="730486"/>
                    <a:pt x="2021311" y="1037378"/>
                    <a:pt x="1865220" y="1286065"/>
                  </a:cubicBezTo>
                  <a:moveTo>
                    <a:pt x="2025280" y="471216"/>
                  </a:moveTo>
                  <a:cubicBezTo>
                    <a:pt x="2034539" y="537356"/>
                    <a:pt x="2039831" y="622016"/>
                    <a:pt x="2017343" y="771493"/>
                  </a:cubicBezTo>
                  <a:cubicBezTo>
                    <a:pt x="1994855" y="495026"/>
                    <a:pt x="1812308" y="235756"/>
                    <a:pt x="1637697" y="190780"/>
                  </a:cubicBezTo>
                  <a:cubicBezTo>
                    <a:pt x="1818922" y="190780"/>
                    <a:pt x="1949880" y="255598"/>
                    <a:pt x="2025280" y="471216"/>
                  </a:cubicBezTo>
                  <a:moveTo>
                    <a:pt x="2005437" y="1124683"/>
                  </a:moveTo>
                  <a:cubicBezTo>
                    <a:pt x="2025280" y="988434"/>
                    <a:pt x="2025280" y="856153"/>
                    <a:pt x="2025280" y="856153"/>
                  </a:cubicBezTo>
                  <a:cubicBezTo>
                    <a:pt x="2034539" y="799272"/>
                    <a:pt x="2054381" y="693448"/>
                    <a:pt x="2054381" y="582332"/>
                  </a:cubicBezTo>
                  <a:cubicBezTo>
                    <a:pt x="2219732" y="1073093"/>
                    <a:pt x="2038508" y="1729206"/>
                    <a:pt x="1656216" y="2067845"/>
                  </a:cubicBezTo>
                  <a:cubicBezTo>
                    <a:pt x="1760718" y="1917045"/>
                    <a:pt x="1940620" y="1550627"/>
                    <a:pt x="2005437" y="1124683"/>
                  </a:cubicBezTo>
                  <a:moveTo>
                    <a:pt x="1777915" y="2010964"/>
                  </a:moveTo>
                  <a:cubicBezTo>
                    <a:pt x="1916809" y="1812543"/>
                    <a:pt x="2092743" y="1475227"/>
                    <a:pt x="2133750" y="1112778"/>
                  </a:cubicBezTo>
                  <a:cubicBezTo>
                    <a:pt x="2140364" y="1046637"/>
                    <a:pt x="2166820" y="428886"/>
                    <a:pt x="1911518" y="157710"/>
                  </a:cubicBezTo>
                  <a:cubicBezTo>
                    <a:pt x="2169466" y="243693"/>
                    <a:pt x="2248834" y="702707"/>
                    <a:pt x="2206504" y="1081030"/>
                  </a:cubicBezTo>
                  <a:cubicBezTo>
                    <a:pt x="2164174" y="1477873"/>
                    <a:pt x="2001469" y="1794024"/>
                    <a:pt x="1777915" y="2010964"/>
                  </a:cubicBezTo>
                  <a:moveTo>
                    <a:pt x="2140364" y="198717"/>
                  </a:moveTo>
                  <a:cubicBezTo>
                    <a:pt x="2087451" y="107444"/>
                    <a:pt x="1889030" y="-32774"/>
                    <a:pt x="1550392" y="6910"/>
                  </a:cubicBezTo>
                  <a:cubicBezTo>
                    <a:pt x="1123125" y="5587"/>
                    <a:pt x="715700" y="239724"/>
                    <a:pt x="436588" y="460633"/>
                  </a:cubicBezTo>
                  <a:cubicBezTo>
                    <a:pt x="154830" y="688156"/>
                    <a:pt x="1384" y="905097"/>
                    <a:pt x="61" y="1026795"/>
                  </a:cubicBezTo>
                  <a:cubicBezTo>
                    <a:pt x="-2585" y="1181564"/>
                    <a:pt x="80752" y="1503006"/>
                    <a:pt x="247426" y="1754340"/>
                  </a:cubicBezTo>
                  <a:cubicBezTo>
                    <a:pt x="411454" y="1993768"/>
                    <a:pt x="556963" y="2077105"/>
                    <a:pt x="777872" y="2192189"/>
                  </a:cubicBezTo>
                  <a:cubicBezTo>
                    <a:pt x="997458" y="2309919"/>
                    <a:pt x="1284507" y="2377382"/>
                    <a:pt x="1501448" y="2251715"/>
                  </a:cubicBezTo>
                  <a:cubicBezTo>
                    <a:pt x="1775269" y="2192189"/>
                    <a:pt x="2026602" y="1874715"/>
                    <a:pt x="2184017" y="1540045"/>
                  </a:cubicBezTo>
                  <a:cubicBezTo>
                    <a:pt x="2337462" y="1226539"/>
                    <a:pt x="2385083" y="577040"/>
                    <a:pt x="2140364" y="198717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02" name="Google Shape;402;p27"/>
            <p:cNvGrpSpPr/>
            <p:nvPr/>
          </p:nvGrpSpPr>
          <p:grpSpPr>
            <a:xfrm>
              <a:off x="4430489" y="4246054"/>
              <a:ext cx="3331022" cy="630262"/>
              <a:chOff x="4328161" y="4787565"/>
              <a:chExt cx="3538366" cy="669494"/>
            </a:xfrm>
          </p:grpSpPr>
          <p:sp>
            <p:nvSpPr>
              <p:cNvPr id="403" name="Google Shape;403;p27"/>
              <p:cNvSpPr/>
              <p:nvPr/>
            </p:nvSpPr>
            <p:spPr>
              <a:xfrm>
                <a:off x="4328161" y="4791599"/>
                <a:ext cx="672181" cy="665460"/>
              </a:xfrm>
              <a:custGeom>
                <a:avLst/>
                <a:gdLst/>
                <a:ahLst/>
                <a:cxnLst/>
                <a:rect l="l" t="t" r="r" b="b"/>
                <a:pathLst>
                  <a:path w="661403" h="654789" extrusionOk="0">
                    <a:moveTo>
                      <a:pt x="330702" y="498699"/>
                    </a:moveTo>
                    <a:cubicBezTo>
                      <a:pt x="428590" y="498699"/>
                      <a:pt x="494730" y="421976"/>
                      <a:pt x="494730" y="328056"/>
                    </a:cubicBezTo>
                    <a:cubicBezTo>
                      <a:pt x="494730" y="232814"/>
                      <a:pt x="428590" y="156091"/>
                      <a:pt x="330702" y="156091"/>
                    </a:cubicBezTo>
                    <a:cubicBezTo>
                      <a:pt x="232814" y="156091"/>
                      <a:pt x="166674" y="234137"/>
                      <a:pt x="166674" y="328056"/>
                    </a:cubicBezTo>
                    <a:cubicBezTo>
                      <a:pt x="166674" y="421976"/>
                      <a:pt x="232814" y="498699"/>
                      <a:pt x="330702" y="498699"/>
                    </a:cubicBezTo>
                    <a:moveTo>
                      <a:pt x="330702" y="0"/>
                    </a:moveTo>
                    <a:cubicBezTo>
                      <a:pt x="518541" y="0"/>
                      <a:pt x="661404" y="146832"/>
                      <a:pt x="661404" y="328056"/>
                    </a:cubicBezTo>
                    <a:cubicBezTo>
                      <a:pt x="661404" y="509281"/>
                      <a:pt x="518541" y="654790"/>
                      <a:pt x="330702" y="654790"/>
                    </a:cubicBezTo>
                    <a:cubicBezTo>
                      <a:pt x="142863" y="654790"/>
                      <a:pt x="0" y="509281"/>
                      <a:pt x="0" y="328056"/>
                    </a:cubicBezTo>
                    <a:cubicBezTo>
                      <a:pt x="0" y="146832"/>
                      <a:pt x="142863" y="0"/>
                      <a:pt x="330702" y="0"/>
                    </a:cubicBez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27"/>
              <p:cNvSpPr/>
              <p:nvPr/>
            </p:nvSpPr>
            <p:spPr>
              <a:xfrm>
                <a:off x="5144190" y="4791599"/>
                <a:ext cx="371044" cy="652016"/>
              </a:xfrm>
              <a:custGeom>
                <a:avLst/>
                <a:gdLst/>
                <a:ahLst/>
                <a:cxnLst/>
                <a:rect l="l" t="t" r="r" b="b"/>
                <a:pathLst>
                  <a:path w="365094" h="641561" extrusionOk="0">
                    <a:moveTo>
                      <a:pt x="365095" y="0"/>
                    </a:moveTo>
                    <a:lnTo>
                      <a:pt x="365095" y="161383"/>
                    </a:lnTo>
                    <a:cubicBezTo>
                      <a:pt x="261916" y="161383"/>
                      <a:pt x="207681" y="177256"/>
                      <a:pt x="165351" y="198421"/>
                    </a:cubicBezTo>
                    <a:lnTo>
                      <a:pt x="165351" y="641562"/>
                    </a:lnTo>
                    <a:lnTo>
                      <a:pt x="0" y="641562"/>
                    </a:lnTo>
                    <a:lnTo>
                      <a:pt x="0" y="107148"/>
                    </a:lnTo>
                    <a:cubicBezTo>
                      <a:pt x="96565" y="31747"/>
                      <a:pt x="216940" y="0"/>
                      <a:pt x="346576" y="0"/>
                    </a:cubicBezTo>
                    <a:lnTo>
                      <a:pt x="36509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5" name="Google Shape;405;p27"/>
              <p:cNvSpPr/>
              <p:nvPr/>
            </p:nvSpPr>
            <p:spPr>
              <a:xfrm>
                <a:off x="6438812" y="4791599"/>
                <a:ext cx="625129" cy="653361"/>
              </a:xfrm>
              <a:custGeom>
                <a:avLst/>
                <a:gdLst/>
                <a:ahLst/>
                <a:cxnLst/>
                <a:rect l="l" t="t" r="r" b="b"/>
                <a:pathLst>
                  <a:path w="615105" h="642884" extrusionOk="0">
                    <a:moveTo>
                      <a:pt x="160060" y="109793"/>
                    </a:moveTo>
                    <a:cubicBezTo>
                      <a:pt x="160060" y="58203"/>
                      <a:pt x="223554" y="0"/>
                      <a:pt x="335993" y="0"/>
                    </a:cubicBezTo>
                    <a:cubicBezTo>
                      <a:pt x="421976" y="0"/>
                      <a:pt x="500021" y="38361"/>
                      <a:pt x="551611" y="100533"/>
                    </a:cubicBezTo>
                    <a:cubicBezTo>
                      <a:pt x="592618" y="149477"/>
                      <a:pt x="615106" y="212972"/>
                      <a:pt x="615106" y="321442"/>
                    </a:cubicBezTo>
                    <a:lnTo>
                      <a:pt x="615106" y="641562"/>
                    </a:lnTo>
                    <a:lnTo>
                      <a:pt x="448432" y="641562"/>
                    </a:lnTo>
                    <a:lnTo>
                      <a:pt x="448432" y="308214"/>
                    </a:lnTo>
                    <a:cubicBezTo>
                      <a:pt x="448432" y="246042"/>
                      <a:pt x="433881" y="212972"/>
                      <a:pt x="411393" y="190484"/>
                    </a:cubicBezTo>
                    <a:cubicBezTo>
                      <a:pt x="390228" y="167997"/>
                      <a:pt x="355835" y="156091"/>
                      <a:pt x="317474" y="156091"/>
                    </a:cubicBezTo>
                    <a:cubicBezTo>
                      <a:pt x="247365" y="156091"/>
                      <a:pt x="189162" y="201067"/>
                      <a:pt x="166674" y="234137"/>
                    </a:cubicBezTo>
                    <a:lnTo>
                      <a:pt x="166674" y="642885"/>
                    </a:lnTo>
                    <a:lnTo>
                      <a:pt x="0" y="642885"/>
                    </a:lnTo>
                    <a:lnTo>
                      <a:pt x="0" y="13228"/>
                    </a:lnTo>
                    <a:lnTo>
                      <a:pt x="160060" y="13228"/>
                    </a:lnTo>
                    <a:lnTo>
                      <a:pt x="160060" y="10979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6" name="Google Shape;406;p27"/>
              <p:cNvSpPr/>
              <p:nvPr/>
            </p:nvSpPr>
            <p:spPr>
              <a:xfrm>
                <a:off x="7194345" y="4791599"/>
                <a:ext cx="672182" cy="665460"/>
              </a:xfrm>
              <a:custGeom>
                <a:avLst/>
                <a:gdLst/>
                <a:ahLst/>
                <a:cxnLst/>
                <a:rect l="l" t="t" r="r" b="b"/>
                <a:pathLst>
                  <a:path w="661404" h="654789" extrusionOk="0">
                    <a:moveTo>
                      <a:pt x="330702" y="498699"/>
                    </a:moveTo>
                    <a:cubicBezTo>
                      <a:pt x="428590" y="498699"/>
                      <a:pt x="494730" y="421976"/>
                      <a:pt x="494730" y="328056"/>
                    </a:cubicBezTo>
                    <a:cubicBezTo>
                      <a:pt x="494730" y="232814"/>
                      <a:pt x="428590" y="156091"/>
                      <a:pt x="330702" y="156091"/>
                    </a:cubicBezTo>
                    <a:cubicBezTo>
                      <a:pt x="232814" y="156091"/>
                      <a:pt x="166674" y="234137"/>
                      <a:pt x="166674" y="328056"/>
                    </a:cubicBezTo>
                    <a:cubicBezTo>
                      <a:pt x="166674" y="421976"/>
                      <a:pt x="232814" y="498699"/>
                      <a:pt x="330702" y="498699"/>
                    </a:cubicBezTo>
                    <a:moveTo>
                      <a:pt x="330702" y="0"/>
                    </a:moveTo>
                    <a:cubicBezTo>
                      <a:pt x="518541" y="0"/>
                      <a:pt x="661404" y="146832"/>
                      <a:pt x="661404" y="328056"/>
                    </a:cubicBezTo>
                    <a:cubicBezTo>
                      <a:pt x="661404" y="509281"/>
                      <a:pt x="518541" y="654790"/>
                      <a:pt x="330702" y="654790"/>
                    </a:cubicBezTo>
                    <a:cubicBezTo>
                      <a:pt x="142863" y="654790"/>
                      <a:pt x="0" y="509281"/>
                      <a:pt x="0" y="328056"/>
                    </a:cubicBezTo>
                    <a:cubicBezTo>
                      <a:pt x="0" y="146832"/>
                      <a:pt x="141540" y="0"/>
                      <a:pt x="330702" y="0"/>
                    </a:cubicBez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Google Shape;407;p27"/>
              <p:cNvSpPr/>
              <p:nvPr/>
            </p:nvSpPr>
            <p:spPr>
              <a:xfrm>
                <a:off x="5594551" y="4787565"/>
                <a:ext cx="657394" cy="668149"/>
              </a:xfrm>
              <a:custGeom>
                <a:avLst/>
                <a:gdLst/>
                <a:ahLst/>
                <a:cxnLst/>
                <a:rect l="l" t="t" r="r" b="b"/>
                <a:pathLst>
                  <a:path w="646853" h="657435" extrusionOk="0">
                    <a:moveTo>
                      <a:pt x="480179" y="199744"/>
                    </a:moveTo>
                    <a:cubicBezTo>
                      <a:pt x="443141" y="169319"/>
                      <a:pt x="404779" y="154768"/>
                      <a:pt x="339962" y="154768"/>
                    </a:cubicBezTo>
                    <a:cubicBezTo>
                      <a:pt x="228846" y="154768"/>
                      <a:pt x="165351" y="240751"/>
                      <a:pt x="165351" y="330702"/>
                    </a:cubicBezTo>
                    <a:cubicBezTo>
                      <a:pt x="165351" y="428590"/>
                      <a:pt x="235460" y="505313"/>
                      <a:pt x="329379" y="505313"/>
                    </a:cubicBezTo>
                    <a:cubicBezTo>
                      <a:pt x="391551" y="505313"/>
                      <a:pt x="447109" y="474888"/>
                      <a:pt x="478856" y="428590"/>
                    </a:cubicBezTo>
                    <a:lnTo>
                      <a:pt x="478856" y="199744"/>
                    </a:lnTo>
                    <a:close/>
                    <a:moveTo>
                      <a:pt x="646853" y="128312"/>
                    </a:moveTo>
                    <a:lnTo>
                      <a:pt x="646853" y="645530"/>
                    </a:lnTo>
                    <a:lnTo>
                      <a:pt x="486793" y="645530"/>
                    </a:lnTo>
                    <a:lnTo>
                      <a:pt x="486793" y="548965"/>
                    </a:lnTo>
                    <a:cubicBezTo>
                      <a:pt x="486793" y="596586"/>
                      <a:pt x="387583" y="657435"/>
                      <a:pt x="300277" y="657435"/>
                    </a:cubicBezTo>
                    <a:cubicBezTo>
                      <a:pt x="120376" y="657435"/>
                      <a:pt x="0" y="522509"/>
                      <a:pt x="0" y="329379"/>
                    </a:cubicBezTo>
                    <a:cubicBezTo>
                      <a:pt x="0" y="145509"/>
                      <a:pt x="137572" y="0"/>
                      <a:pt x="329379" y="0"/>
                    </a:cubicBezTo>
                    <a:cubicBezTo>
                      <a:pt x="455046" y="1323"/>
                      <a:pt x="555579" y="39684"/>
                      <a:pt x="646853" y="128312"/>
                    </a:cubicBez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maire 6 points">
  <p:cSld name="Sommaire 6 points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8"/>
          <p:cNvSpPr/>
          <p:nvPr/>
        </p:nvSpPr>
        <p:spPr>
          <a:xfrm>
            <a:off x="8137380" y="451741"/>
            <a:ext cx="4054620" cy="5967397"/>
          </a:xfrm>
          <a:custGeom>
            <a:avLst/>
            <a:gdLst/>
            <a:ahLst/>
            <a:cxnLst/>
            <a:rect l="l" t="t" r="r" b="b"/>
            <a:pathLst>
              <a:path w="4054620" h="5967397" extrusionOk="0">
                <a:moveTo>
                  <a:pt x="1572652" y="4910039"/>
                </a:moveTo>
                <a:cubicBezTo>
                  <a:pt x="2094544" y="5394409"/>
                  <a:pt x="2647136" y="5834435"/>
                  <a:pt x="3329345" y="5766214"/>
                </a:cubicBezTo>
                <a:cubicBezTo>
                  <a:pt x="3274770" y="5752571"/>
                  <a:pt x="2674423" y="5595660"/>
                  <a:pt x="2080901" y="5176101"/>
                </a:cubicBezTo>
                <a:cubicBezTo>
                  <a:pt x="1913758" y="5118113"/>
                  <a:pt x="1722740" y="5022605"/>
                  <a:pt x="1572652" y="4910039"/>
                </a:cubicBezTo>
                <a:close/>
                <a:moveTo>
                  <a:pt x="856332" y="2089097"/>
                </a:moveTo>
                <a:cubicBezTo>
                  <a:pt x="252576" y="2709908"/>
                  <a:pt x="194588" y="3248856"/>
                  <a:pt x="467473" y="3914010"/>
                </a:cubicBezTo>
                <a:cubicBezTo>
                  <a:pt x="740355" y="4545057"/>
                  <a:pt x="1344112" y="5295487"/>
                  <a:pt x="2159354" y="5524028"/>
                </a:cubicBezTo>
                <a:cubicBezTo>
                  <a:pt x="1084873" y="4852050"/>
                  <a:pt x="68378" y="3388709"/>
                  <a:pt x="856332" y="2089097"/>
                </a:cubicBezTo>
                <a:close/>
                <a:moveTo>
                  <a:pt x="4054620" y="0"/>
                </a:moveTo>
                <a:lnTo>
                  <a:pt x="4054620" y="630694"/>
                </a:lnTo>
                <a:lnTo>
                  <a:pt x="4004734" y="625753"/>
                </a:lnTo>
                <a:cubicBezTo>
                  <a:pt x="3407800" y="601877"/>
                  <a:pt x="2766522" y="956627"/>
                  <a:pt x="2217342" y="1447818"/>
                </a:cubicBezTo>
                <a:cubicBezTo>
                  <a:pt x="1347524" y="2228949"/>
                  <a:pt x="1078050" y="2917982"/>
                  <a:pt x="1204259" y="3473985"/>
                </a:cubicBezTo>
                <a:cubicBezTo>
                  <a:pt x="1559010" y="4419060"/>
                  <a:pt x="2875290" y="4886747"/>
                  <a:pt x="3960194" y="4198261"/>
                </a:cubicBezTo>
                <a:lnTo>
                  <a:pt x="4054620" y="4133876"/>
                </a:lnTo>
                <a:lnTo>
                  <a:pt x="4054620" y="4234508"/>
                </a:lnTo>
                <a:lnTo>
                  <a:pt x="4014199" y="4262573"/>
                </a:lnTo>
                <a:cubicBezTo>
                  <a:pt x="2904700" y="4978447"/>
                  <a:pt x="1404232" y="4514357"/>
                  <a:pt x="955252" y="3409176"/>
                </a:cubicBezTo>
                <a:cubicBezTo>
                  <a:pt x="968896" y="3668415"/>
                  <a:pt x="1033707" y="3995875"/>
                  <a:pt x="1176972" y="4227827"/>
                </a:cubicBezTo>
                <a:cubicBezTo>
                  <a:pt x="1176972" y="4227827"/>
                  <a:pt x="1173560" y="4224418"/>
                  <a:pt x="1173560" y="4224418"/>
                </a:cubicBezTo>
                <a:cubicBezTo>
                  <a:pt x="1610174" y="4913450"/>
                  <a:pt x="1978570" y="5155634"/>
                  <a:pt x="2817687" y="5220444"/>
                </a:cubicBezTo>
                <a:cubicBezTo>
                  <a:pt x="3250465" y="5265214"/>
                  <a:pt x="3661923" y="5095461"/>
                  <a:pt x="4015421" y="4699525"/>
                </a:cubicBezTo>
                <a:lnTo>
                  <a:pt x="4054620" y="4652317"/>
                </a:lnTo>
                <a:lnTo>
                  <a:pt x="4054620" y="4757969"/>
                </a:lnTo>
                <a:lnTo>
                  <a:pt x="3965375" y="4856948"/>
                </a:lnTo>
                <a:cubicBezTo>
                  <a:pt x="3478100" y="5346920"/>
                  <a:pt x="2888894" y="5448985"/>
                  <a:pt x="2234398" y="5227267"/>
                </a:cubicBezTo>
                <a:cubicBezTo>
                  <a:pt x="2623258" y="5489917"/>
                  <a:pt x="2978007" y="5701403"/>
                  <a:pt x="3472610" y="5735516"/>
                </a:cubicBezTo>
                <a:cubicBezTo>
                  <a:pt x="3660005" y="5670919"/>
                  <a:pt x="3830971" y="5556915"/>
                  <a:pt x="3985800" y="5408006"/>
                </a:cubicBezTo>
                <a:lnTo>
                  <a:pt x="4054620" y="5334330"/>
                </a:lnTo>
                <a:lnTo>
                  <a:pt x="4054620" y="5736937"/>
                </a:lnTo>
                <a:lnTo>
                  <a:pt x="4003371" y="5757078"/>
                </a:lnTo>
                <a:cubicBezTo>
                  <a:pt x="3959738" y="5771716"/>
                  <a:pt x="3915835" y="5783908"/>
                  <a:pt x="3871704" y="5793502"/>
                </a:cubicBezTo>
                <a:cubicBezTo>
                  <a:pt x="3312290" y="6117552"/>
                  <a:pt x="2572092" y="5943589"/>
                  <a:pt x="2005857" y="5640005"/>
                </a:cubicBezTo>
                <a:cubicBezTo>
                  <a:pt x="1436211" y="5343244"/>
                  <a:pt x="1060994" y="5128347"/>
                  <a:pt x="638024" y="4510947"/>
                </a:cubicBezTo>
                <a:cubicBezTo>
                  <a:pt x="208231" y="3862845"/>
                  <a:pt x="-6666" y="3033959"/>
                  <a:pt x="158" y="2634865"/>
                </a:cubicBezTo>
                <a:cubicBezTo>
                  <a:pt x="3569" y="2321048"/>
                  <a:pt x="399252" y="1761634"/>
                  <a:pt x="1125806" y="1174932"/>
                </a:cubicBezTo>
                <a:cubicBezTo>
                  <a:pt x="1845538" y="605286"/>
                  <a:pt x="2896143" y="1529"/>
                  <a:pt x="3997914" y="4941"/>
                </a:cubicBezTo>
                <a:close/>
              </a:path>
            </a:pathLst>
          </a:custGeom>
          <a:solidFill>
            <a:schemeClr val="lt2">
              <a:alpha val="22352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28"/>
          <p:cNvSpPr txBox="1">
            <a:spLocks noGrp="1"/>
          </p:cNvSpPr>
          <p:nvPr>
            <p:ph type="body" idx="1"/>
          </p:nvPr>
        </p:nvSpPr>
        <p:spPr>
          <a:xfrm>
            <a:off x="629920" y="2203927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1" name="Google Shape;411;p28"/>
          <p:cNvSpPr txBox="1"/>
          <p:nvPr/>
        </p:nvSpPr>
        <p:spPr>
          <a:xfrm>
            <a:off x="520322" y="1272033"/>
            <a:ext cx="237196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fr-FR" sz="2400" b="1" i="0" u="none" strike="noStrike" cap="none">
                <a:solidFill>
                  <a:schemeClr val="dk1"/>
                </a:solidFill>
                <a:highlight>
                  <a:srgbClr val="FFE600"/>
                </a:highlight>
                <a:latin typeface="Arial"/>
                <a:ea typeface="Arial"/>
                <a:cs typeface="Arial"/>
                <a:sym typeface="Arial"/>
              </a:rPr>
              <a:t>Sommaire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8"/>
          <p:cNvSpPr txBox="1">
            <a:spLocks noGrp="1"/>
          </p:cNvSpPr>
          <p:nvPr>
            <p:ph type="body" idx="2"/>
          </p:nvPr>
        </p:nvSpPr>
        <p:spPr>
          <a:xfrm>
            <a:off x="629921" y="3107506"/>
            <a:ext cx="3335792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3" name="Google Shape;413;p28"/>
          <p:cNvSpPr txBox="1">
            <a:spLocks noGrp="1"/>
          </p:cNvSpPr>
          <p:nvPr>
            <p:ph type="body" idx="3"/>
          </p:nvPr>
        </p:nvSpPr>
        <p:spPr>
          <a:xfrm>
            <a:off x="4370884" y="2203927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4" name="Google Shape;414;p28"/>
          <p:cNvSpPr txBox="1">
            <a:spLocks noGrp="1"/>
          </p:cNvSpPr>
          <p:nvPr>
            <p:ph type="body" idx="4"/>
          </p:nvPr>
        </p:nvSpPr>
        <p:spPr>
          <a:xfrm>
            <a:off x="4370885" y="3107506"/>
            <a:ext cx="3335792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5" name="Google Shape;415;p28"/>
          <p:cNvSpPr txBox="1">
            <a:spLocks noGrp="1"/>
          </p:cNvSpPr>
          <p:nvPr>
            <p:ph type="body" idx="5"/>
          </p:nvPr>
        </p:nvSpPr>
        <p:spPr>
          <a:xfrm>
            <a:off x="8111847" y="2203927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6" name="Google Shape;416;p28"/>
          <p:cNvSpPr txBox="1">
            <a:spLocks noGrp="1"/>
          </p:cNvSpPr>
          <p:nvPr>
            <p:ph type="body" idx="6"/>
          </p:nvPr>
        </p:nvSpPr>
        <p:spPr>
          <a:xfrm>
            <a:off x="8111848" y="3107506"/>
            <a:ext cx="3335792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7" name="Google Shape;417;p28"/>
          <p:cNvSpPr txBox="1">
            <a:spLocks noGrp="1"/>
          </p:cNvSpPr>
          <p:nvPr>
            <p:ph type="body" idx="7"/>
          </p:nvPr>
        </p:nvSpPr>
        <p:spPr>
          <a:xfrm>
            <a:off x="629920" y="3974502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8" name="Google Shape;418;p28"/>
          <p:cNvSpPr txBox="1">
            <a:spLocks noGrp="1"/>
          </p:cNvSpPr>
          <p:nvPr>
            <p:ph type="body" idx="8"/>
          </p:nvPr>
        </p:nvSpPr>
        <p:spPr>
          <a:xfrm>
            <a:off x="629921" y="4878081"/>
            <a:ext cx="3335792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9" name="Google Shape;419;p28"/>
          <p:cNvSpPr txBox="1">
            <a:spLocks noGrp="1"/>
          </p:cNvSpPr>
          <p:nvPr>
            <p:ph type="body" idx="9"/>
          </p:nvPr>
        </p:nvSpPr>
        <p:spPr>
          <a:xfrm>
            <a:off x="4370884" y="3974502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0" name="Google Shape;420;p28"/>
          <p:cNvSpPr txBox="1">
            <a:spLocks noGrp="1"/>
          </p:cNvSpPr>
          <p:nvPr>
            <p:ph type="body" idx="13"/>
          </p:nvPr>
        </p:nvSpPr>
        <p:spPr>
          <a:xfrm>
            <a:off x="4370885" y="4878081"/>
            <a:ext cx="3335792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1" name="Google Shape;421;p28"/>
          <p:cNvSpPr txBox="1">
            <a:spLocks noGrp="1"/>
          </p:cNvSpPr>
          <p:nvPr>
            <p:ph type="body" idx="14"/>
          </p:nvPr>
        </p:nvSpPr>
        <p:spPr>
          <a:xfrm>
            <a:off x="8111847" y="3974502"/>
            <a:ext cx="1078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 b="1" i="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2" name="Google Shape;422;p28"/>
          <p:cNvSpPr txBox="1">
            <a:spLocks noGrp="1"/>
          </p:cNvSpPr>
          <p:nvPr>
            <p:ph type="body" idx="15"/>
          </p:nvPr>
        </p:nvSpPr>
        <p:spPr>
          <a:xfrm>
            <a:off x="8111848" y="4878081"/>
            <a:ext cx="333579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3" name="Google Shape;423;p28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28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oints + Texte">
  <p:cSld name="3 Points + Texte"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6" name="Google Shape;426;p29"/>
          <p:cNvCxnSpPr/>
          <p:nvPr/>
        </p:nvCxnSpPr>
        <p:spPr>
          <a:xfrm rot="10800000">
            <a:off x="4194425" y="4588938"/>
            <a:ext cx="215679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oval" w="med" len="med"/>
            <a:tailEnd type="none" w="sm" len="sm"/>
          </a:ln>
        </p:spPr>
      </p:cxnSp>
      <p:cxnSp>
        <p:nvCxnSpPr>
          <p:cNvPr id="427" name="Google Shape;427;p29"/>
          <p:cNvCxnSpPr/>
          <p:nvPr/>
        </p:nvCxnSpPr>
        <p:spPr>
          <a:xfrm rot="10800000">
            <a:off x="4906903" y="2477612"/>
            <a:ext cx="144431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oval" w="med" len="med"/>
            <a:tailEnd type="none" w="sm" len="sm"/>
          </a:ln>
        </p:spPr>
      </p:cxnSp>
      <p:cxnSp>
        <p:nvCxnSpPr>
          <p:cNvPr id="428" name="Google Shape;428;p29"/>
          <p:cNvCxnSpPr/>
          <p:nvPr/>
        </p:nvCxnSpPr>
        <p:spPr>
          <a:xfrm rot="10800000">
            <a:off x="5551560" y="1225281"/>
            <a:ext cx="79965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oval" w="med" len="med"/>
            <a:tailEnd type="none" w="sm" len="sm"/>
          </a:ln>
        </p:spPr>
      </p:cxnSp>
      <p:cxnSp>
        <p:nvCxnSpPr>
          <p:cNvPr id="429" name="Google Shape;429;p29"/>
          <p:cNvCxnSpPr/>
          <p:nvPr/>
        </p:nvCxnSpPr>
        <p:spPr>
          <a:xfrm>
            <a:off x="0" y="852674"/>
            <a:ext cx="478971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0" name="Google Shape;430;p29"/>
          <p:cNvCxnSpPr/>
          <p:nvPr/>
        </p:nvCxnSpPr>
        <p:spPr>
          <a:xfrm>
            <a:off x="0" y="2447794"/>
            <a:ext cx="478971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1" name="Google Shape;431;p29"/>
          <p:cNvCxnSpPr/>
          <p:nvPr/>
        </p:nvCxnSpPr>
        <p:spPr>
          <a:xfrm>
            <a:off x="0" y="4235954"/>
            <a:ext cx="478971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2" name="Google Shape;432;p29"/>
          <p:cNvSpPr txBox="1">
            <a:spLocks noGrp="1"/>
          </p:cNvSpPr>
          <p:nvPr>
            <p:ph type="body" idx="1"/>
          </p:nvPr>
        </p:nvSpPr>
        <p:spPr>
          <a:xfrm>
            <a:off x="807281" y="641350"/>
            <a:ext cx="4744279" cy="74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3" name="Google Shape;433;p29"/>
          <p:cNvSpPr txBox="1">
            <a:spLocks noGrp="1"/>
          </p:cNvSpPr>
          <p:nvPr>
            <p:ph type="body" idx="2"/>
          </p:nvPr>
        </p:nvSpPr>
        <p:spPr>
          <a:xfrm>
            <a:off x="807281" y="2238035"/>
            <a:ext cx="4744279" cy="74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4" name="Google Shape;434;p29"/>
          <p:cNvSpPr txBox="1">
            <a:spLocks noGrp="1"/>
          </p:cNvSpPr>
          <p:nvPr>
            <p:ph type="body" idx="3"/>
          </p:nvPr>
        </p:nvSpPr>
        <p:spPr>
          <a:xfrm>
            <a:off x="807281" y="4031571"/>
            <a:ext cx="4744279" cy="74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5" name="Google Shape;435;p29"/>
          <p:cNvSpPr txBox="1">
            <a:spLocks noGrp="1"/>
          </p:cNvSpPr>
          <p:nvPr>
            <p:ph type="body" idx="4"/>
          </p:nvPr>
        </p:nvSpPr>
        <p:spPr>
          <a:xfrm>
            <a:off x="6654410" y="1071163"/>
            <a:ext cx="4730309" cy="444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i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6" name="Google Shape;436;p29"/>
          <p:cNvSpPr txBox="1">
            <a:spLocks noGrp="1"/>
          </p:cNvSpPr>
          <p:nvPr>
            <p:ph type="body" idx="5"/>
          </p:nvPr>
        </p:nvSpPr>
        <p:spPr>
          <a:xfrm>
            <a:off x="6654410" y="2374015"/>
            <a:ext cx="4730309" cy="444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i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7" name="Google Shape;437;p29"/>
          <p:cNvSpPr txBox="1">
            <a:spLocks noGrp="1"/>
          </p:cNvSpPr>
          <p:nvPr>
            <p:ph type="body" idx="6"/>
          </p:nvPr>
        </p:nvSpPr>
        <p:spPr>
          <a:xfrm>
            <a:off x="6654410" y="4473223"/>
            <a:ext cx="4730309" cy="444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 i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8" name="Google Shape;438;p29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9" name="Google Shape;439;p29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Points">
  <p:cSld name="5 Points"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1" name="Google Shape;441;p30"/>
          <p:cNvGrpSpPr/>
          <p:nvPr/>
        </p:nvGrpSpPr>
        <p:grpSpPr>
          <a:xfrm>
            <a:off x="4601122" y="2470568"/>
            <a:ext cx="2989756" cy="3243595"/>
            <a:chOff x="4328161" y="2222923"/>
            <a:chExt cx="3538366" cy="3838784"/>
          </a:xfrm>
        </p:grpSpPr>
        <p:sp>
          <p:nvSpPr>
            <p:cNvPr id="442" name="Google Shape;442;p30"/>
            <p:cNvSpPr/>
            <p:nvPr/>
          </p:nvSpPr>
          <p:spPr>
            <a:xfrm>
              <a:off x="4815203" y="2222923"/>
              <a:ext cx="2574138" cy="2582652"/>
            </a:xfrm>
            <a:custGeom>
              <a:avLst/>
              <a:gdLst/>
              <a:ahLst/>
              <a:cxnLst/>
              <a:rect l="l" t="t" r="r" b="b"/>
              <a:pathLst>
                <a:path w="2311505" h="2319151" extrusionOk="0">
                  <a:moveTo>
                    <a:pt x="1592721" y="2193512"/>
                  </a:moveTo>
                  <a:cubicBezTo>
                    <a:pt x="1810985" y="2036097"/>
                    <a:pt x="1947234" y="1883975"/>
                    <a:pt x="2103325" y="1596925"/>
                  </a:cubicBezTo>
                  <a:cubicBezTo>
                    <a:pt x="2194599" y="1438188"/>
                    <a:pt x="2287196" y="854830"/>
                    <a:pt x="2185339" y="459311"/>
                  </a:cubicBezTo>
                  <a:cubicBezTo>
                    <a:pt x="2297778" y="664346"/>
                    <a:pt x="2313652" y="1082353"/>
                    <a:pt x="2218410" y="1406441"/>
                  </a:cubicBezTo>
                  <a:cubicBezTo>
                    <a:pt x="2123167" y="1745080"/>
                    <a:pt x="1914164" y="1988476"/>
                    <a:pt x="1592721" y="2193512"/>
                  </a:cubicBezTo>
                  <a:moveTo>
                    <a:pt x="1346679" y="2229228"/>
                  </a:moveTo>
                  <a:cubicBezTo>
                    <a:pt x="1154872" y="2215999"/>
                    <a:pt x="1017300" y="2133985"/>
                    <a:pt x="866500" y="2032129"/>
                  </a:cubicBezTo>
                  <a:cubicBezTo>
                    <a:pt x="1272602" y="2169701"/>
                    <a:pt x="1613887" y="1985831"/>
                    <a:pt x="1832150" y="1378662"/>
                  </a:cubicBezTo>
                  <a:cubicBezTo>
                    <a:pt x="1926069" y="1250350"/>
                    <a:pt x="1955171" y="1157753"/>
                    <a:pt x="1982950" y="1046637"/>
                  </a:cubicBezTo>
                  <a:cubicBezTo>
                    <a:pt x="1940620" y="1417023"/>
                    <a:pt x="1734262" y="2095624"/>
                    <a:pt x="1346679" y="2229228"/>
                  </a:cubicBezTo>
                  <a:moveTo>
                    <a:pt x="609875" y="1909108"/>
                  </a:moveTo>
                  <a:cubicBezTo>
                    <a:pt x="668079" y="1952761"/>
                    <a:pt x="742156" y="1989799"/>
                    <a:pt x="806974" y="2012287"/>
                  </a:cubicBezTo>
                  <a:cubicBezTo>
                    <a:pt x="1037142" y="2174992"/>
                    <a:pt x="1269957" y="2235842"/>
                    <a:pt x="1291121" y="2241133"/>
                  </a:cubicBezTo>
                  <a:cubicBezTo>
                    <a:pt x="1026560" y="2267589"/>
                    <a:pt x="812265" y="2096947"/>
                    <a:pt x="609875" y="1909108"/>
                  </a:cubicBezTo>
                  <a:moveTo>
                    <a:pt x="332086" y="815146"/>
                  </a:moveTo>
                  <a:cubicBezTo>
                    <a:pt x="26517" y="1319136"/>
                    <a:pt x="420714" y="1886620"/>
                    <a:pt x="837398" y="2147213"/>
                  </a:cubicBezTo>
                  <a:cubicBezTo>
                    <a:pt x="521247" y="2058585"/>
                    <a:pt x="287110" y="1767568"/>
                    <a:pt x="181286" y="1522848"/>
                  </a:cubicBezTo>
                  <a:cubicBezTo>
                    <a:pt x="75461" y="1264901"/>
                    <a:pt x="97949" y="1055897"/>
                    <a:pt x="332086" y="815146"/>
                  </a:cubicBezTo>
                  <a:moveTo>
                    <a:pt x="1776592" y="1455385"/>
                  </a:moveTo>
                  <a:cubicBezTo>
                    <a:pt x="1608595" y="1872069"/>
                    <a:pt x="1361230" y="2057262"/>
                    <a:pt x="1092700" y="2029483"/>
                  </a:cubicBezTo>
                  <a:cubicBezTo>
                    <a:pt x="767290" y="2004350"/>
                    <a:pt x="624426" y="1910431"/>
                    <a:pt x="455107" y="1643224"/>
                  </a:cubicBezTo>
                  <a:cubicBezTo>
                    <a:pt x="455107" y="1643224"/>
                    <a:pt x="456430" y="1644546"/>
                    <a:pt x="456430" y="1644546"/>
                  </a:cubicBezTo>
                  <a:cubicBezTo>
                    <a:pt x="400872" y="1554595"/>
                    <a:pt x="375738" y="1427606"/>
                    <a:pt x="370447" y="1327073"/>
                  </a:cubicBezTo>
                  <a:cubicBezTo>
                    <a:pt x="576805" y="1835031"/>
                    <a:pt x="1355939" y="1993768"/>
                    <a:pt x="1776592" y="1455385"/>
                  </a:cubicBezTo>
                  <a:moveTo>
                    <a:pt x="859886" y="566458"/>
                  </a:moveTo>
                  <a:cubicBezTo>
                    <a:pt x="1072858" y="375974"/>
                    <a:pt x="1321546" y="238402"/>
                    <a:pt x="1553037" y="247661"/>
                  </a:cubicBezTo>
                  <a:cubicBezTo>
                    <a:pt x="1961785" y="267503"/>
                    <a:pt x="1969722" y="917002"/>
                    <a:pt x="1807016" y="1373371"/>
                  </a:cubicBezTo>
                  <a:cubicBezTo>
                    <a:pt x="1370490" y="1973925"/>
                    <a:pt x="636332" y="1803283"/>
                    <a:pt x="467012" y="1352206"/>
                  </a:cubicBezTo>
                  <a:cubicBezTo>
                    <a:pt x="418068" y="1136588"/>
                    <a:pt x="522570" y="869381"/>
                    <a:pt x="859886" y="566458"/>
                  </a:cubicBezTo>
                  <a:moveTo>
                    <a:pt x="1865220" y="1286065"/>
                  </a:moveTo>
                  <a:cubicBezTo>
                    <a:pt x="1945911" y="1017535"/>
                    <a:pt x="1968399" y="729163"/>
                    <a:pt x="1902258" y="487089"/>
                  </a:cubicBezTo>
                  <a:cubicBezTo>
                    <a:pt x="2054381" y="730486"/>
                    <a:pt x="2021311" y="1037378"/>
                    <a:pt x="1865220" y="1286065"/>
                  </a:cubicBezTo>
                  <a:moveTo>
                    <a:pt x="2025280" y="471216"/>
                  </a:moveTo>
                  <a:cubicBezTo>
                    <a:pt x="2034539" y="537356"/>
                    <a:pt x="2039831" y="622016"/>
                    <a:pt x="2017343" y="771493"/>
                  </a:cubicBezTo>
                  <a:cubicBezTo>
                    <a:pt x="1994855" y="495026"/>
                    <a:pt x="1812308" y="235756"/>
                    <a:pt x="1637697" y="190780"/>
                  </a:cubicBezTo>
                  <a:cubicBezTo>
                    <a:pt x="1818922" y="190780"/>
                    <a:pt x="1949880" y="255598"/>
                    <a:pt x="2025280" y="471216"/>
                  </a:cubicBezTo>
                  <a:moveTo>
                    <a:pt x="2005437" y="1124683"/>
                  </a:moveTo>
                  <a:cubicBezTo>
                    <a:pt x="2025280" y="988434"/>
                    <a:pt x="2025280" y="856153"/>
                    <a:pt x="2025280" y="856153"/>
                  </a:cubicBezTo>
                  <a:cubicBezTo>
                    <a:pt x="2034539" y="799272"/>
                    <a:pt x="2054381" y="693448"/>
                    <a:pt x="2054381" y="582332"/>
                  </a:cubicBezTo>
                  <a:cubicBezTo>
                    <a:pt x="2219732" y="1073093"/>
                    <a:pt x="2038508" y="1729206"/>
                    <a:pt x="1656216" y="2067845"/>
                  </a:cubicBezTo>
                  <a:cubicBezTo>
                    <a:pt x="1760718" y="1917045"/>
                    <a:pt x="1940620" y="1550627"/>
                    <a:pt x="2005437" y="1124683"/>
                  </a:cubicBezTo>
                  <a:moveTo>
                    <a:pt x="1777915" y="2010964"/>
                  </a:moveTo>
                  <a:cubicBezTo>
                    <a:pt x="1916809" y="1812543"/>
                    <a:pt x="2092743" y="1475227"/>
                    <a:pt x="2133750" y="1112778"/>
                  </a:cubicBezTo>
                  <a:cubicBezTo>
                    <a:pt x="2140364" y="1046637"/>
                    <a:pt x="2166820" y="428886"/>
                    <a:pt x="1911518" y="157710"/>
                  </a:cubicBezTo>
                  <a:cubicBezTo>
                    <a:pt x="2169466" y="243693"/>
                    <a:pt x="2248834" y="702707"/>
                    <a:pt x="2206504" y="1081030"/>
                  </a:cubicBezTo>
                  <a:cubicBezTo>
                    <a:pt x="2164174" y="1477873"/>
                    <a:pt x="2001469" y="1794024"/>
                    <a:pt x="1777915" y="2010964"/>
                  </a:cubicBezTo>
                  <a:moveTo>
                    <a:pt x="2140364" y="198717"/>
                  </a:moveTo>
                  <a:cubicBezTo>
                    <a:pt x="2087451" y="107444"/>
                    <a:pt x="1889030" y="-32774"/>
                    <a:pt x="1550392" y="6910"/>
                  </a:cubicBezTo>
                  <a:cubicBezTo>
                    <a:pt x="1123125" y="5587"/>
                    <a:pt x="715700" y="239724"/>
                    <a:pt x="436588" y="460633"/>
                  </a:cubicBezTo>
                  <a:cubicBezTo>
                    <a:pt x="154830" y="688156"/>
                    <a:pt x="1384" y="905097"/>
                    <a:pt x="61" y="1026795"/>
                  </a:cubicBezTo>
                  <a:cubicBezTo>
                    <a:pt x="-2585" y="1181564"/>
                    <a:pt x="80752" y="1503006"/>
                    <a:pt x="247426" y="1754340"/>
                  </a:cubicBezTo>
                  <a:cubicBezTo>
                    <a:pt x="411454" y="1993768"/>
                    <a:pt x="556963" y="2077105"/>
                    <a:pt x="777872" y="2192189"/>
                  </a:cubicBezTo>
                  <a:cubicBezTo>
                    <a:pt x="997458" y="2309919"/>
                    <a:pt x="1284507" y="2377382"/>
                    <a:pt x="1501448" y="2251715"/>
                  </a:cubicBezTo>
                  <a:cubicBezTo>
                    <a:pt x="1775269" y="2192189"/>
                    <a:pt x="2026602" y="1874715"/>
                    <a:pt x="2184017" y="1540045"/>
                  </a:cubicBezTo>
                  <a:cubicBezTo>
                    <a:pt x="2337462" y="1226539"/>
                    <a:pt x="2385083" y="577040"/>
                    <a:pt x="2140364" y="198717"/>
                  </a:cubicBezTo>
                </a:path>
              </a:pathLst>
            </a:custGeom>
            <a:solidFill>
              <a:srgbClr val="FFE6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3" name="Google Shape;443;p30"/>
            <p:cNvGrpSpPr/>
            <p:nvPr/>
          </p:nvGrpSpPr>
          <p:grpSpPr>
            <a:xfrm>
              <a:off x="4328161" y="5392213"/>
              <a:ext cx="3538366" cy="669494"/>
              <a:chOff x="4328161" y="4787565"/>
              <a:chExt cx="3538366" cy="669494"/>
            </a:xfrm>
          </p:grpSpPr>
          <p:sp>
            <p:nvSpPr>
              <p:cNvPr id="444" name="Google Shape;444;p30"/>
              <p:cNvSpPr/>
              <p:nvPr/>
            </p:nvSpPr>
            <p:spPr>
              <a:xfrm>
                <a:off x="4328161" y="4791599"/>
                <a:ext cx="672181" cy="665460"/>
              </a:xfrm>
              <a:custGeom>
                <a:avLst/>
                <a:gdLst/>
                <a:ahLst/>
                <a:cxnLst/>
                <a:rect l="l" t="t" r="r" b="b"/>
                <a:pathLst>
                  <a:path w="661403" h="654789" extrusionOk="0">
                    <a:moveTo>
                      <a:pt x="330702" y="498699"/>
                    </a:moveTo>
                    <a:cubicBezTo>
                      <a:pt x="428590" y="498699"/>
                      <a:pt x="494730" y="421976"/>
                      <a:pt x="494730" y="328056"/>
                    </a:cubicBezTo>
                    <a:cubicBezTo>
                      <a:pt x="494730" y="232814"/>
                      <a:pt x="428590" y="156091"/>
                      <a:pt x="330702" y="156091"/>
                    </a:cubicBezTo>
                    <a:cubicBezTo>
                      <a:pt x="232814" y="156091"/>
                      <a:pt x="166674" y="234137"/>
                      <a:pt x="166674" y="328056"/>
                    </a:cubicBezTo>
                    <a:cubicBezTo>
                      <a:pt x="166674" y="421976"/>
                      <a:pt x="232814" y="498699"/>
                      <a:pt x="330702" y="498699"/>
                    </a:cubicBezTo>
                    <a:moveTo>
                      <a:pt x="330702" y="0"/>
                    </a:moveTo>
                    <a:cubicBezTo>
                      <a:pt x="518541" y="0"/>
                      <a:pt x="661404" y="146832"/>
                      <a:pt x="661404" y="328056"/>
                    </a:cubicBezTo>
                    <a:cubicBezTo>
                      <a:pt x="661404" y="509281"/>
                      <a:pt x="518541" y="654790"/>
                      <a:pt x="330702" y="654790"/>
                    </a:cubicBezTo>
                    <a:cubicBezTo>
                      <a:pt x="142863" y="654790"/>
                      <a:pt x="0" y="509281"/>
                      <a:pt x="0" y="328056"/>
                    </a:cubicBezTo>
                    <a:cubicBezTo>
                      <a:pt x="0" y="146832"/>
                      <a:pt x="142863" y="0"/>
                      <a:pt x="330702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30"/>
              <p:cNvSpPr/>
              <p:nvPr/>
            </p:nvSpPr>
            <p:spPr>
              <a:xfrm>
                <a:off x="5144190" y="4791599"/>
                <a:ext cx="371044" cy="652016"/>
              </a:xfrm>
              <a:custGeom>
                <a:avLst/>
                <a:gdLst/>
                <a:ahLst/>
                <a:cxnLst/>
                <a:rect l="l" t="t" r="r" b="b"/>
                <a:pathLst>
                  <a:path w="365094" h="641561" extrusionOk="0">
                    <a:moveTo>
                      <a:pt x="365095" y="0"/>
                    </a:moveTo>
                    <a:lnTo>
                      <a:pt x="365095" y="161383"/>
                    </a:lnTo>
                    <a:cubicBezTo>
                      <a:pt x="261916" y="161383"/>
                      <a:pt x="207681" y="177256"/>
                      <a:pt x="165351" y="198421"/>
                    </a:cubicBezTo>
                    <a:lnTo>
                      <a:pt x="165351" y="641562"/>
                    </a:lnTo>
                    <a:lnTo>
                      <a:pt x="0" y="641562"/>
                    </a:lnTo>
                    <a:lnTo>
                      <a:pt x="0" y="107148"/>
                    </a:lnTo>
                    <a:cubicBezTo>
                      <a:pt x="96565" y="31747"/>
                      <a:pt x="216940" y="0"/>
                      <a:pt x="346576" y="0"/>
                    </a:cubicBezTo>
                    <a:lnTo>
                      <a:pt x="36509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30"/>
              <p:cNvSpPr/>
              <p:nvPr/>
            </p:nvSpPr>
            <p:spPr>
              <a:xfrm>
                <a:off x="6438812" y="4791599"/>
                <a:ext cx="625129" cy="653361"/>
              </a:xfrm>
              <a:custGeom>
                <a:avLst/>
                <a:gdLst/>
                <a:ahLst/>
                <a:cxnLst/>
                <a:rect l="l" t="t" r="r" b="b"/>
                <a:pathLst>
                  <a:path w="615105" h="642884" extrusionOk="0">
                    <a:moveTo>
                      <a:pt x="160060" y="109793"/>
                    </a:moveTo>
                    <a:cubicBezTo>
                      <a:pt x="160060" y="58203"/>
                      <a:pt x="223554" y="0"/>
                      <a:pt x="335993" y="0"/>
                    </a:cubicBezTo>
                    <a:cubicBezTo>
                      <a:pt x="421976" y="0"/>
                      <a:pt x="500021" y="38361"/>
                      <a:pt x="551611" y="100533"/>
                    </a:cubicBezTo>
                    <a:cubicBezTo>
                      <a:pt x="592618" y="149477"/>
                      <a:pt x="615106" y="212972"/>
                      <a:pt x="615106" y="321442"/>
                    </a:cubicBezTo>
                    <a:lnTo>
                      <a:pt x="615106" y="641562"/>
                    </a:lnTo>
                    <a:lnTo>
                      <a:pt x="448432" y="641562"/>
                    </a:lnTo>
                    <a:lnTo>
                      <a:pt x="448432" y="308214"/>
                    </a:lnTo>
                    <a:cubicBezTo>
                      <a:pt x="448432" y="246042"/>
                      <a:pt x="433881" y="212972"/>
                      <a:pt x="411393" y="190484"/>
                    </a:cubicBezTo>
                    <a:cubicBezTo>
                      <a:pt x="390228" y="167997"/>
                      <a:pt x="355835" y="156091"/>
                      <a:pt x="317474" y="156091"/>
                    </a:cubicBezTo>
                    <a:cubicBezTo>
                      <a:pt x="247365" y="156091"/>
                      <a:pt x="189162" y="201067"/>
                      <a:pt x="166674" y="234137"/>
                    </a:cubicBezTo>
                    <a:lnTo>
                      <a:pt x="166674" y="642885"/>
                    </a:lnTo>
                    <a:lnTo>
                      <a:pt x="0" y="642885"/>
                    </a:lnTo>
                    <a:lnTo>
                      <a:pt x="0" y="13228"/>
                    </a:lnTo>
                    <a:lnTo>
                      <a:pt x="160060" y="13228"/>
                    </a:lnTo>
                    <a:lnTo>
                      <a:pt x="160060" y="1097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30"/>
              <p:cNvSpPr/>
              <p:nvPr/>
            </p:nvSpPr>
            <p:spPr>
              <a:xfrm>
                <a:off x="7194345" y="4791599"/>
                <a:ext cx="672182" cy="665460"/>
              </a:xfrm>
              <a:custGeom>
                <a:avLst/>
                <a:gdLst/>
                <a:ahLst/>
                <a:cxnLst/>
                <a:rect l="l" t="t" r="r" b="b"/>
                <a:pathLst>
                  <a:path w="661404" h="654789" extrusionOk="0">
                    <a:moveTo>
                      <a:pt x="330702" y="498699"/>
                    </a:moveTo>
                    <a:cubicBezTo>
                      <a:pt x="428590" y="498699"/>
                      <a:pt x="494730" y="421976"/>
                      <a:pt x="494730" y="328056"/>
                    </a:cubicBezTo>
                    <a:cubicBezTo>
                      <a:pt x="494730" y="232814"/>
                      <a:pt x="428590" y="156091"/>
                      <a:pt x="330702" y="156091"/>
                    </a:cubicBezTo>
                    <a:cubicBezTo>
                      <a:pt x="232814" y="156091"/>
                      <a:pt x="166674" y="234137"/>
                      <a:pt x="166674" y="328056"/>
                    </a:cubicBezTo>
                    <a:cubicBezTo>
                      <a:pt x="166674" y="421976"/>
                      <a:pt x="232814" y="498699"/>
                      <a:pt x="330702" y="498699"/>
                    </a:cubicBezTo>
                    <a:moveTo>
                      <a:pt x="330702" y="0"/>
                    </a:moveTo>
                    <a:cubicBezTo>
                      <a:pt x="518541" y="0"/>
                      <a:pt x="661404" y="146832"/>
                      <a:pt x="661404" y="328056"/>
                    </a:cubicBezTo>
                    <a:cubicBezTo>
                      <a:pt x="661404" y="509281"/>
                      <a:pt x="518541" y="654790"/>
                      <a:pt x="330702" y="654790"/>
                    </a:cubicBezTo>
                    <a:cubicBezTo>
                      <a:pt x="142863" y="654790"/>
                      <a:pt x="0" y="509281"/>
                      <a:pt x="0" y="328056"/>
                    </a:cubicBezTo>
                    <a:cubicBezTo>
                      <a:pt x="0" y="146832"/>
                      <a:pt x="141540" y="0"/>
                      <a:pt x="330702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30"/>
              <p:cNvSpPr/>
              <p:nvPr/>
            </p:nvSpPr>
            <p:spPr>
              <a:xfrm>
                <a:off x="5594551" y="4787565"/>
                <a:ext cx="657394" cy="668149"/>
              </a:xfrm>
              <a:custGeom>
                <a:avLst/>
                <a:gdLst/>
                <a:ahLst/>
                <a:cxnLst/>
                <a:rect l="l" t="t" r="r" b="b"/>
                <a:pathLst>
                  <a:path w="646853" h="657435" extrusionOk="0">
                    <a:moveTo>
                      <a:pt x="480179" y="199744"/>
                    </a:moveTo>
                    <a:cubicBezTo>
                      <a:pt x="443141" y="169319"/>
                      <a:pt x="404779" y="154768"/>
                      <a:pt x="339962" y="154768"/>
                    </a:cubicBezTo>
                    <a:cubicBezTo>
                      <a:pt x="228846" y="154768"/>
                      <a:pt x="165351" y="240751"/>
                      <a:pt x="165351" y="330702"/>
                    </a:cubicBezTo>
                    <a:cubicBezTo>
                      <a:pt x="165351" y="428590"/>
                      <a:pt x="235460" y="505313"/>
                      <a:pt x="329379" y="505313"/>
                    </a:cubicBezTo>
                    <a:cubicBezTo>
                      <a:pt x="391551" y="505313"/>
                      <a:pt x="447109" y="474888"/>
                      <a:pt x="478856" y="428590"/>
                    </a:cubicBezTo>
                    <a:lnTo>
                      <a:pt x="478856" y="199744"/>
                    </a:lnTo>
                    <a:close/>
                    <a:moveTo>
                      <a:pt x="646853" y="128312"/>
                    </a:moveTo>
                    <a:lnTo>
                      <a:pt x="646853" y="645530"/>
                    </a:lnTo>
                    <a:lnTo>
                      <a:pt x="486793" y="645530"/>
                    </a:lnTo>
                    <a:lnTo>
                      <a:pt x="486793" y="548965"/>
                    </a:lnTo>
                    <a:cubicBezTo>
                      <a:pt x="486793" y="596586"/>
                      <a:pt x="387583" y="657435"/>
                      <a:pt x="300277" y="657435"/>
                    </a:cubicBezTo>
                    <a:cubicBezTo>
                      <a:pt x="120376" y="657435"/>
                      <a:pt x="0" y="522509"/>
                      <a:pt x="0" y="329379"/>
                    </a:cubicBezTo>
                    <a:cubicBezTo>
                      <a:pt x="0" y="145509"/>
                      <a:pt x="137572" y="0"/>
                      <a:pt x="329379" y="0"/>
                    </a:cubicBezTo>
                    <a:cubicBezTo>
                      <a:pt x="455046" y="1323"/>
                      <a:pt x="555579" y="39684"/>
                      <a:pt x="646853" y="128312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cxnSp>
        <p:nvCxnSpPr>
          <p:cNvPr id="449" name="Google Shape;449;p30"/>
          <p:cNvCxnSpPr/>
          <p:nvPr/>
        </p:nvCxnSpPr>
        <p:spPr>
          <a:xfrm>
            <a:off x="7696598" y="4526370"/>
            <a:ext cx="309714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450" name="Google Shape;450;p30"/>
          <p:cNvGrpSpPr/>
          <p:nvPr/>
        </p:nvGrpSpPr>
        <p:grpSpPr>
          <a:xfrm>
            <a:off x="3673366" y="2760814"/>
            <a:ext cx="1057660" cy="350913"/>
            <a:chOff x="1786684" y="2861534"/>
            <a:chExt cx="1057660" cy="350913"/>
          </a:xfrm>
        </p:grpSpPr>
        <p:cxnSp>
          <p:nvCxnSpPr>
            <p:cNvPr id="451" name="Google Shape;451;p30"/>
            <p:cNvCxnSpPr/>
            <p:nvPr/>
          </p:nvCxnSpPr>
          <p:spPr>
            <a:xfrm>
              <a:off x="1786684" y="2861534"/>
              <a:ext cx="0" cy="35091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2" name="Google Shape;452;p30"/>
            <p:cNvCxnSpPr/>
            <p:nvPr/>
          </p:nvCxnSpPr>
          <p:spPr>
            <a:xfrm rot="10800000">
              <a:off x="1786686" y="3212447"/>
              <a:ext cx="1057658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none" w="sm" len="sm"/>
            </a:ln>
          </p:spPr>
        </p:cxnSp>
      </p:grpSp>
      <p:grpSp>
        <p:nvGrpSpPr>
          <p:cNvPr id="453" name="Google Shape;453;p30"/>
          <p:cNvGrpSpPr/>
          <p:nvPr/>
        </p:nvGrpSpPr>
        <p:grpSpPr>
          <a:xfrm rot="10800000" flipH="1">
            <a:off x="3673366" y="4526370"/>
            <a:ext cx="1058401" cy="350913"/>
            <a:chOff x="1786684" y="2861534"/>
            <a:chExt cx="1058401" cy="350913"/>
          </a:xfrm>
        </p:grpSpPr>
        <p:cxnSp>
          <p:nvCxnSpPr>
            <p:cNvPr id="454" name="Google Shape;454;p30"/>
            <p:cNvCxnSpPr/>
            <p:nvPr/>
          </p:nvCxnSpPr>
          <p:spPr>
            <a:xfrm>
              <a:off x="1786684" y="2861534"/>
              <a:ext cx="0" cy="35091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5" name="Google Shape;455;p30"/>
            <p:cNvCxnSpPr/>
            <p:nvPr/>
          </p:nvCxnSpPr>
          <p:spPr>
            <a:xfrm rot="10800000">
              <a:off x="1786685" y="3212447"/>
              <a:ext cx="1058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none" w="sm" len="sm"/>
            </a:ln>
          </p:spPr>
        </p:cxnSp>
      </p:grpSp>
      <p:cxnSp>
        <p:nvCxnSpPr>
          <p:cNvPr id="456" name="Google Shape;456;p30"/>
          <p:cNvCxnSpPr/>
          <p:nvPr/>
        </p:nvCxnSpPr>
        <p:spPr>
          <a:xfrm rot="10800000">
            <a:off x="6096000" y="1823171"/>
            <a:ext cx="0" cy="470042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oval" w="med" len="med"/>
            <a:tailEnd type="none" w="sm" len="sm"/>
          </a:ln>
        </p:spPr>
      </p:cxnSp>
      <p:grpSp>
        <p:nvGrpSpPr>
          <p:cNvPr id="457" name="Google Shape;457;p30"/>
          <p:cNvGrpSpPr/>
          <p:nvPr/>
        </p:nvGrpSpPr>
        <p:grpSpPr>
          <a:xfrm flipH="1">
            <a:off x="7462154" y="2760814"/>
            <a:ext cx="1057660" cy="350913"/>
            <a:chOff x="1786684" y="2861534"/>
            <a:chExt cx="1057660" cy="350913"/>
          </a:xfrm>
        </p:grpSpPr>
        <p:cxnSp>
          <p:nvCxnSpPr>
            <p:cNvPr id="458" name="Google Shape;458;p30"/>
            <p:cNvCxnSpPr/>
            <p:nvPr/>
          </p:nvCxnSpPr>
          <p:spPr>
            <a:xfrm>
              <a:off x="1786684" y="2861534"/>
              <a:ext cx="0" cy="35091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9" name="Google Shape;459;p30"/>
            <p:cNvCxnSpPr/>
            <p:nvPr/>
          </p:nvCxnSpPr>
          <p:spPr>
            <a:xfrm rot="10800000">
              <a:off x="1786686" y="3212447"/>
              <a:ext cx="1057658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none" w="sm" len="sm"/>
            </a:ln>
          </p:spPr>
        </p:cxnSp>
      </p:grpSp>
      <p:grpSp>
        <p:nvGrpSpPr>
          <p:cNvPr id="460" name="Google Shape;460;p30"/>
          <p:cNvGrpSpPr/>
          <p:nvPr/>
        </p:nvGrpSpPr>
        <p:grpSpPr>
          <a:xfrm rot="10800000">
            <a:off x="7461413" y="4526370"/>
            <a:ext cx="1058401" cy="350913"/>
            <a:chOff x="1786684" y="2861534"/>
            <a:chExt cx="1058401" cy="350913"/>
          </a:xfrm>
        </p:grpSpPr>
        <p:cxnSp>
          <p:nvCxnSpPr>
            <p:cNvPr id="461" name="Google Shape;461;p30"/>
            <p:cNvCxnSpPr/>
            <p:nvPr/>
          </p:nvCxnSpPr>
          <p:spPr>
            <a:xfrm>
              <a:off x="1786684" y="2861534"/>
              <a:ext cx="0" cy="35091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2" name="Google Shape;462;p30"/>
            <p:cNvCxnSpPr/>
            <p:nvPr/>
          </p:nvCxnSpPr>
          <p:spPr>
            <a:xfrm rot="10800000">
              <a:off x="1786685" y="3212447"/>
              <a:ext cx="1058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none" w="sm" len="sm"/>
            </a:ln>
          </p:spPr>
        </p:cxnSp>
      </p:grpSp>
      <p:sp>
        <p:nvSpPr>
          <p:cNvPr id="463" name="Google Shape;463;p30"/>
          <p:cNvSpPr>
            <a:spLocks noGrp="1"/>
          </p:cNvSpPr>
          <p:nvPr>
            <p:ph type="pic" idx="2"/>
          </p:nvPr>
        </p:nvSpPr>
        <p:spPr>
          <a:xfrm>
            <a:off x="3423166" y="2058192"/>
            <a:ext cx="500400" cy="501342"/>
          </a:xfrm>
          <a:prstGeom prst="rect">
            <a:avLst/>
          </a:prstGeom>
          <a:noFill/>
          <a:ln>
            <a:noFill/>
          </a:ln>
        </p:spPr>
      </p:sp>
      <p:sp>
        <p:nvSpPr>
          <p:cNvPr id="464" name="Google Shape;464;p30"/>
          <p:cNvSpPr>
            <a:spLocks noGrp="1"/>
          </p:cNvSpPr>
          <p:nvPr>
            <p:ph type="pic" idx="3"/>
          </p:nvPr>
        </p:nvSpPr>
        <p:spPr>
          <a:xfrm>
            <a:off x="8268434" y="2058192"/>
            <a:ext cx="500400" cy="501342"/>
          </a:xfrm>
          <a:prstGeom prst="rect">
            <a:avLst/>
          </a:prstGeom>
          <a:noFill/>
          <a:ln>
            <a:noFill/>
          </a:ln>
        </p:spPr>
      </p:sp>
      <p:sp>
        <p:nvSpPr>
          <p:cNvPr id="465" name="Google Shape;465;p30"/>
          <p:cNvSpPr>
            <a:spLocks noGrp="1"/>
          </p:cNvSpPr>
          <p:nvPr>
            <p:ph type="pic" idx="4"/>
          </p:nvPr>
        </p:nvSpPr>
        <p:spPr>
          <a:xfrm>
            <a:off x="3423166" y="5075909"/>
            <a:ext cx="500400" cy="501342"/>
          </a:xfrm>
          <a:prstGeom prst="rect">
            <a:avLst/>
          </a:prstGeom>
          <a:noFill/>
          <a:ln>
            <a:noFill/>
          </a:ln>
        </p:spPr>
      </p:sp>
      <p:sp>
        <p:nvSpPr>
          <p:cNvPr id="466" name="Google Shape;466;p30"/>
          <p:cNvSpPr>
            <a:spLocks noGrp="1"/>
          </p:cNvSpPr>
          <p:nvPr>
            <p:ph type="pic" idx="5"/>
          </p:nvPr>
        </p:nvSpPr>
        <p:spPr>
          <a:xfrm>
            <a:off x="8268434" y="5075909"/>
            <a:ext cx="500400" cy="501342"/>
          </a:xfrm>
          <a:prstGeom prst="rect">
            <a:avLst/>
          </a:prstGeom>
          <a:noFill/>
          <a:ln>
            <a:noFill/>
          </a:ln>
        </p:spPr>
      </p:sp>
      <p:sp>
        <p:nvSpPr>
          <p:cNvPr id="467" name="Google Shape;467;p30"/>
          <p:cNvSpPr>
            <a:spLocks noGrp="1"/>
          </p:cNvSpPr>
          <p:nvPr>
            <p:ph type="pic" idx="6"/>
          </p:nvPr>
        </p:nvSpPr>
        <p:spPr>
          <a:xfrm>
            <a:off x="5845800" y="1209309"/>
            <a:ext cx="500400" cy="501342"/>
          </a:xfrm>
          <a:prstGeom prst="rect">
            <a:avLst/>
          </a:prstGeom>
          <a:noFill/>
          <a:ln>
            <a:noFill/>
          </a:ln>
        </p:spPr>
      </p:sp>
      <p:sp>
        <p:nvSpPr>
          <p:cNvPr id="468" name="Google Shape;468;p30"/>
          <p:cNvSpPr txBox="1">
            <a:spLocks noGrp="1"/>
          </p:cNvSpPr>
          <p:nvPr>
            <p:ph type="body" idx="1"/>
          </p:nvPr>
        </p:nvSpPr>
        <p:spPr>
          <a:xfrm>
            <a:off x="308027" y="1899172"/>
            <a:ext cx="2864338" cy="83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sp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9" name="Google Shape;469;p30"/>
          <p:cNvSpPr txBox="1">
            <a:spLocks noGrp="1"/>
          </p:cNvSpPr>
          <p:nvPr>
            <p:ph type="body" idx="7"/>
          </p:nvPr>
        </p:nvSpPr>
        <p:spPr>
          <a:xfrm>
            <a:off x="308027" y="4909285"/>
            <a:ext cx="2864338" cy="83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sp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0" name="Google Shape;470;p30"/>
          <p:cNvSpPr txBox="1">
            <a:spLocks noGrp="1"/>
          </p:cNvSpPr>
          <p:nvPr>
            <p:ph type="body" idx="8"/>
          </p:nvPr>
        </p:nvSpPr>
        <p:spPr>
          <a:xfrm>
            <a:off x="9023755" y="1899172"/>
            <a:ext cx="2864338" cy="83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1" name="Google Shape;471;p30"/>
          <p:cNvSpPr txBox="1">
            <a:spLocks noGrp="1"/>
          </p:cNvSpPr>
          <p:nvPr>
            <p:ph type="body" idx="9"/>
          </p:nvPr>
        </p:nvSpPr>
        <p:spPr>
          <a:xfrm>
            <a:off x="9023755" y="4909285"/>
            <a:ext cx="2864338" cy="83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2" name="Google Shape;472;p30"/>
          <p:cNvSpPr txBox="1">
            <a:spLocks noGrp="1"/>
          </p:cNvSpPr>
          <p:nvPr>
            <p:ph type="body" idx="13"/>
          </p:nvPr>
        </p:nvSpPr>
        <p:spPr>
          <a:xfrm>
            <a:off x="4663831" y="547359"/>
            <a:ext cx="2864338" cy="540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3" name="Google Shape;473;p30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4" name="Google Shape;474;p30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points">
  <p:cSld name="4 points"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6" name="Google Shape;476;p31"/>
          <p:cNvCxnSpPr/>
          <p:nvPr/>
        </p:nvCxnSpPr>
        <p:spPr>
          <a:xfrm>
            <a:off x="8020449" y="4188304"/>
            <a:ext cx="478971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7" name="Google Shape;477;p31"/>
          <p:cNvCxnSpPr/>
          <p:nvPr/>
        </p:nvCxnSpPr>
        <p:spPr>
          <a:xfrm>
            <a:off x="8020449" y="812917"/>
            <a:ext cx="478971" cy="0"/>
          </a:xfrm>
          <a:prstGeom prst="straightConnector1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8" name="Google Shape;478;p31"/>
          <p:cNvCxnSpPr/>
          <p:nvPr/>
        </p:nvCxnSpPr>
        <p:spPr>
          <a:xfrm>
            <a:off x="0" y="3134084"/>
            <a:ext cx="520320" cy="0"/>
          </a:xfrm>
          <a:prstGeom prst="straightConnector1">
            <a:avLst/>
          </a:prstGeom>
          <a:noFill/>
          <a:ln w="381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9" name="Google Shape;479;p31"/>
          <p:cNvSpPr txBox="1">
            <a:spLocks noGrp="1"/>
          </p:cNvSpPr>
          <p:nvPr>
            <p:ph type="body" idx="1"/>
          </p:nvPr>
        </p:nvSpPr>
        <p:spPr>
          <a:xfrm>
            <a:off x="8634469" y="640507"/>
            <a:ext cx="3000698" cy="309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0" name="Google Shape;480;p31"/>
          <p:cNvSpPr txBox="1">
            <a:spLocks noGrp="1"/>
          </p:cNvSpPr>
          <p:nvPr>
            <p:ph type="body" idx="2"/>
          </p:nvPr>
        </p:nvSpPr>
        <p:spPr>
          <a:xfrm>
            <a:off x="8634468" y="1043333"/>
            <a:ext cx="3000698" cy="874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/>
            </a:lvl1pPr>
            <a:lvl2pPr marL="914400" lvl="1" indent="-228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/>
            </a:lvl2pPr>
            <a:lvl3pPr marL="1371600" lvl="2" indent="-30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 Black"/>
              <a:buChar char="-"/>
              <a:defRPr sz="12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1" name="Google Shape;481;p31"/>
          <p:cNvSpPr txBox="1">
            <a:spLocks noGrp="1"/>
          </p:cNvSpPr>
          <p:nvPr>
            <p:ph type="body" idx="3"/>
          </p:nvPr>
        </p:nvSpPr>
        <p:spPr>
          <a:xfrm>
            <a:off x="8634469" y="4029780"/>
            <a:ext cx="3000698" cy="309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2" name="Google Shape;482;p31"/>
          <p:cNvSpPr txBox="1">
            <a:spLocks noGrp="1"/>
          </p:cNvSpPr>
          <p:nvPr>
            <p:ph type="body" idx="4"/>
          </p:nvPr>
        </p:nvSpPr>
        <p:spPr>
          <a:xfrm>
            <a:off x="520320" y="2863704"/>
            <a:ext cx="3174481" cy="463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3" name="Google Shape;483;p31"/>
          <p:cNvSpPr txBox="1">
            <a:spLocks noGrp="1"/>
          </p:cNvSpPr>
          <p:nvPr>
            <p:ph type="body" idx="5"/>
          </p:nvPr>
        </p:nvSpPr>
        <p:spPr>
          <a:xfrm>
            <a:off x="556833" y="3488183"/>
            <a:ext cx="3137968" cy="979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0"/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2pPr>
            <a:lvl3pPr marL="1371600" lvl="2" indent="-30480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 Black"/>
              <a:buChar char="-"/>
              <a:defRPr sz="12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4" name="Google Shape;484;p31"/>
          <p:cNvSpPr txBox="1">
            <a:spLocks noGrp="1"/>
          </p:cNvSpPr>
          <p:nvPr>
            <p:ph type="body" idx="6"/>
          </p:nvPr>
        </p:nvSpPr>
        <p:spPr>
          <a:xfrm>
            <a:off x="8634468" y="4432606"/>
            <a:ext cx="3000698" cy="874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/>
            </a:lvl1pPr>
            <a:lvl2pPr marL="914400" lvl="1" indent="-228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0"/>
            </a:lvl2pPr>
            <a:lvl3pPr marL="1371600" lvl="2" indent="-30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 Black"/>
              <a:buChar char="-"/>
              <a:defRPr sz="1200" b="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5" name="Google Shape;485;p31"/>
          <p:cNvSpPr/>
          <p:nvPr/>
        </p:nvSpPr>
        <p:spPr>
          <a:xfrm>
            <a:off x="3918619" y="0"/>
            <a:ext cx="4219714" cy="6857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6" name="Google Shape;486;p31"/>
          <p:cNvCxnSpPr/>
          <p:nvPr/>
        </p:nvCxnSpPr>
        <p:spPr>
          <a:xfrm>
            <a:off x="3918619" y="812917"/>
            <a:ext cx="415518" cy="0"/>
          </a:xfrm>
          <a:prstGeom prst="straightConnector1">
            <a:avLst/>
          </a:prstGeom>
          <a:noFill/>
          <a:ln w="254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7" name="Google Shape;487;p31"/>
          <p:cNvSpPr txBox="1">
            <a:spLocks noGrp="1"/>
          </p:cNvSpPr>
          <p:nvPr>
            <p:ph type="body" idx="7"/>
          </p:nvPr>
        </p:nvSpPr>
        <p:spPr>
          <a:xfrm>
            <a:off x="4469186" y="640507"/>
            <a:ext cx="3000698" cy="309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 b="0"/>
            </a:lvl2pPr>
            <a:lvl3pPr marL="1371600" lvl="2" indent="-29845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 Black"/>
              <a:buChar char="-"/>
              <a:defRPr sz="1100"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8" name="Google Shape;488;p31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31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Vide">
  <p:cSld name="2_Vide"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32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2" name="Google Shape;492;p32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99449" y="689352"/>
            <a:ext cx="11588650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99449" y="1825625"/>
            <a:ext cx="11588650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MSIPCMContentMarking" descr="{&quot;HashCode&quot;:-2010644011,&quot;Placement&quot;:&quot;Footer&quot;,&quot;Top&quot;:522.0343,&quot;Left&quot;:394.6604,&quot;SlideWidth&quot;:960,&quot;SlideHeight&quot;:540}">
            <a:extLst>
              <a:ext uri="{FF2B5EF4-FFF2-40B4-BE49-F238E27FC236}">
                <a16:creationId xmlns:a16="http://schemas.microsoft.com/office/drawing/2014/main" id="{84CEB38C-A50B-4A6E-AD24-A7969541C6AA}"/>
              </a:ext>
            </a:extLst>
          </p:cNvPr>
          <p:cNvSpPr txBox="1"/>
          <p:nvPr userDrawn="1"/>
        </p:nvSpPr>
        <p:spPr>
          <a:xfrm>
            <a:off x="5012187" y="6629836"/>
            <a:ext cx="216762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800">
                <a:solidFill>
                  <a:srgbClr val="509E2F"/>
                </a:solidFill>
                <a:latin typeface="Calibri" panose="020F0502020204030204" pitchFamily="34" charset="0"/>
              </a:rPr>
              <a:t>OPI0 : DIFFUSION NORMALE / UNRESTRICTED</a:t>
            </a:r>
          </a:p>
        </p:txBody>
      </p:sp>
      <p:sp>
        <p:nvSpPr>
          <p:cNvPr id="3" name="MSIPCMContentMarking" descr="{&quot;HashCode&quot;:1955326425,&quot;Placement&quot;:&quot;Header&quot;,&quot;Top&quot;:0.0,&quot;Left&quot;:394.6604,&quot;SlideWidth&quot;:960,&quot;SlideHeight&quot;:540}">
            <a:extLst>
              <a:ext uri="{FF2B5EF4-FFF2-40B4-BE49-F238E27FC236}">
                <a16:creationId xmlns:a16="http://schemas.microsoft.com/office/drawing/2014/main" id="{00AB7B23-7144-4E5C-B887-5F4AAA37EB37}"/>
              </a:ext>
            </a:extLst>
          </p:cNvPr>
          <p:cNvSpPr txBox="1"/>
          <p:nvPr userDrawn="1"/>
        </p:nvSpPr>
        <p:spPr>
          <a:xfrm>
            <a:off x="5012187" y="0"/>
            <a:ext cx="216762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800">
                <a:solidFill>
                  <a:srgbClr val="008000"/>
                </a:solidFill>
                <a:latin typeface="Calibri" panose="020F0502020204030204" pitchFamily="34" charset="0"/>
              </a:rPr>
              <a:t>OPI0 : DIFFUSION NORMALE / UNRESTRICTED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2" r:id="rId2"/>
    <p:sldLayoutId id="2147483670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4">
          <p15:clr>
            <a:srgbClr val="A4A3A4"/>
          </p15:clr>
        </p15:guide>
        <p15:guide id="2" pos="188">
          <p15:clr>
            <a:srgbClr val="A4A3A4"/>
          </p15:clr>
        </p15:guide>
        <p15:guide id="3" pos="749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4534" y="5147733"/>
            <a:ext cx="4825999" cy="999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Entretiens européens – Octobre 2022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Armand </a:t>
            </a:r>
            <a:r>
              <a:rPr lang="fr-FR" sz="1200" dirty="0" err="1" smtClean="0">
                <a:solidFill>
                  <a:schemeClr val="tx1"/>
                </a:solidFill>
              </a:rPr>
              <a:t>Laferrère</a:t>
            </a:r>
            <a:r>
              <a:rPr lang="fr-FR" sz="1200" dirty="0" smtClean="0">
                <a:solidFill>
                  <a:schemeClr val="tx1"/>
                </a:solidFill>
              </a:rPr>
              <a:t>, Senior Vice </a:t>
            </a:r>
            <a:r>
              <a:rPr lang="fr-FR" sz="1200" dirty="0" err="1" smtClean="0">
                <a:solidFill>
                  <a:schemeClr val="tx1"/>
                </a:solidFill>
              </a:rPr>
              <a:t>President</a:t>
            </a:r>
            <a:r>
              <a:rPr lang="fr-FR" sz="1200" dirty="0" smtClean="0">
                <a:solidFill>
                  <a:schemeClr val="tx1"/>
                </a:solidFill>
              </a:rPr>
              <a:t> of </a:t>
            </a:r>
            <a:r>
              <a:rPr lang="fr-FR" sz="1200" dirty="0" err="1" smtClean="0">
                <a:solidFill>
                  <a:schemeClr val="tx1"/>
                </a:solidFill>
              </a:rPr>
              <a:t>Government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Affairs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59"/>
          <p:cNvSpPr txBox="1">
            <a:spLocks noGrp="1"/>
          </p:cNvSpPr>
          <p:nvPr>
            <p:ph type="body" idx="1"/>
          </p:nvPr>
        </p:nvSpPr>
        <p:spPr>
          <a:xfrm>
            <a:off x="7056216" y="1734042"/>
            <a:ext cx="4831883" cy="525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… confirming the group's drivers for growth,</a:t>
            </a:r>
            <a:r>
              <a:rPr lang="fr-FR" sz="1400" b="1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1400" b="1">
                <a:latin typeface="Arial"/>
                <a:ea typeface="Arial"/>
                <a:cs typeface="Arial"/>
                <a:sym typeface="Arial"/>
              </a:rPr>
            </a:br>
            <a:r>
              <a:rPr lang="fr-FR">
                <a:highlight>
                  <a:srgbClr val="FFE600"/>
                </a:highlight>
              </a:rPr>
              <a:t>both in the Front End and the Back End</a:t>
            </a:r>
            <a:endParaRPr/>
          </a:p>
        </p:txBody>
      </p:sp>
      <p:sp>
        <p:nvSpPr>
          <p:cNvPr id="1178" name="Google Shape;1178;p59"/>
          <p:cNvSpPr txBox="1">
            <a:spLocks noGrp="1"/>
          </p:cNvSpPr>
          <p:nvPr>
            <p:ph type="body" idx="2"/>
          </p:nvPr>
        </p:nvSpPr>
        <p:spPr>
          <a:xfrm>
            <a:off x="7056215" y="2289269"/>
            <a:ext cx="4831884" cy="1957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/>
          <a:p>
            <a:pPr marL="144000" lvl="0" indent="-144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-FR"/>
              <a:t>The increase in the number of reactors in operation generates </a:t>
            </a:r>
            <a:r>
              <a:rPr lang="fr-FR" sz="1100" b="0"/>
              <a:t/>
            </a:r>
            <a:br>
              <a:rPr lang="fr-FR" sz="1100" b="0"/>
            </a:br>
            <a:r>
              <a:rPr lang="fr-FR"/>
              <a:t>growth in:</a:t>
            </a:r>
            <a:endParaRPr/>
          </a:p>
          <a:p>
            <a:pPr marL="360000" lvl="2" indent="-1440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Char char="-"/>
            </a:pPr>
            <a:r>
              <a:rPr lang="fr-FR" b="1"/>
              <a:t>Accessible Mining and Front End markets </a:t>
            </a:r>
            <a:r>
              <a:rPr lang="fr-FR"/>
              <a:t>(demand for uranium, conversion &amp; enrichment)</a:t>
            </a:r>
            <a:endParaRPr/>
          </a:p>
          <a:p>
            <a:pPr marL="360000" lvl="2" indent="-144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0"/>
              <a:buChar char="-"/>
            </a:pPr>
            <a:r>
              <a:rPr lang="fr-FR" b="1"/>
              <a:t>Accessible markets in the Back End of the cycle </a:t>
            </a:r>
            <a:r>
              <a:rPr lang="fr-FR"/>
              <a:t>(management of used fuels, logistics)</a:t>
            </a:r>
            <a:endParaRPr/>
          </a:p>
          <a:p>
            <a:pPr marL="144000" lvl="0" indent="-1440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-FR"/>
              <a:t>Moreover, the group is also positioned in end-of-cycle services with waste management and the dismantling of nuclear facilities.</a:t>
            </a:r>
            <a:endParaRPr/>
          </a:p>
        </p:txBody>
      </p:sp>
      <p:sp>
        <p:nvSpPr>
          <p:cNvPr id="1179" name="Google Shape;1179;p59"/>
          <p:cNvSpPr txBox="1">
            <a:spLocks noGrp="1"/>
          </p:cNvSpPr>
          <p:nvPr>
            <p:ph type="body" idx="3"/>
          </p:nvPr>
        </p:nvSpPr>
        <p:spPr>
          <a:xfrm>
            <a:off x="556834" y="1734043"/>
            <a:ext cx="5185526" cy="525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Global nuclear capacity is set to </a:t>
            </a:r>
            <a:r>
              <a:rPr lang="fr-FR">
                <a:highlight>
                  <a:srgbClr val="FFE600"/>
                </a:highlight>
              </a:rPr>
              <a:t>grow</a:t>
            </a:r>
            <a:r>
              <a:rPr lang="fr-FR"/>
              <a:t>,</a:t>
            </a:r>
            <a:br>
              <a:rPr lang="fr-FR"/>
            </a:br>
            <a:r>
              <a:rPr lang="fr-FR"/>
              <a:t>driven by electricity needs…</a:t>
            </a:r>
            <a:endParaRPr/>
          </a:p>
        </p:txBody>
      </p:sp>
      <p:sp>
        <p:nvSpPr>
          <p:cNvPr id="1180" name="Google Shape;1180;p59"/>
          <p:cNvSpPr txBox="1">
            <a:spLocks noGrp="1"/>
          </p:cNvSpPr>
          <p:nvPr>
            <p:ph type="body" idx="4"/>
          </p:nvPr>
        </p:nvSpPr>
        <p:spPr>
          <a:xfrm>
            <a:off x="520319" y="640507"/>
            <a:ext cx="5394706" cy="833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r-FR"/>
              <a:t>A </a:t>
            </a:r>
            <a:r>
              <a:rPr lang="fr-FR">
                <a:highlight>
                  <a:srgbClr val="FFE600"/>
                </a:highlight>
              </a:rPr>
              <a:t>resilient business model</a:t>
            </a:r>
            <a:r>
              <a:rPr lang="fr-FR"/>
              <a:t> behind</a:t>
            </a:r>
            <a:br>
              <a:rPr lang="fr-FR"/>
            </a:br>
            <a:r>
              <a:rPr lang="fr-FR"/>
              <a:t>the Orano group’s development</a:t>
            </a:r>
            <a:endParaRPr/>
          </a:p>
        </p:txBody>
      </p:sp>
      <p:sp>
        <p:nvSpPr>
          <p:cNvPr id="1181" name="Google Shape;1181;p59"/>
          <p:cNvSpPr txBox="1">
            <a:spLocks noGrp="1"/>
          </p:cNvSpPr>
          <p:nvPr>
            <p:ph type="body" idx="5"/>
          </p:nvPr>
        </p:nvSpPr>
        <p:spPr>
          <a:xfrm>
            <a:off x="7056215" y="4588702"/>
            <a:ext cx="4240435" cy="1042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90000" bIns="46800" anchor="t" anchorCtr="0">
            <a:sp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To meet the commitments of the Paris Agreement, we have to speed up deployment of</a:t>
            </a:r>
            <a:br>
              <a:rPr lang="fr-FR"/>
            </a:br>
            <a:r>
              <a:rPr lang="fr-FR">
                <a:highlight>
                  <a:srgbClr val="FFE600"/>
                </a:highlight>
              </a:rPr>
              <a:t>new installed nuclear capacity. </a:t>
            </a:r>
            <a:r>
              <a:rPr lang="fr-FR"/>
              <a:t/>
            </a:r>
            <a:br>
              <a:rPr lang="fr-FR"/>
            </a:br>
            <a:endParaRPr/>
          </a:p>
        </p:txBody>
      </p:sp>
      <p:sp>
        <p:nvSpPr>
          <p:cNvPr id="1182" name="Google Shape;1182;p59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err="1"/>
              <a:t>Orano</a:t>
            </a:r>
            <a:r>
              <a:rPr lang="fr-FR" dirty="0"/>
              <a:t> – Group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>
                <a:solidFill>
                  <a:srgbClr val="7F7F7F"/>
                </a:solidFill>
              </a:rPr>
              <a:t>– </a:t>
            </a:r>
            <a:r>
              <a:rPr lang="fr-FR" dirty="0"/>
              <a:t>June 2022</a:t>
            </a:r>
            <a:endParaRPr dirty="0"/>
          </a:p>
        </p:txBody>
      </p:sp>
      <p:sp>
        <p:nvSpPr>
          <p:cNvPr id="1183" name="Google Shape;1183;p59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  <p:sp>
        <p:nvSpPr>
          <p:cNvPr id="1184" name="Google Shape;1184;p59"/>
          <p:cNvSpPr txBox="1"/>
          <p:nvPr/>
        </p:nvSpPr>
        <p:spPr>
          <a:xfrm>
            <a:off x="556834" y="2671924"/>
            <a:ext cx="3784160" cy="4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FR" sz="12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Net global nuclear capacity </a:t>
            </a: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05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(Orano 2021 baseline scenario), in net gigawatts (GWe)</a:t>
            </a:r>
            <a:endParaRPr sz="1050" b="0" i="0" u="none" strike="noStrike" cap="non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59"/>
          <p:cNvSpPr txBox="1"/>
          <p:nvPr/>
        </p:nvSpPr>
        <p:spPr>
          <a:xfrm>
            <a:off x="4131431" y="6070767"/>
            <a:ext cx="1699061" cy="27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Source: Orano analyses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6" name="Google Shape;1186;p59"/>
          <p:cNvGrpSpPr/>
          <p:nvPr/>
        </p:nvGrpSpPr>
        <p:grpSpPr>
          <a:xfrm>
            <a:off x="10411396" y="6449146"/>
            <a:ext cx="1166794" cy="183437"/>
            <a:chOff x="10530358" y="6336623"/>
            <a:chExt cx="1648979" cy="259244"/>
          </a:xfrm>
        </p:grpSpPr>
        <p:sp>
          <p:nvSpPr>
            <p:cNvPr id="1187" name="Google Shape;1187;p59"/>
            <p:cNvSpPr/>
            <p:nvPr/>
          </p:nvSpPr>
          <p:spPr>
            <a:xfrm>
              <a:off x="10882459" y="6336623"/>
              <a:ext cx="254039" cy="254934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59"/>
            <p:cNvSpPr/>
            <p:nvPr/>
          </p:nvSpPr>
          <p:spPr>
            <a:xfrm>
              <a:off x="11230071" y="6336623"/>
              <a:ext cx="254039" cy="254934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59"/>
            <p:cNvSpPr/>
            <p:nvPr/>
          </p:nvSpPr>
          <p:spPr>
            <a:xfrm>
              <a:off x="11577684" y="6336623"/>
              <a:ext cx="254039" cy="254934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59"/>
            <p:cNvSpPr/>
            <p:nvPr/>
          </p:nvSpPr>
          <p:spPr>
            <a:xfrm>
              <a:off x="11925298" y="6336623"/>
              <a:ext cx="254039" cy="254934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59"/>
            <p:cNvSpPr/>
            <p:nvPr/>
          </p:nvSpPr>
          <p:spPr>
            <a:xfrm>
              <a:off x="10530358" y="6340933"/>
              <a:ext cx="254039" cy="254934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92" name="Google Shape;1192;p59"/>
          <p:cNvSpPr/>
          <p:nvPr/>
        </p:nvSpPr>
        <p:spPr>
          <a:xfrm>
            <a:off x="4394002" y="4007056"/>
            <a:ext cx="1852494" cy="559305"/>
          </a:xfrm>
          <a:prstGeom prst="rect">
            <a:avLst/>
          </a:prstGeom>
          <a:solidFill>
            <a:srgbClr val="FFE600"/>
          </a:solidFill>
          <a:ln>
            <a:noFill/>
          </a:ln>
        </p:spPr>
        <p:txBody>
          <a:bodyPr spcFirstLastPara="1" wrap="square" lIns="144000" tIns="36000" rIns="144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IEA </a:t>
            </a:r>
            <a:r>
              <a:rPr lang="fr-FR" sz="8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WEO</a:t>
            </a:r>
            <a:r>
              <a:rPr lang="fr-FR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8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Sustainable Development</a:t>
            </a:r>
            <a:r>
              <a:rPr lang="fr-FR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Scenario (2021) to limit global warming to +2°C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3" name="Google Shape;1193;p59"/>
          <p:cNvSpPr/>
          <p:nvPr/>
        </p:nvSpPr>
        <p:spPr>
          <a:xfrm>
            <a:off x="4401878" y="4608512"/>
            <a:ext cx="1841784" cy="559305"/>
          </a:xfrm>
          <a:prstGeom prst="rect">
            <a:avLst/>
          </a:prstGeom>
          <a:solidFill>
            <a:srgbClr val="00677F"/>
          </a:solidFill>
          <a:ln>
            <a:noFill/>
          </a:ln>
        </p:spPr>
        <p:txBody>
          <a:bodyPr spcFirstLastPara="1" wrap="square" lIns="144000" tIns="36000" rIns="144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Orano baseline scenario (2021) with + 1.6% growth per year</a:t>
            </a:r>
            <a:endParaRPr sz="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4" name="Google Shape;1194;p59"/>
          <p:cNvCxnSpPr/>
          <p:nvPr/>
        </p:nvCxnSpPr>
        <p:spPr>
          <a:xfrm rot="10800000">
            <a:off x="750888" y="5805488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5" name="Google Shape;1195;p59"/>
          <p:cNvCxnSpPr/>
          <p:nvPr/>
        </p:nvCxnSpPr>
        <p:spPr>
          <a:xfrm rot="10800000">
            <a:off x="750888" y="4611688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6" name="Google Shape;1196;p59"/>
          <p:cNvCxnSpPr/>
          <p:nvPr/>
        </p:nvCxnSpPr>
        <p:spPr>
          <a:xfrm rot="10800000">
            <a:off x="750888" y="3975100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7" name="Google Shape;1197;p59"/>
          <p:cNvCxnSpPr/>
          <p:nvPr/>
        </p:nvCxnSpPr>
        <p:spPr>
          <a:xfrm rot="10800000">
            <a:off x="750888" y="5248275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8" name="Google Shape;1198;p59"/>
          <p:cNvCxnSpPr/>
          <p:nvPr/>
        </p:nvCxnSpPr>
        <p:spPr>
          <a:xfrm rot="10800000">
            <a:off x="750888" y="5459413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9" name="Google Shape;1199;p59"/>
          <p:cNvCxnSpPr/>
          <p:nvPr/>
        </p:nvCxnSpPr>
        <p:spPr>
          <a:xfrm rot="10800000">
            <a:off x="750888" y="5035550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0" name="Google Shape;1200;p59"/>
          <p:cNvCxnSpPr/>
          <p:nvPr/>
        </p:nvCxnSpPr>
        <p:spPr>
          <a:xfrm rot="10800000">
            <a:off x="750888" y="4822825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1" name="Google Shape;1201;p59"/>
          <p:cNvCxnSpPr/>
          <p:nvPr/>
        </p:nvCxnSpPr>
        <p:spPr>
          <a:xfrm rot="10800000">
            <a:off x="750888" y="4187825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2" name="Google Shape;1202;p59"/>
          <p:cNvCxnSpPr/>
          <p:nvPr/>
        </p:nvCxnSpPr>
        <p:spPr>
          <a:xfrm rot="10800000">
            <a:off x="750888" y="4398963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3" name="Google Shape;1203;p59"/>
          <p:cNvCxnSpPr/>
          <p:nvPr/>
        </p:nvCxnSpPr>
        <p:spPr>
          <a:xfrm rot="10800000">
            <a:off x="750888" y="3763963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4" name="Google Shape;1204;p59"/>
          <p:cNvCxnSpPr/>
          <p:nvPr/>
        </p:nvCxnSpPr>
        <p:spPr>
          <a:xfrm rot="10800000">
            <a:off x="750888" y="3551238"/>
            <a:ext cx="3333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205" name="Google Shape;1205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213" y="3468688"/>
            <a:ext cx="3800475" cy="2570162"/>
          </a:xfrm>
          <a:prstGeom prst="rect">
            <a:avLst/>
          </a:prstGeom>
          <a:noFill/>
          <a:ln>
            <a:noFill/>
          </a:ln>
        </p:spPr>
      </p:pic>
      <p:sp>
        <p:nvSpPr>
          <p:cNvPr id="1206" name="Google Shape;1206;p59"/>
          <p:cNvSpPr/>
          <p:nvPr/>
        </p:nvSpPr>
        <p:spPr>
          <a:xfrm>
            <a:off x="512763" y="5197475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7" name="Google Shape;1207;p59"/>
          <p:cNvSpPr/>
          <p:nvPr/>
        </p:nvSpPr>
        <p:spPr>
          <a:xfrm>
            <a:off x="512763" y="3500438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850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59"/>
          <p:cNvSpPr/>
          <p:nvPr/>
        </p:nvSpPr>
        <p:spPr>
          <a:xfrm>
            <a:off x="512763" y="4137025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700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9" name="Google Shape;1209;p59"/>
          <p:cNvSpPr/>
          <p:nvPr/>
        </p:nvSpPr>
        <p:spPr>
          <a:xfrm>
            <a:off x="512763" y="5408613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59"/>
          <p:cNvSpPr/>
          <p:nvPr/>
        </p:nvSpPr>
        <p:spPr>
          <a:xfrm>
            <a:off x="512763" y="3713163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1" name="Google Shape;1211;p59"/>
          <p:cNvSpPr/>
          <p:nvPr/>
        </p:nvSpPr>
        <p:spPr>
          <a:xfrm>
            <a:off x="512763" y="3924300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750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59"/>
          <p:cNvSpPr/>
          <p:nvPr/>
        </p:nvSpPr>
        <p:spPr>
          <a:xfrm>
            <a:off x="512763" y="4772025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550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3" name="Google Shape;1213;p59"/>
          <p:cNvSpPr/>
          <p:nvPr/>
        </p:nvSpPr>
        <p:spPr>
          <a:xfrm>
            <a:off x="512763" y="4984750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59"/>
          <p:cNvSpPr/>
          <p:nvPr/>
        </p:nvSpPr>
        <p:spPr>
          <a:xfrm>
            <a:off x="512763" y="4560888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600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5" name="Google Shape;1215;p59"/>
          <p:cNvSpPr/>
          <p:nvPr/>
        </p:nvSpPr>
        <p:spPr>
          <a:xfrm>
            <a:off x="512763" y="4348163"/>
            <a:ext cx="171450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650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59"/>
          <p:cNvSpPr/>
          <p:nvPr/>
        </p:nvSpPr>
        <p:spPr>
          <a:xfrm>
            <a:off x="711200" y="5638800"/>
            <a:ext cx="146050" cy="96839"/>
          </a:xfrm>
          <a:custGeom>
            <a:avLst/>
            <a:gdLst/>
            <a:ahLst/>
            <a:cxnLst/>
            <a:rect l="l" t="t" r="r" b="b"/>
            <a:pathLst>
              <a:path w="146051" h="96839" extrusionOk="0">
                <a:moveTo>
                  <a:pt x="0" y="39688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683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7" name="Google Shape;1217;p59"/>
          <p:cNvSpPr/>
          <p:nvPr/>
        </p:nvSpPr>
        <p:spPr>
          <a:xfrm>
            <a:off x="711200" y="5638800"/>
            <a:ext cx="146050" cy="39689"/>
          </a:xfrm>
          <a:custGeom>
            <a:avLst/>
            <a:gdLst/>
            <a:ahLst/>
            <a:cxnLst/>
            <a:rect l="l" t="t" r="r" b="b"/>
            <a:pathLst>
              <a:path w="146051" h="39689" extrusionOk="0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8" name="Google Shape;1218;p59"/>
          <p:cNvSpPr/>
          <p:nvPr/>
        </p:nvSpPr>
        <p:spPr>
          <a:xfrm>
            <a:off x="711200" y="5695950"/>
            <a:ext cx="146050" cy="39689"/>
          </a:xfrm>
          <a:custGeom>
            <a:avLst/>
            <a:gdLst/>
            <a:ahLst/>
            <a:cxnLst/>
            <a:rect l="l" t="t" r="r" b="b"/>
            <a:pathLst>
              <a:path w="146051" h="39689" extrusionOk="0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9" name="Google Shape;1219;p59"/>
          <p:cNvCxnSpPr/>
          <p:nvPr/>
        </p:nvCxnSpPr>
        <p:spPr>
          <a:xfrm rot="10800000">
            <a:off x="4130675" y="4608512"/>
            <a:ext cx="0" cy="96043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20" name="Google Shape;1220;p59"/>
          <p:cNvCxnSpPr/>
          <p:nvPr/>
        </p:nvCxnSpPr>
        <p:spPr>
          <a:xfrm>
            <a:off x="895350" y="5565775"/>
            <a:ext cx="327818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221" name="Google Shape;1221;p59"/>
          <p:cNvSpPr/>
          <p:nvPr/>
        </p:nvSpPr>
        <p:spPr>
          <a:xfrm>
            <a:off x="3473450" y="4738688"/>
            <a:ext cx="200025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582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2" name="Google Shape;1222;p59"/>
          <p:cNvSpPr/>
          <p:nvPr/>
        </p:nvSpPr>
        <p:spPr>
          <a:xfrm>
            <a:off x="4030663" y="383063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771</a:t>
            </a:r>
            <a:endParaRPr sz="800" b="1" i="0" u="none" strike="noStrike" cap="non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3" name="Google Shape;1223;p59"/>
          <p:cNvSpPr/>
          <p:nvPr/>
        </p:nvSpPr>
        <p:spPr>
          <a:xfrm>
            <a:off x="1800225" y="5429250"/>
            <a:ext cx="200025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419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4" name="Google Shape;1224;p59"/>
          <p:cNvSpPr/>
          <p:nvPr/>
        </p:nvSpPr>
        <p:spPr>
          <a:xfrm>
            <a:off x="498475" y="3297238"/>
            <a:ext cx="571500" cy="12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GWe net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5" name="Google Shape;1225;p59"/>
          <p:cNvSpPr/>
          <p:nvPr/>
        </p:nvSpPr>
        <p:spPr>
          <a:xfrm>
            <a:off x="2914650" y="4964113"/>
            <a:ext cx="200025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529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59"/>
          <p:cNvSpPr/>
          <p:nvPr/>
        </p:nvSpPr>
        <p:spPr>
          <a:xfrm>
            <a:off x="809625" y="5616575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375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7" name="Google Shape;1227;p59"/>
          <p:cNvSpPr/>
          <p:nvPr/>
        </p:nvSpPr>
        <p:spPr>
          <a:xfrm>
            <a:off x="2914650" y="465613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577</a:t>
            </a:r>
            <a:endParaRPr sz="8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8" name="Google Shape;1228;p59"/>
          <p:cNvSpPr/>
          <p:nvPr/>
        </p:nvSpPr>
        <p:spPr>
          <a:xfrm>
            <a:off x="809625" y="5616575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375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59"/>
          <p:cNvSpPr/>
          <p:nvPr/>
        </p:nvSpPr>
        <p:spPr>
          <a:xfrm>
            <a:off x="3473450" y="399573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732</a:t>
            </a:r>
            <a:endParaRPr sz="800" b="1" i="0" u="none" strike="noStrike" cap="non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59"/>
          <p:cNvSpPr/>
          <p:nvPr/>
        </p:nvSpPr>
        <p:spPr>
          <a:xfrm>
            <a:off x="1241425" y="5586413"/>
            <a:ext cx="200025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382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1" name="Google Shape;1231;p59"/>
          <p:cNvSpPr/>
          <p:nvPr/>
        </p:nvSpPr>
        <p:spPr>
          <a:xfrm>
            <a:off x="4030663" y="4406900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636</a:t>
            </a:r>
            <a:endParaRPr sz="8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2" name="Google Shape;1232;p59"/>
          <p:cNvSpPr/>
          <p:nvPr/>
        </p:nvSpPr>
        <p:spPr>
          <a:xfrm>
            <a:off x="2357438" y="5218113"/>
            <a:ext cx="200025" cy="109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469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3" name="Google Shape;1233;p59"/>
          <p:cNvSpPr/>
          <p:nvPr/>
        </p:nvSpPr>
        <p:spPr>
          <a:xfrm>
            <a:off x="1800225" y="5187950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451</a:t>
            </a:r>
            <a:endParaRPr sz="8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59"/>
          <p:cNvSpPr/>
          <p:nvPr/>
        </p:nvSpPr>
        <p:spPr>
          <a:xfrm>
            <a:off x="1800225" y="5027613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489</a:t>
            </a:r>
            <a:endParaRPr sz="800" b="1" i="0" u="none" strike="noStrike" cap="non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5" name="Google Shape;1235;p59"/>
          <p:cNvSpPr/>
          <p:nvPr/>
        </p:nvSpPr>
        <p:spPr>
          <a:xfrm>
            <a:off x="2357438" y="492283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514</a:t>
            </a:r>
            <a:endParaRPr sz="8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6" name="Google Shape;1236;p59"/>
          <p:cNvSpPr/>
          <p:nvPr/>
        </p:nvSpPr>
        <p:spPr>
          <a:xfrm>
            <a:off x="2914650" y="416083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694</a:t>
            </a:r>
            <a:endParaRPr sz="800" b="1" i="0" u="none" strike="noStrike" cap="non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7" name="Google Shape;1237;p59"/>
          <p:cNvSpPr/>
          <p:nvPr/>
        </p:nvSpPr>
        <p:spPr>
          <a:xfrm>
            <a:off x="3473450" y="4532313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606</a:t>
            </a:r>
            <a:endParaRPr sz="8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8" name="Google Shape;1238;p59"/>
          <p:cNvSpPr/>
          <p:nvPr/>
        </p:nvSpPr>
        <p:spPr>
          <a:xfrm>
            <a:off x="3817938" y="4586288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600</a:t>
            </a:r>
            <a:endParaRPr sz="8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9" name="Google Shape;1239;p59"/>
          <p:cNvSpPr/>
          <p:nvPr/>
        </p:nvSpPr>
        <p:spPr>
          <a:xfrm>
            <a:off x="2357438" y="4594225"/>
            <a:ext cx="200025" cy="109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275" tIns="0" rIns="142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591</a:t>
            </a:r>
            <a:endParaRPr sz="800" b="1" i="0" u="none" strike="noStrike" cap="non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59"/>
          <p:cNvSpPr/>
          <p:nvPr/>
        </p:nvSpPr>
        <p:spPr>
          <a:xfrm>
            <a:off x="3919538" y="4957763"/>
            <a:ext cx="422275" cy="346075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CAGR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1,6%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1" name="Google Shape;1241;p59"/>
          <p:cNvCxnSpPr/>
          <p:nvPr/>
        </p:nvCxnSpPr>
        <p:spPr>
          <a:xfrm>
            <a:off x="941388" y="3649663"/>
            <a:ext cx="323850" cy="0"/>
          </a:xfrm>
          <a:prstGeom prst="straightConnector1">
            <a:avLst/>
          </a:prstGeom>
          <a:noFill/>
          <a:ln w="19050" cap="rnd" cmpd="sng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242" name="Google Shape;1242;p59"/>
          <p:cNvCxnSpPr/>
          <p:nvPr/>
        </p:nvCxnSpPr>
        <p:spPr>
          <a:xfrm>
            <a:off x="931863" y="3822700"/>
            <a:ext cx="342900" cy="0"/>
          </a:xfrm>
          <a:prstGeom prst="straightConnector1">
            <a:avLst/>
          </a:prstGeom>
          <a:noFill/>
          <a:ln w="19050" cap="rnd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43" name="Google Shape;1243;p59"/>
          <p:cNvCxnSpPr/>
          <p:nvPr/>
        </p:nvCxnSpPr>
        <p:spPr>
          <a:xfrm>
            <a:off x="931863" y="3995738"/>
            <a:ext cx="342900" cy="0"/>
          </a:xfrm>
          <a:prstGeom prst="straightConnector1">
            <a:avLst/>
          </a:prstGeom>
          <a:noFill/>
          <a:ln w="19050" cap="rnd" cmpd="sng">
            <a:solidFill>
              <a:schemeClr val="folHlink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244" name="Google Shape;1244;p59"/>
          <p:cNvSpPr/>
          <p:nvPr/>
        </p:nvSpPr>
        <p:spPr>
          <a:xfrm>
            <a:off x="1335088" y="3765550"/>
            <a:ext cx="1141413" cy="12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Orano 2021 - Baseline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59"/>
          <p:cNvSpPr/>
          <p:nvPr/>
        </p:nvSpPr>
        <p:spPr>
          <a:xfrm>
            <a:off x="1335088" y="3592513"/>
            <a:ext cx="1084263" cy="12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WEO 2021 - Sust. Dev.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6" name="Google Shape;1246;p59"/>
          <p:cNvSpPr/>
          <p:nvPr/>
        </p:nvSpPr>
        <p:spPr>
          <a:xfrm>
            <a:off x="1335088" y="3938588"/>
            <a:ext cx="930275" cy="122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IEA 2021 - Net Zero</a:t>
            </a:r>
            <a:endParaRPr sz="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59"/>
          <p:cNvSpPr/>
          <p:nvPr/>
        </p:nvSpPr>
        <p:spPr>
          <a:xfrm>
            <a:off x="4401878" y="3405599"/>
            <a:ext cx="1841784" cy="559305"/>
          </a:xfrm>
          <a:prstGeom prst="rect">
            <a:avLst/>
          </a:prstGeom>
          <a:solidFill>
            <a:srgbClr val="B5839C"/>
          </a:solidFill>
          <a:ln>
            <a:noFill/>
          </a:ln>
        </p:spPr>
        <p:txBody>
          <a:bodyPr spcFirstLastPara="1" wrap="square" lIns="144000" tIns="36000" rIns="144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fr-FR" sz="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IEA </a:t>
            </a:r>
            <a:r>
              <a:rPr lang="fr-FR" sz="8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Net Zero Emissions</a:t>
            </a:r>
            <a:r>
              <a:rPr lang="fr-FR" sz="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Scenario (2021), to fully decarbonize energy by 2050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48"/>
          <p:cNvSpPr txBox="1">
            <a:spLocks noGrp="1"/>
          </p:cNvSpPr>
          <p:nvPr>
            <p:ph type="body" idx="1"/>
          </p:nvPr>
        </p:nvSpPr>
        <p:spPr>
          <a:xfrm>
            <a:off x="520320" y="2021861"/>
            <a:ext cx="3249064" cy="1017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fr-FR"/>
              <a:t>Ensure </a:t>
            </a:r>
            <a:r>
              <a:rPr lang="fr-FR">
                <a:highlight>
                  <a:srgbClr val="FFE600"/>
                </a:highlight>
              </a:rPr>
              <a:t>excellence </a:t>
            </a:r>
            <a:r>
              <a:rPr lang="fr-FR" sz="2000" b="1"/>
              <a:t/>
            </a:r>
            <a:br>
              <a:rPr lang="fr-FR" sz="2000" b="1"/>
            </a:br>
            <a:r>
              <a:rPr lang="fr-FR"/>
              <a:t>right across the fuel </a:t>
            </a:r>
            <a:r>
              <a:rPr lang="fr-FR" sz="2000" b="1"/>
              <a:t/>
            </a:r>
            <a:br>
              <a:rPr lang="fr-FR" sz="2000" b="1"/>
            </a:br>
            <a:r>
              <a:rPr lang="fr-FR"/>
              <a:t>cycle…</a:t>
            </a:r>
            <a:endParaRPr/>
          </a:p>
        </p:txBody>
      </p:sp>
      <p:sp>
        <p:nvSpPr>
          <p:cNvPr id="801" name="Google Shape;801;p48"/>
          <p:cNvSpPr txBox="1">
            <a:spLocks noGrp="1"/>
          </p:cNvSpPr>
          <p:nvPr>
            <p:ph type="body" idx="2"/>
          </p:nvPr>
        </p:nvSpPr>
        <p:spPr>
          <a:xfrm>
            <a:off x="520320" y="3448129"/>
            <a:ext cx="3249063" cy="2433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Group offers its customers efficient </a:t>
            </a:r>
            <a:br>
              <a:rPr lang="fr-FR"/>
            </a:br>
            <a:r>
              <a:rPr lang="fr-FR"/>
              <a:t>products and services, right across the cycle, from mining through to decommissioning, as well as in conversion, enrichment, recycling, logistics and engineering.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Orano is also a major player in nuclear medicine and targeted alpha therapy with </a:t>
            </a:r>
            <a:r>
              <a:rPr lang="fr-FR" baseline="30000"/>
              <a:t>212</a:t>
            </a:r>
            <a:r>
              <a:rPr lang="fr-FR"/>
              <a:t>Pb, thanks to the work of its Orano Med subsidiary.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802" name="Google Shape;802;p48"/>
          <p:cNvSpPr txBox="1">
            <a:spLocks noGrp="1"/>
          </p:cNvSpPr>
          <p:nvPr>
            <p:ph type="ftr" idx="11"/>
          </p:nvPr>
        </p:nvSpPr>
        <p:spPr>
          <a:xfrm>
            <a:off x="556833" y="6441422"/>
            <a:ext cx="4114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dirty="0" err="1"/>
              <a:t>Orano</a:t>
            </a:r>
            <a:r>
              <a:rPr lang="fr-FR" dirty="0"/>
              <a:t> – Group </a:t>
            </a:r>
            <a:r>
              <a:rPr lang="fr-FR" dirty="0" err="1"/>
              <a:t>presentation</a:t>
            </a:r>
            <a:r>
              <a:rPr lang="fr-FR" dirty="0"/>
              <a:t> – June</a:t>
            </a:r>
            <a:r>
              <a:rPr lang="fr-FR" dirty="0">
                <a:solidFill>
                  <a:srgbClr val="7F7F7F"/>
                </a:solidFill>
              </a:rPr>
              <a:t> 2022</a:t>
            </a:r>
            <a:endParaRPr dirty="0"/>
          </a:p>
        </p:txBody>
      </p:sp>
      <p:sp>
        <p:nvSpPr>
          <p:cNvPr id="803" name="Google Shape;803;p48"/>
          <p:cNvSpPr txBox="1">
            <a:spLocks noGrp="1"/>
          </p:cNvSpPr>
          <p:nvPr>
            <p:ph type="sldNum" idx="12"/>
          </p:nvPr>
        </p:nvSpPr>
        <p:spPr>
          <a:xfrm>
            <a:off x="9144899" y="6441423"/>
            <a:ext cx="2743200" cy="23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fr-FR"/>
              <a:t>3</a:t>
            </a:fld>
            <a:endParaRPr/>
          </a:p>
        </p:txBody>
      </p:sp>
      <p:grpSp>
        <p:nvGrpSpPr>
          <p:cNvPr id="804" name="Google Shape;804;p48"/>
          <p:cNvGrpSpPr/>
          <p:nvPr/>
        </p:nvGrpSpPr>
        <p:grpSpPr>
          <a:xfrm>
            <a:off x="9191948" y="6417948"/>
            <a:ext cx="2394482" cy="184468"/>
            <a:chOff x="9429661" y="5805606"/>
            <a:chExt cx="2394482" cy="184468"/>
          </a:xfrm>
        </p:grpSpPr>
        <p:sp>
          <p:nvSpPr>
            <p:cNvPr id="805" name="Google Shape;805;p48"/>
            <p:cNvSpPr/>
            <p:nvPr/>
          </p:nvSpPr>
          <p:spPr>
            <a:xfrm>
              <a:off x="9671169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48"/>
            <p:cNvSpPr/>
            <p:nvPr/>
          </p:nvSpPr>
          <p:spPr>
            <a:xfrm>
              <a:off x="9918966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48"/>
            <p:cNvSpPr/>
            <p:nvPr/>
          </p:nvSpPr>
          <p:spPr>
            <a:xfrm>
              <a:off x="10166764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48"/>
            <p:cNvSpPr/>
            <p:nvPr/>
          </p:nvSpPr>
          <p:spPr>
            <a:xfrm>
              <a:off x="10414561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48"/>
            <p:cNvSpPr/>
            <p:nvPr/>
          </p:nvSpPr>
          <p:spPr>
            <a:xfrm>
              <a:off x="10660526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48"/>
            <p:cNvSpPr/>
            <p:nvPr/>
          </p:nvSpPr>
          <p:spPr>
            <a:xfrm>
              <a:off x="10906491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48"/>
            <p:cNvSpPr/>
            <p:nvPr/>
          </p:nvSpPr>
          <p:spPr>
            <a:xfrm>
              <a:off x="11152457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48"/>
            <p:cNvSpPr/>
            <p:nvPr/>
          </p:nvSpPr>
          <p:spPr>
            <a:xfrm>
              <a:off x="11398423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48"/>
            <p:cNvSpPr/>
            <p:nvPr/>
          </p:nvSpPr>
          <p:spPr>
            <a:xfrm>
              <a:off x="11644389" y="5809687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48"/>
            <p:cNvSpPr/>
            <p:nvPr/>
          </p:nvSpPr>
          <p:spPr>
            <a:xfrm>
              <a:off x="9429661" y="5805606"/>
              <a:ext cx="179754" cy="180387"/>
            </a:xfrm>
            <a:custGeom>
              <a:avLst/>
              <a:gdLst/>
              <a:ahLst/>
              <a:cxnLst/>
              <a:rect l="l" t="t" r="r" b="b"/>
              <a:pathLst>
                <a:path w="1617291" h="1622990" extrusionOk="0">
                  <a:moveTo>
                    <a:pt x="1169259" y="11"/>
                  </a:moveTo>
                  <a:cubicBezTo>
                    <a:pt x="1355107" y="1062"/>
                    <a:pt x="1465471" y="83178"/>
                    <a:pt x="1497872" y="139068"/>
                  </a:cubicBezTo>
                  <a:cubicBezTo>
                    <a:pt x="1668205" y="403826"/>
                    <a:pt x="1635805" y="858358"/>
                    <a:pt x="1528420" y="1077756"/>
                  </a:cubicBezTo>
                  <a:cubicBezTo>
                    <a:pt x="1418259" y="1311964"/>
                    <a:pt x="1242371" y="1534139"/>
                    <a:pt x="1050745" y="1575796"/>
                  </a:cubicBezTo>
                  <a:cubicBezTo>
                    <a:pt x="898925" y="1663741"/>
                    <a:pt x="698043" y="1616529"/>
                    <a:pt x="544371" y="1534139"/>
                  </a:cubicBezTo>
                  <a:cubicBezTo>
                    <a:pt x="389775" y="1453601"/>
                    <a:pt x="287945" y="1395280"/>
                    <a:pt x="173155" y="1227723"/>
                  </a:cubicBezTo>
                  <a:cubicBezTo>
                    <a:pt x="56513" y="1051835"/>
                    <a:pt x="-1808" y="826883"/>
                    <a:pt x="43" y="718573"/>
                  </a:cubicBezTo>
                  <a:cubicBezTo>
                    <a:pt x="970" y="633406"/>
                    <a:pt x="108354" y="481587"/>
                    <a:pt x="305534" y="322362"/>
                  </a:cubicBezTo>
                  <a:cubicBezTo>
                    <a:pt x="500863" y="167765"/>
                    <a:pt x="785987" y="4837"/>
                    <a:pt x="1084996" y="4837"/>
                  </a:cubicBezTo>
                  <a:cubicBezTo>
                    <a:pt x="1114619" y="1366"/>
                    <a:pt x="1142709" y="-139"/>
                    <a:pt x="1169259" y="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5" name="Google Shape;815;p48"/>
          <p:cNvGrpSpPr/>
          <p:nvPr/>
        </p:nvGrpSpPr>
        <p:grpSpPr>
          <a:xfrm>
            <a:off x="9185269" y="1220985"/>
            <a:ext cx="2751743" cy="586957"/>
            <a:chOff x="9209087" y="2021861"/>
            <a:chExt cx="2751743" cy="586957"/>
          </a:xfrm>
        </p:grpSpPr>
        <p:sp>
          <p:nvSpPr>
            <p:cNvPr id="816" name="Google Shape;816;p48"/>
            <p:cNvSpPr txBox="1"/>
            <p:nvPr/>
          </p:nvSpPr>
          <p:spPr>
            <a:xfrm>
              <a:off x="9465253" y="2021861"/>
              <a:ext cx="2495577" cy="586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lang="fr-FR" sz="1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... and right across </a:t>
              </a:r>
              <a:r>
                <a:rPr lang="fr-FR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/>
              </a:r>
              <a:br>
                <a:rPr lang="fr-FR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fr-FR" sz="16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all </a:t>
              </a:r>
              <a:r>
                <a:rPr lang="fr-FR" sz="1600" b="1" i="0" u="none" strike="noStrike" cap="none">
                  <a:solidFill>
                    <a:schemeClr val="dk1"/>
                  </a:solidFill>
                  <a:highlight>
                    <a:srgbClr val="FFE600"/>
                  </a:highlight>
                  <a:latin typeface="Arial"/>
                  <a:ea typeface="Arial"/>
                  <a:cs typeface="Arial"/>
                  <a:sym typeface="Arial"/>
                </a:rPr>
                <a:t>service activities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17" name="Google Shape;817;p48"/>
            <p:cNvCxnSpPr/>
            <p:nvPr/>
          </p:nvCxnSpPr>
          <p:spPr>
            <a:xfrm>
              <a:off x="9209087" y="2218178"/>
              <a:ext cx="173705" cy="0"/>
            </a:xfrm>
            <a:prstGeom prst="straightConnector1">
              <a:avLst/>
            </a:prstGeom>
            <a:noFill/>
            <a:ln w="381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18" name="Google Shape;818;p48"/>
          <p:cNvGrpSpPr/>
          <p:nvPr/>
        </p:nvGrpSpPr>
        <p:grpSpPr>
          <a:xfrm>
            <a:off x="9516143" y="3684329"/>
            <a:ext cx="1538469" cy="671657"/>
            <a:chOff x="9881968" y="4262745"/>
            <a:chExt cx="1538469" cy="671657"/>
          </a:xfrm>
        </p:grpSpPr>
        <p:sp>
          <p:nvSpPr>
            <p:cNvPr id="819" name="Google Shape;819;p48"/>
            <p:cNvSpPr txBox="1"/>
            <p:nvPr/>
          </p:nvSpPr>
          <p:spPr>
            <a:xfrm>
              <a:off x="10006635" y="4565070"/>
              <a:ext cx="141380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fr-FR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Decommissioning </a:t>
              </a:r>
              <a:r>
                <a:rPr lang="fr-FR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/>
              </a:r>
              <a:br>
                <a:rPr lang="fr-FR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fr-FR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&amp; Services</a:t>
              </a: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20" name="Google Shape;820;p48"/>
            <p:cNvCxnSpPr/>
            <p:nvPr/>
          </p:nvCxnSpPr>
          <p:spPr>
            <a:xfrm>
              <a:off x="9881968" y="4520314"/>
              <a:ext cx="0" cy="278906"/>
            </a:xfrm>
            <a:prstGeom prst="straightConnector1">
              <a:avLst/>
            </a:prstGeom>
            <a:noFill/>
            <a:ln w="38100" cap="rnd" cmpd="sng">
              <a:solidFill>
                <a:srgbClr val="FFE4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21" name="Google Shape;821;p48"/>
            <p:cNvSpPr/>
            <p:nvPr/>
          </p:nvSpPr>
          <p:spPr>
            <a:xfrm>
              <a:off x="10006635" y="4262745"/>
              <a:ext cx="277263" cy="277263"/>
            </a:xfrm>
            <a:custGeom>
              <a:avLst/>
              <a:gdLst/>
              <a:ahLst/>
              <a:cxnLst/>
              <a:rect l="l" t="t" r="r" b="b"/>
              <a:pathLst>
                <a:path w="316872" h="316872" extrusionOk="0">
                  <a:moveTo>
                    <a:pt x="293977" y="260343"/>
                  </a:moveTo>
                  <a:cubicBezTo>
                    <a:pt x="306605" y="260343"/>
                    <a:pt x="316872" y="270611"/>
                    <a:pt x="316872" y="283238"/>
                  </a:cubicBezTo>
                  <a:cubicBezTo>
                    <a:pt x="316872" y="295866"/>
                    <a:pt x="306723" y="306133"/>
                    <a:pt x="293977" y="306133"/>
                  </a:cubicBezTo>
                  <a:cubicBezTo>
                    <a:pt x="281349" y="306133"/>
                    <a:pt x="271082" y="295866"/>
                    <a:pt x="271082" y="283238"/>
                  </a:cubicBezTo>
                  <a:cubicBezTo>
                    <a:pt x="271082" y="270611"/>
                    <a:pt x="281349" y="260343"/>
                    <a:pt x="293977" y="260343"/>
                  </a:cubicBezTo>
                  <a:close/>
                  <a:moveTo>
                    <a:pt x="207236" y="256566"/>
                  </a:moveTo>
                  <a:cubicBezTo>
                    <a:pt x="221869" y="256566"/>
                    <a:pt x="233789" y="268486"/>
                    <a:pt x="233789" y="283120"/>
                  </a:cubicBezTo>
                  <a:cubicBezTo>
                    <a:pt x="233789" y="297872"/>
                    <a:pt x="221869" y="309673"/>
                    <a:pt x="207236" y="309673"/>
                  </a:cubicBezTo>
                  <a:cubicBezTo>
                    <a:pt x="192601" y="309673"/>
                    <a:pt x="180682" y="297754"/>
                    <a:pt x="180682" y="283120"/>
                  </a:cubicBezTo>
                  <a:cubicBezTo>
                    <a:pt x="180682" y="268486"/>
                    <a:pt x="192601" y="256566"/>
                    <a:pt x="207236" y="256566"/>
                  </a:cubicBezTo>
                  <a:close/>
                  <a:moveTo>
                    <a:pt x="120494" y="253143"/>
                  </a:moveTo>
                  <a:cubicBezTo>
                    <a:pt x="137134" y="253143"/>
                    <a:pt x="150587" y="266597"/>
                    <a:pt x="150587" y="283237"/>
                  </a:cubicBezTo>
                  <a:cubicBezTo>
                    <a:pt x="150706" y="299877"/>
                    <a:pt x="137134" y="313331"/>
                    <a:pt x="120494" y="313331"/>
                  </a:cubicBezTo>
                  <a:cubicBezTo>
                    <a:pt x="103854" y="313331"/>
                    <a:pt x="90400" y="299877"/>
                    <a:pt x="90400" y="283237"/>
                  </a:cubicBezTo>
                  <a:cubicBezTo>
                    <a:pt x="90400" y="266597"/>
                    <a:pt x="103854" y="253143"/>
                    <a:pt x="120494" y="253143"/>
                  </a:cubicBezTo>
                  <a:close/>
                  <a:moveTo>
                    <a:pt x="33752" y="249367"/>
                  </a:moveTo>
                  <a:cubicBezTo>
                    <a:pt x="52399" y="249367"/>
                    <a:pt x="67505" y="264473"/>
                    <a:pt x="67505" y="283119"/>
                  </a:cubicBezTo>
                  <a:cubicBezTo>
                    <a:pt x="67505" y="301884"/>
                    <a:pt x="52399" y="316872"/>
                    <a:pt x="33752" y="316872"/>
                  </a:cubicBezTo>
                  <a:cubicBezTo>
                    <a:pt x="15106" y="316872"/>
                    <a:pt x="0" y="301766"/>
                    <a:pt x="0" y="283119"/>
                  </a:cubicBezTo>
                  <a:cubicBezTo>
                    <a:pt x="0" y="264473"/>
                    <a:pt x="15106" y="249367"/>
                    <a:pt x="33752" y="249367"/>
                  </a:cubicBezTo>
                  <a:close/>
                  <a:moveTo>
                    <a:pt x="293977" y="177260"/>
                  </a:moveTo>
                  <a:cubicBezTo>
                    <a:pt x="304598" y="177260"/>
                    <a:pt x="313214" y="185875"/>
                    <a:pt x="313214" y="196496"/>
                  </a:cubicBezTo>
                  <a:cubicBezTo>
                    <a:pt x="313214" y="207118"/>
                    <a:pt x="304716" y="215733"/>
                    <a:pt x="293977" y="215733"/>
                  </a:cubicBezTo>
                  <a:cubicBezTo>
                    <a:pt x="283355" y="215733"/>
                    <a:pt x="274740" y="207118"/>
                    <a:pt x="274740" y="196496"/>
                  </a:cubicBezTo>
                  <a:cubicBezTo>
                    <a:pt x="274740" y="185875"/>
                    <a:pt x="283355" y="177260"/>
                    <a:pt x="293977" y="177260"/>
                  </a:cubicBezTo>
                  <a:close/>
                  <a:moveTo>
                    <a:pt x="207235" y="173601"/>
                  </a:moveTo>
                  <a:cubicBezTo>
                    <a:pt x="219863" y="173601"/>
                    <a:pt x="230130" y="183868"/>
                    <a:pt x="230130" y="196496"/>
                  </a:cubicBezTo>
                  <a:cubicBezTo>
                    <a:pt x="230130" y="209124"/>
                    <a:pt x="219980" y="219391"/>
                    <a:pt x="207235" y="219391"/>
                  </a:cubicBezTo>
                  <a:cubicBezTo>
                    <a:pt x="194607" y="219391"/>
                    <a:pt x="184340" y="209124"/>
                    <a:pt x="184340" y="196496"/>
                  </a:cubicBezTo>
                  <a:cubicBezTo>
                    <a:pt x="184340" y="183868"/>
                    <a:pt x="194607" y="173601"/>
                    <a:pt x="207235" y="173601"/>
                  </a:cubicBezTo>
                  <a:close/>
                  <a:moveTo>
                    <a:pt x="120494" y="169825"/>
                  </a:moveTo>
                  <a:cubicBezTo>
                    <a:pt x="135127" y="169825"/>
                    <a:pt x="147047" y="181744"/>
                    <a:pt x="147047" y="196378"/>
                  </a:cubicBezTo>
                  <a:cubicBezTo>
                    <a:pt x="147047" y="211130"/>
                    <a:pt x="135127" y="222932"/>
                    <a:pt x="120494" y="222932"/>
                  </a:cubicBezTo>
                  <a:cubicBezTo>
                    <a:pt x="105859" y="222932"/>
                    <a:pt x="93940" y="211012"/>
                    <a:pt x="93940" y="196378"/>
                  </a:cubicBezTo>
                  <a:cubicBezTo>
                    <a:pt x="93940" y="181744"/>
                    <a:pt x="105859" y="169825"/>
                    <a:pt x="120494" y="169825"/>
                  </a:cubicBezTo>
                  <a:close/>
                  <a:moveTo>
                    <a:pt x="33752" y="166402"/>
                  </a:moveTo>
                  <a:cubicBezTo>
                    <a:pt x="50392" y="166402"/>
                    <a:pt x="63845" y="179856"/>
                    <a:pt x="63845" y="196496"/>
                  </a:cubicBezTo>
                  <a:cubicBezTo>
                    <a:pt x="63964" y="213136"/>
                    <a:pt x="50392" y="226590"/>
                    <a:pt x="33752" y="226590"/>
                  </a:cubicBezTo>
                  <a:cubicBezTo>
                    <a:pt x="17112" y="226590"/>
                    <a:pt x="3658" y="213136"/>
                    <a:pt x="3658" y="196496"/>
                  </a:cubicBezTo>
                  <a:cubicBezTo>
                    <a:pt x="3658" y="179856"/>
                    <a:pt x="17112" y="166402"/>
                    <a:pt x="33752" y="166402"/>
                  </a:cubicBezTo>
                  <a:close/>
                  <a:moveTo>
                    <a:pt x="293977" y="93941"/>
                  </a:moveTo>
                  <a:cubicBezTo>
                    <a:pt x="302592" y="93941"/>
                    <a:pt x="309673" y="100903"/>
                    <a:pt x="309673" y="109637"/>
                  </a:cubicBezTo>
                  <a:cubicBezTo>
                    <a:pt x="309673" y="118370"/>
                    <a:pt x="302710" y="125333"/>
                    <a:pt x="293977" y="125333"/>
                  </a:cubicBezTo>
                  <a:cubicBezTo>
                    <a:pt x="285362" y="125333"/>
                    <a:pt x="278281" y="118370"/>
                    <a:pt x="278281" y="109637"/>
                  </a:cubicBezTo>
                  <a:cubicBezTo>
                    <a:pt x="278281" y="101022"/>
                    <a:pt x="285244" y="93941"/>
                    <a:pt x="293977" y="93941"/>
                  </a:cubicBezTo>
                  <a:close/>
                  <a:moveTo>
                    <a:pt x="207236" y="90518"/>
                  </a:moveTo>
                  <a:cubicBezTo>
                    <a:pt x="217857" y="90518"/>
                    <a:pt x="226472" y="99133"/>
                    <a:pt x="226472" y="109754"/>
                  </a:cubicBezTo>
                  <a:cubicBezTo>
                    <a:pt x="226472" y="120376"/>
                    <a:pt x="217975" y="128991"/>
                    <a:pt x="207236" y="128991"/>
                  </a:cubicBezTo>
                  <a:cubicBezTo>
                    <a:pt x="196614" y="128991"/>
                    <a:pt x="187999" y="120376"/>
                    <a:pt x="187999" y="109754"/>
                  </a:cubicBezTo>
                  <a:cubicBezTo>
                    <a:pt x="187999" y="99133"/>
                    <a:pt x="196614" y="90518"/>
                    <a:pt x="207236" y="90518"/>
                  </a:cubicBezTo>
                  <a:close/>
                  <a:moveTo>
                    <a:pt x="120494" y="86742"/>
                  </a:moveTo>
                  <a:cubicBezTo>
                    <a:pt x="133122" y="86742"/>
                    <a:pt x="143389" y="97009"/>
                    <a:pt x="143389" y="109637"/>
                  </a:cubicBezTo>
                  <a:cubicBezTo>
                    <a:pt x="143389" y="122383"/>
                    <a:pt x="133239" y="132532"/>
                    <a:pt x="120494" y="132532"/>
                  </a:cubicBezTo>
                  <a:cubicBezTo>
                    <a:pt x="107866" y="132532"/>
                    <a:pt x="97599" y="122265"/>
                    <a:pt x="97599" y="109637"/>
                  </a:cubicBezTo>
                  <a:cubicBezTo>
                    <a:pt x="97599" y="97009"/>
                    <a:pt x="107866" y="86742"/>
                    <a:pt x="120494" y="86742"/>
                  </a:cubicBezTo>
                  <a:close/>
                  <a:moveTo>
                    <a:pt x="33752" y="83083"/>
                  </a:moveTo>
                  <a:cubicBezTo>
                    <a:pt x="48385" y="83083"/>
                    <a:pt x="60305" y="95002"/>
                    <a:pt x="60305" y="109636"/>
                  </a:cubicBezTo>
                  <a:cubicBezTo>
                    <a:pt x="60305" y="124388"/>
                    <a:pt x="48385" y="136190"/>
                    <a:pt x="33752" y="136190"/>
                  </a:cubicBezTo>
                  <a:cubicBezTo>
                    <a:pt x="19117" y="136190"/>
                    <a:pt x="7198" y="124270"/>
                    <a:pt x="7198" y="109636"/>
                  </a:cubicBezTo>
                  <a:cubicBezTo>
                    <a:pt x="7198" y="95002"/>
                    <a:pt x="19117" y="83083"/>
                    <a:pt x="33752" y="83083"/>
                  </a:cubicBezTo>
                  <a:close/>
                  <a:moveTo>
                    <a:pt x="293977" y="10975"/>
                  </a:moveTo>
                  <a:cubicBezTo>
                    <a:pt x="300586" y="10975"/>
                    <a:pt x="306015" y="16404"/>
                    <a:pt x="306015" y="23012"/>
                  </a:cubicBezTo>
                  <a:cubicBezTo>
                    <a:pt x="306132" y="29621"/>
                    <a:pt x="300704" y="35050"/>
                    <a:pt x="293977" y="35050"/>
                  </a:cubicBezTo>
                  <a:cubicBezTo>
                    <a:pt x="287368" y="35050"/>
                    <a:pt x="281939" y="29621"/>
                    <a:pt x="281939" y="23012"/>
                  </a:cubicBezTo>
                  <a:cubicBezTo>
                    <a:pt x="281939" y="16404"/>
                    <a:pt x="287368" y="10975"/>
                    <a:pt x="293977" y="10975"/>
                  </a:cubicBezTo>
                  <a:close/>
                  <a:moveTo>
                    <a:pt x="207235" y="7199"/>
                  </a:moveTo>
                  <a:cubicBezTo>
                    <a:pt x="215850" y="7199"/>
                    <a:pt x="222931" y="14161"/>
                    <a:pt x="222931" y="22895"/>
                  </a:cubicBezTo>
                  <a:cubicBezTo>
                    <a:pt x="222931" y="31628"/>
                    <a:pt x="215968" y="38591"/>
                    <a:pt x="207235" y="38591"/>
                  </a:cubicBezTo>
                  <a:cubicBezTo>
                    <a:pt x="198620" y="38591"/>
                    <a:pt x="191539" y="31628"/>
                    <a:pt x="191539" y="22895"/>
                  </a:cubicBezTo>
                  <a:cubicBezTo>
                    <a:pt x="191539" y="14280"/>
                    <a:pt x="198502" y="7199"/>
                    <a:pt x="207235" y="7199"/>
                  </a:cubicBezTo>
                  <a:close/>
                  <a:moveTo>
                    <a:pt x="120494" y="3776"/>
                  </a:moveTo>
                  <a:cubicBezTo>
                    <a:pt x="131115" y="3776"/>
                    <a:pt x="139730" y="12391"/>
                    <a:pt x="139730" y="23012"/>
                  </a:cubicBezTo>
                  <a:cubicBezTo>
                    <a:pt x="139848" y="33634"/>
                    <a:pt x="131233" y="42249"/>
                    <a:pt x="120494" y="42249"/>
                  </a:cubicBezTo>
                  <a:cubicBezTo>
                    <a:pt x="109872" y="42249"/>
                    <a:pt x="101257" y="33634"/>
                    <a:pt x="101257" y="23012"/>
                  </a:cubicBezTo>
                  <a:cubicBezTo>
                    <a:pt x="101257" y="12391"/>
                    <a:pt x="109872" y="3776"/>
                    <a:pt x="120494" y="3776"/>
                  </a:cubicBezTo>
                  <a:close/>
                  <a:moveTo>
                    <a:pt x="33752" y="0"/>
                  </a:moveTo>
                  <a:cubicBezTo>
                    <a:pt x="46380" y="0"/>
                    <a:pt x="56647" y="10267"/>
                    <a:pt x="56647" y="22895"/>
                  </a:cubicBezTo>
                  <a:cubicBezTo>
                    <a:pt x="56647" y="35641"/>
                    <a:pt x="46380" y="45790"/>
                    <a:pt x="33752" y="45790"/>
                  </a:cubicBezTo>
                  <a:cubicBezTo>
                    <a:pt x="21124" y="45790"/>
                    <a:pt x="10857" y="35523"/>
                    <a:pt x="10857" y="22895"/>
                  </a:cubicBezTo>
                  <a:cubicBezTo>
                    <a:pt x="10857" y="10267"/>
                    <a:pt x="21124" y="0"/>
                    <a:pt x="337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2" name="Google Shape;822;p48"/>
          <p:cNvGrpSpPr/>
          <p:nvPr/>
        </p:nvGrpSpPr>
        <p:grpSpPr>
          <a:xfrm>
            <a:off x="9503593" y="2968732"/>
            <a:ext cx="1567504" cy="535634"/>
            <a:chOff x="9869418" y="3493058"/>
            <a:chExt cx="1567504" cy="535634"/>
          </a:xfrm>
        </p:grpSpPr>
        <p:sp>
          <p:nvSpPr>
            <p:cNvPr id="823" name="Google Shape;823;p48"/>
            <p:cNvSpPr txBox="1"/>
            <p:nvPr/>
          </p:nvSpPr>
          <p:spPr>
            <a:xfrm>
              <a:off x="10023120" y="3797860"/>
              <a:ext cx="1413802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fr-FR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Engineering</a:t>
              </a: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24" name="Google Shape;824;p48"/>
            <p:cNvCxnSpPr/>
            <p:nvPr/>
          </p:nvCxnSpPr>
          <p:spPr>
            <a:xfrm rot="10800000">
              <a:off x="9869418" y="3689965"/>
              <a:ext cx="0" cy="278906"/>
            </a:xfrm>
            <a:prstGeom prst="straightConnector1">
              <a:avLst/>
            </a:prstGeom>
            <a:noFill/>
            <a:ln w="38100" cap="rnd" cmpd="sng">
              <a:solidFill>
                <a:srgbClr val="FFE4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25" name="Google Shape;825;p48"/>
            <p:cNvSpPr/>
            <p:nvPr/>
          </p:nvSpPr>
          <p:spPr>
            <a:xfrm>
              <a:off x="9990418" y="3493058"/>
              <a:ext cx="289863" cy="289759"/>
            </a:xfrm>
            <a:custGeom>
              <a:avLst/>
              <a:gdLst/>
              <a:ahLst/>
              <a:cxnLst/>
              <a:rect l="l" t="t" r="r" b="b"/>
              <a:pathLst>
                <a:path w="331272" h="331153" extrusionOk="0">
                  <a:moveTo>
                    <a:pt x="168409" y="279225"/>
                  </a:moveTo>
                  <a:lnTo>
                    <a:pt x="272028" y="279225"/>
                  </a:lnTo>
                  <a:cubicBezTo>
                    <a:pt x="272028" y="307903"/>
                    <a:pt x="248778" y="331153"/>
                    <a:pt x="220218" y="331153"/>
                  </a:cubicBezTo>
                  <a:cubicBezTo>
                    <a:pt x="191540" y="331153"/>
                    <a:pt x="168409" y="307903"/>
                    <a:pt x="168409" y="279225"/>
                  </a:cubicBezTo>
                  <a:close/>
                  <a:moveTo>
                    <a:pt x="58536" y="279225"/>
                  </a:moveTo>
                  <a:lnTo>
                    <a:pt x="162154" y="279225"/>
                  </a:lnTo>
                  <a:cubicBezTo>
                    <a:pt x="162154" y="307903"/>
                    <a:pt x="138905" y="331153"/>
                    <a:pt x="110345" y="331153"/>
                  </a:cubicBezTo>
                  <a:cubicBezTo>
                    <a:pt x="81785" y="331153"/>
                    <a:pt x="58536" y="307903"/>
                    <a:pt x="58536" y="279225"/>
                  </a:cubicBezTo>
                  <a:close/>
                  <a:moveTo>
                    <a:pt x="51809" y="168173"/>
                  </a:moveTo>
                  <a:lnTo>
                    <a:pt x="51809" y="272027"/>
                  </a:lnTo>
                  <a:cubicBezTo>
                    <a:pt x="23249" y="272027"/>
                    <a:pt x="0" y="248778"/>
                    <a:pt x="0" y="220100"/>
                  </a:cubicBezTo>
                  <a:cubicBezTo>
                    <a:pt x="0" y="191422"/>
                    <a:pt x="23249" y="168173"/>
                    <a:pt x="51809" y="168173"/>
                  </a:cubicBezTo>
                  <a:close/>
                  <a:moveTo>
                    <a:pt x="219864" y="168173"/>
                  </a:moveTo>
                  <a:cubicBezTo>
                    <a:pt x="248423" y="168055"/>
                    <a:pt x="271555" y="191304"/>
                    <a:pt x="271555" y="219982"/>
                  </a:cubicBezTo>
                  <a:cubicBezTo>
                    <a:pt x="271555" y="248660"/>
                    <a:pt x="248423" y="271790"/>
                    <a:pt x="219864" y="271790"/>
                  </a:cubicBezTo>
                  <a:cubicBezTo>
                    <a:pt x="191304" y="271790"/>
                    <a:pt x="168173" y="248541"/>
                    <a:pt x="168173" y="219982"/>
                  </a:cubicBezTo>
                  <a:cubicBezTo>
                    <a:pt x="168173" y="191304"/>
                    <a:pt x="191304" y="168173"/>
                    <a:pt x="219864" y="168173"/>
                  </a:cubicBezTo>
                  <a:close/>
                  <a:moveTo>
                    <a:pt x="109755" y="168173"/>
                  </a:moveTo>
                  <a:cubicBezTo>
                    <a:pt x="138315" y="168055"/>
                    <a:pt x="161446" y="191304"/>
                    <a:pt x="161446" y="219982"/>
                  </a:cubicBezTo>
                  <a:cubicBezTo>
                    <a:pt x="161446" y="248660"/>
                    <a:pt x="138315" y="271790"/>
                    <a:pt x="109755" y="271790"/>
                  </a:cubicBezTo>
                  <a:cubicBezTo>
                    <a:pt x="81195" y="271790"/>
                    <a:pt x="58064" y="248541"/>
                    <a:pt x="58064" y="219982"/>
                  </a:cubicBezTo>
                  <a:cubicBezTo>
                    <a:pt x="58064" y="191304"/>
                    <a:pt x="81195" y="168173"/>
                    <a:pt x="109755" y="168173"/>
                  </a:cubicBezTo>
                  <a:close/>
                  <a:moveTo>
                    <a:pt x="279462" y="168054"/>
                  </a:moveTo>
                  <a:cubicBezTo>
                    <a:pt x="308022" y="168054"/>
                    <a:pt x="331272" y="191303"/>
                    <a:pt x="331272" y="219981"/>
                  </a:cubicBezTo>
                  <a:cubicBezTo>
                    <a:pt x="331272" y="248659"/>
                    <a:pt x="308022" y="271908"/>
                    <a:pt x="279462" y="271908"/>
                  </a:cubicBezTo>
                  <a:close/>
                  <a:moveTo>
                    <a:pt x="219864" y="58064"/>
                  </a:moveTo>
                  <a:cubicBezTo>
                    <a:pt x="248423" y="57946"/>
                    <a:pt x="271555" y="81195"/>
                    <a:pt x="271555" y="109873"/>
                  </a:cubicBezTo>
                  <a:cubicBezTo>
                    <a:pt x="271555" y="138551"/>
                    <a:pt x="248423" y="161682"/>
                    <a:pt x="219864" y="161682"/>
                  </a:cubicBezTo>
                  <a:cubicBezTo>
                    <a:pt x="191304" y="161682"/>
                    <a:pt x="168173" y="138432"/>
                    <a:pt x="168173" y="109873"/>
                  </a:cubicBezTo>
                  <a:cubicBezTo>
                    <a:pt x="168173" y="81195"/>
                    <a:pt x="191304" y="58064"/>
                    <a:pt x="219864" y="58064"/>
                  </a:cubicBezTo>
                  <a:close/>
                  <a:moveTo>
                    <a:pt x="110345" y="58064"/>
                  </a:moveTo>
                  <a:cubicBezTo>
                    <a:pt x="138905" y="57946"/>
                    <a:pt x="162036" y="81195"/>
                    <a:pt x="162036" y="109873"/>
                  </a:cubicBezTo>
                  <a:cubicBezTo>
                    <a:pt x="162036" y="138551"/>
                    <a:pt x="138905" y="161682"/>
                    <a:pt x="110345" y="161682"/>
                  </a:cubicBezTo>
                  <a:cubicBezTo>
                    <a:pt x="81785" y="161682"/>
                    <a:pt x="58654" y="138432"/>
                    <a:pt x="58654" y="109873"/>
                  </a:cubicBezTo>
                  <a:cubicBezTo>
                    <a:pt x="58654" y="81195"/>
                    <a:pt x="81785" y="58064"/>
                    <a:pt x="110345" y="58064"/>
                  </a:cubicBezTo>
                  <a:close/>
                  <a:moveTo>
                    <a:pt x="51809" y="57946"/>
                  </a:moveTo>
                  <a:lnTo>
                    <a:pt x="51809" y="161800"/>
                  </a:lnTo>
                  <a:cubicBezTo>
                    <a:pt x="23249" y="161800"/>
                    <a:pt x="0" y="138551"/>
                    <a:pt x="0" y="109873"/>
                  </a:cubicBezTo>
                  <a:cubicBezTo>
                    <a:pt x="0" y="81195"/>
                    <a:pt x="23249" y="57946"/>
                    <a:pt x="51809" y="57946"/>
                  </a:cubicBezTo>
                  <a:close/>
                  <a:moveTo>
                    <a:pt x="279462" y="57828"/>
                  </a:moveTo>
                  <a:cubicBezTo>
                    <a:pt x="308022" y="57828"/>
                    <a:pt x="331272" y="81077"/>
                    <a:pt x="331272" y="109755"/>
                  </a:cubicBezTo>
                  <a:cubicBezTo>
                    <a:pt x="331272" y="138433"/>
                    <a:pt x="308022" y="161682"/>
                    <a:pt x="279462" y="161682"/>
                  </a:cubicBezTo>
                  <a:close/>
                  <a:moveTo>
                    <a:pt x="219864" y="0"/>
                  </a:moveTo>
                  <a:cubicBezTo>
                    <a:pt x="248424" y="0"/>
                    <a:pt x="271673" y="23249"/>
                    <a:pt x="271673" y="51928"/>
                  </a:cubicBezTo>
                  <a:lnTo>
                    <a:pt x="168055" y="51928"/>
                  </a:lnTo>
                  <a:cubicBezTo>
                    <a:pt x="168055" y="23249"/>
                    <a:pt x="191304" y="0"/>
                    <a:pt x="219864" y="0"/>
                  </a:cubicBezTo>
                  <a:close/>
                  <a:moveTo>
                    <a:pt x="109991" y="0"/>
                  </a:moveTo>
                  <a:cubicBezTo>
                    <a:pt x="138551" y="0"/>
                    <a:pt x="161800" y="23249"/>
                    <a:pt x="161800" y="51928"/>
                  </a:cubicBezTo>
                  <a:lnTo>
                    <a:pt x="58182" y="51928"/>
                  </a:lnTo>
                  <a:cubicBezTo>
                    <a:pt x="58182" y="23249"/>
                    <a:pt x="81431" y="0"/>
                    <a:pt x="1099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6" name="Google Shape;826;p48"/>
          <p:cNvGrpSpPr/>
          <p:nvPr/>
        </p:nvGrpSpPr>
        <p:grpSpPr>
          <a:xfrm>
            <a:off x="9486929" y="2082226"/>
            <a:ext cx="1540964" cy="706543"/>
            <a:chOff x="9852754" y="2540640"/>
            <a:chExt cx="1540964" cy="706543"/>
          </a:xfrm>
        </p:grpSpPr>
        <p:sp>
          <p:nvSpPr>
            <p:cNvPr id="827" name="Google Shape;827;p48"/>
            <p:cNvSpPr txBox="1"/>
            <p:nvPr/>
          </p:nvSpPr>
          <p:spPr>
            <a:xfrm>
              <a:off x="9988922" y="2877851"/>
              <a:ext cx="14047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fr-FR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Nuclear Packages &amp; Services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28" name="Google Shape;828;p48"/>
            <p:cNvCxnSpPr/>
            <p:nvPr/>
          </p:nvCxnSpPr>
          <p:spPr>
            <a:xfrm rot="10800000">
              <a:off x="9852754" y="2888583"/>
              <a:ext cx="0" cy="278906"/>
            </a:xfrm>
            <a:prstGeom prst="straightConnector1">
              <a:avLst/>
            </a:prstGeom>
            <a:noFill/>
            <a:ln w="38100" cap="rnd" cmpd="sng">
              <a:solidFill>
                <a:srgbClr val="FFE4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829" name="Google Shape;829;p48"/>
            <p:cNvSpPr/>
            <p:nvPr/>
          </p:nvSpPr>
          <p:spPr>
            <a:xfrm>
              <a:off x="9979480" y="2540640"/>
              <a:ext cx="298537" cy="298640"/>
            </a:xfrm>
            <a:custGeom>
              <a:avLst/>
              <a:gdLst/>
              <a:ahLst/>
              <a:cxnLst/>
              <a:rect l="l" t="t" r="r" b="b"/>
              <a:pathLst>
                <a:path w="341185" h="341303" extrusionOk="0">
                  <a:moveTo>
                    <a:pt x="131233" y="310500"/>
                  </a:moveTo>
                  <a:lnTo>
                    <a:pt x="209950" y="310500"/>
                  </a:lnTo>
                  <a:lnTo>
                    <a:pt x="209950" y="341303"/>
                  </a:lnTo>
                  <a:lnTo>
                    <a:pt x="131233" y="341303"/>
                  </a:lnTo>
                  <a:close/>
                  <a:moveTo>
                    <a:pt x="43947" y="241737"/>
                  </a:moveTo>
                  <a:lnTo>
                    <a:pt x="99608" y="297397"/>
                  </a:lnTo>
                  <a:lnTo>
                    <a:pt x="77827" y="319178"/>
                  </a:lnTo>
                  <a:lnTo>
                    <a:pt x="22166" y="263517"/>
                  </a:lnTo>
                  <a:close/>
                  <a:moveTo>
                    <a:pt x="297272" y="241598"/>
                  </a:moveTo>
                  <a:lnTo>
                    <a:pt x="319053" y="263378"/>
                  </a:lnTo>
                  <a:lnTo>
                    <a:pt x="263392" y="319039"/>
                  </a:lnTo>
                  <a:lnTo>
                    <a:pt x="241612" y="297258"/>
                  </a:lnTo>
                  <a:close/>
                  <a:moveTo>
                    <a:pt x="310382" y="131351"/>
                  </a:moveTo>
                  <a:lnTo>
                    <a:pt x="341185" y="131351"/>
                  </a:lnTo>
                  <a:lnTo>
                    <a:pt x="341185" y="210068"/>
                  </a:lnTo>
                  <a:lnTo>
                    <a:pt x="310382" y="210068"/>
                  </a:lnTo>
                  <a:close/>
                  <a:moveTo>
                    <a:pt x="0" y="131351"/>
                  </a:moveTo>
                  <a:lnTo>
                    <a:pt x="30802" y="131351"/>
                  </a:lnTo>
                  <a:lnTo>
                    <a:pt x="30802" y="210068"/>
                  </a:lnTo>
                  <a:lnTo>
                    <a:pt x="0" y="210068"/>
                  </a:lnTo>
                  <a:close/>
                  <a:moveTo>
                    <a:pt x="170533" y="104326"/>
                  </a:moveTo>
                  <a:cubicBezTo>
                    <a:pt x="207118" y="104326"/>
                    <a:pt x="236858" y="134066"/>
                    <a:pt x="236858" y="170651"/>
                  </a:cubicBezTo>
                  <a:cubicBezTo>
                    <a:pt x="236858" y="207236"/>
                    <a:pt x="207236" y="236976"/>
                    <a:pt x="170533" y="236976"/>
                  </a:cubicBezTo>
                  <a:cubicBezTo>
                    <a:pt x="133948" y="236976"/>
                    <a:pt x="104208" y="207236"/>
                    <a:pt x="104208" y="170651"/>
                  </a:cubicBezTo>
                  <a:cubicBezTo>
                    <a:pt x="104208" y="133948"/>
                    <a:pt x="133948" y="104326"/>
                    <a:pt x="170533" y="104326"/>
                  </a:cubicBezTo>
                  <a:close/>
                  <a:moveTo>
                    <a:pt x="170651" y="82612"/>
                  </a:moveTo>
                  <a:cubicBezTo>
                    <a:pt x="122147" y="82612"/>
                    <a:pt x="82611" y="122147"/>
                    <a:pt x="82611" y="170651"/>
                  </a:cubicBezTo>
                  <a:cubicBezTo>
                    <a:pt x="82611" y="219156"/>
                    <a:pt x="122147" y="258691"/>
                    <a:pt x="170651" y="258691"/>
                  </a:cubicBezTo>
                  <a:cubicBezTo>
                    <a:pt x="219156" y="258691"/>
                    <a:pt x="258691" y="219156"/>
                    <a:pt x="258691" y="170651"/>
                  </a:cubicBezTo>
                  <a:cubicBezTo>
                    <a:pt x="258691" y="122147"/>
                    <a:pt x="219156" y="82612"/>
                    <a:pt x="170651" y="82612"/>
                  </a:cubicBezTo>
                  <a:close/>
                  <a:moveTo>
                    <a:pt x="170533" y="51809"/>
                  </a:moveTo>
                  <a:cubicBezTo>
                    <a:pt x="236032" y="51809"/>
                    <a:pt x="289376" y="105153"/>
                    <a:pt x="289376" y="170651"/>
                  </a:cubicBezTo>
                  <a:cubicBezTo>
                    <a:pt x="289376" y="236150"/>
                    <a:pt x="236032" y="289493"/>
                    <a:pt x="170533" y="289493"/>
                  </a:cubicBezTo>
                  <a:cubicBezTo>
                    <a:pt x="105035" y="289493"/>
                    <a:pt x="51691" y="236150"/>
                    <a:pt x="51691" y="170651"/>
                  </a:cubicBezTo>
                  <a:cubicBezTo>
                    <a:pt x="51691" y="105153"/>
                    <a:pt x="105035" y="51809"/>
                    <a:pt x="170533" y="51809"/>
                  </a:cubicBezTo>
                  <a:close/>
                  <a:moveTo>
                    <a:pt x="77807" y="22257"/>
                  </a:moveTo>
                  <a:lnTo>
                    <a:pt x="99584" y="44040"/>
                  </a:lnTo>
                  <a:lnTo>
                    <a:pt x="43915" y="99693"/>
                  </a:lnTo>
                  <a:lnTo>
                    <a:pt x="22138" y="77910"/>
                  </a:lnTo>
                  <a:close/>
                  <a:moveTo>
                    <a:pt x="263447" y="22209"/>
                  </a:moveTo>
                  <a:lnTo>
                    <a:pt x="319108" y="77870"/>
                  </a:lnTo>
                  <a:lnTo>
                    <a:pt x="297327" y="99651"/>
                  </a:lnTo>
                  <a:lnTo>
                    <a:pt x="241667" y="43990"/>
                  </a:lnTo>
                  <a:close/>
                  <a:moveTo>
                    <a:pt x="131233" y="0"/>
                  </a:moveTo>
                  <a:lnTo>
                    <a:pt x="209950" y="0"/>
                  </a:lnTo>
                  <a:lnTo>
                    <a:pt x="209950" y="30802"/>
                  </a:lnTo>
                  <a:lnTo>
                    <a:pt x="131233" y="3080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E600"/>
      </a:accent1>
      <a:accent2>
        <a:srgbClr val="000000"/>
      </a:accent2>
      <a:accent3>
        <a:srgbClr val="00677F"/>
      </a:accent3>
      <a:accent4>
        <a:srgbClr val="1C3244"/>
      </a:accent4>
      <a:accent5>
        <a:srgbClr val="64BC9B"/>
      </a:accent5>
      <a:accent6>
        <a:srgbClr val="C8A9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Grand écran</PresentationFormat>
  <Paragraphs>62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 Black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HINTERLANG Hugues (ORN-CORP)</dc:creator>
  <cp:lastModifiedBy>HINTERLANG Hugues (ORN-CORP)</cp:lastModifiedBy>
  <cp:revision>12</cp:revision>
  <cp:lastPrinted>2022-06-16T07:49:47Z</cp:lastPrinted>
  <dcterms:modified xsi:type="dcterms:W3CDTF">2022-10-11T13:58:22Z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491d17c-cd20-4831-b604-3f3449ac4df9_Enabled">
    <vt:lpwstr>true</vt:lpwstr>
  </property>
  <property fmtid="{D5CDD505-2E9C-101B-9397-08002B2CF9AE}" pid="3" name="MSIP_Label_4491d17c-cd20-4831-b604-3f3449ac4df9_SetDate">
    <vt:lpwstr>2022-10-11T13:58:20Z</vt:lpwstr>
  </property>
  <property fmtid="{D5CDD505-2E9C-101B-9397-08002B2CF9AE}" pid="4" name="MSIP_Label_4491d17c-cd20-4831-b604-3f3449ac4df9_Method">
    <vt:lpwstr>Privileged</vt:lpwstr>
  </property>
  <property fmtid="{D5CDD505-2E9C-101B-9397-08002B2CF9AE}" pid="5" name="MSIP_Label_4491d17c-cd20-4831-b604-3f3449ac4df9_Name">
    <vt:lpwstr>OPI0 – UNRESTRICTED</vt:lpwstr>
  </property>
  <property fmtid="{D5CDD505-2E9C-101B-9397-08002B2CF9AE}" pid="6" name="MSIP_Label_4491d17c-cd20-4831-b604-3f3449ac4df9_SiteId">
    <vt:lpwstr>e36a4f3b-b339-4c34-b999-553e5a183eca</vt:lpwstr>
  </property>
  <property fmtid="{D5CDD505-2E9C-101B-9397-08002B2CF9AE}" pid="7" name="MSIP_Label_4491d17c-cd20-4831-b604-3f3449ac4df9_ActionId">
    <vt:lpwstr>ef4f1db8-2af3-40b3-83e4-19561e57688a</vt:lpwstr>
  </property>
  <property fmtid="{D5CDD505-2E9C-101B-9397-08002B2CF9AE}" pid="8" name="MSIP_Label_4491d17c-cd20-4831-b604-3f3449ac4df9_ContentBits">
    <vt:lpwstr>3</vt:lpwstr>
  </property>
</Properties>
</file>