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9" r:id="rId2"/>
    <p:sldMasterId id="2147483683" r:id="rId3"/>
  </p:sldMasterIdLst>
  <p:notesMasterIdLst>
    <p:notesMasterId r:id="rId13"/>
  </p:notesMasterIdLst>
  <p:sldIdLst>
    <p:sldId id="262" r:id="rId4"/>
    <p:sldId id="689" r:id="rId5"/>
    <p:sldId id="690" r:id="rId6"/>
    <p:sldId id="270" r:id="rId7"/>
    <p:sldId id="265" r:id="rId8"/>
    <p:sldId id="273" r:id="rId9"/>
    <p:sldId id="272" r:id="rId10"/>
    <p:sldId id="275" r:id="rId11"/>
    <p:sldId id="267" r:id="rId12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8F"/>
    <a:srgbClr val="F35F00"/>
    <a:srgbClr val="61C2C6"/>
    <a:srgbClr val="DDDC00"/>
    <a:srgbClr val="F39900"/>
    <a:srgbClr val="F35A00"/>
    <a:srgbClr val="B29900"/>
    <a:srgbClr val="33892D"/>
    <a:srgbClr val="003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84914" autoAdjust="0"/>
  </p:normalViewPr>
  <p:slideViewPr>
    <p:cSldViewPr>
      <p:cViewPr varScale="1">
        <p:scale>
          <a:sx n="160" d="100"/>
          <a:sy n="160" d="100"/>
        </p:scale>
        <p:origin x="162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F09EF-4025-4D9B-BFF0-71892AA7CA2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4CE0-13E9-47C5-B632-EEA9A88F6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12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Lucida Sans" panose="020B0602030504020204" pitchFamily="34" charset="0"/>
              </a:rPr>
              <a:t>Pour modifier la </a:t>
            </a:r>
            <a:r>
              <a:rPr lang="fr-FR" b="1" dirty="0">
                <a:latin typeface="Lucida Sans" panose="020B0602030504020204" pitchFamily="34" charset="0"/>
              </a:rPr>
              <a:t>date</a:t>
            </a:r>
            <a:r>
              <a:rPr lang="fr-FR" dirty="0">
                <a:latin typeface="Lucida Sans" panose="020B0602030504020204" pitchFamily="34" charset="0"/>
              </a:rPr>
              <a:t> et la </a:t>
            </a:r>
            <a:r>
              <a:rPr lang="fr-FR" b="1" dirty="0">
                <a:latin typeface="Lucida Sans" panose="020B0602030504020204" pitchFamily="34" charset="0"/>
              </a:rPr>
              <a:t>référence Socrate </a:t>
            </a:r>
            <a:r>
              <a:rPr lang="fr-FR" dirty="0">
                <a:latin typeface="Lucida Sans" panose="020B0602030504020204" pitchFamily="34" charset="0"/>
              </a:rPr>
              <a:t>en </a:t>
            </a:r>
            <a:r>
              <a:rPr lang="fr-FR" i="1" dirty="0">
                <a:latin typeface="Lucida Sans" panose="020B0602030504020204" pitchFamily="34" charset="0"/>
              </a:rPr>
              <a:t>en-tête</a:t>
            </a:r>
            <a:r>
              <a:rPr lang="fr-FR" dirty="0">
                <a:latin typeface="Lucida Sans" panose="020B0602030504020204" pitchFamily="34" charset="0"/>
              </a:rPr>
              <a:t> et </a:t>
            </a:r>
            <a:r>
              <a:rPr lang="fr-FR" i="1" dirty="0">
                <a:latin typeface="Lucida Sans" panose="020B0602030504020204" pitchFamily="34" charset="0"/>
              </a:rPr>
              <a:t>pied de page </a:t>
            </a:r>
            <a:r>
              <a:rPr lang="fr-FR" dirty="0">
                <a:latin typeface="Lucida Sans" panose="020B0602030504020204" pitchFamily="34" charset="0"/>
              </a:rPr>
              <a:t>de toutes les diapositives :</a:t>
            </a:r>
          </a:p>
          <a:p>
            <a:r>
              <a:rPr lang="fr-FR" dirty="0">
                <a:latin typeface="Lucida Sans" panose="020B0602030504020204" pitchFamily="34" charset="0"/>
              </a:rPr>
              <a:t>=&gt;</a:t>
            </a:r>
            <a:r>
              <a:rPr lang="fr-FR" baseline="0" dirty="0">
                <a:latin typeface="Lucida Sans" panose="020B0602030504020204" pitchFamily="34" charset="0"/>
              </a:rPr>
              <a:t> </a:t>
            </a:r>
            <a:r>
              <a:rPr lang="fr-FR" dirty="0">
                <a:latin typeface="Lucida Sans" panose="020B0602030504020204" pitchFamily="34" charset="0"/>
              </a:rPr>
              <a:t>Onglet [Insertion] | En-tête et pied de page</a:t>
            </a:r>
          </a:p>
          <a:p>
            <a:r>
              <a:rPr lang="fr-FR" dirty="0">
                <a:latin typeface="Lucida Sans" panose="020B0602030504020204" pitchFamily="34" charset="0"/>
              </a:rPr>
              <a:t>	-</a:t>
            </a:r>
            <a:r>
              <a:rPr lang="fr-FR" baseline="0" dirty="0">
                <a:latin typeface="Lucida Sans" panose="020B0602030504020204" pitchFamily="34" charset="0"/>
              </a:rPr>
              <a:t> </a:t>
            </a:r>
            <a:r>
              <a:rPr lang="fr-FR" dirty="0">
                <a:latin typeface="Lucida Sans" panose="020B0602030504020204" pitchFamily="34" charset="0"/>
              </a:rPr>
              <a:t>Dans le champ "Fixe", remplacez "</a:t>
            </a:r>
            <a:r>
              <a:rPr lang="fr-FR" dirty="0" err="1">
                <a:latin typeface="Lucida Sans" panose="020B0602030504020204" pitchFamily="34" charset="0"/>
              </a:rPr>
              <a:t>jj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mmmm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aaaa</a:t>
            </a:r>
            <a:r>
              <a:rPr lang="fr-FR" dirty="0">
                <a:latin typeface="Lucida Sans" panose="020B0602030504020204" pitchFamily="34" charset="0"/>
              </a:rPr>
              <a:t>" par la date et cochez la case "Date et heure"</a:t>
            </a:r>
          </a:p>
          <a:p>
            <a:r>
              <a:rPr lang="fr-FR" dirty="0">
                <a:latin typeface="Lucida Sans" panose="020B0602030504020204" pitchFamily="34" charset="0"/>
              </a:rPr>
              <a:t>	-</a:t>
            </a:r>
            <a:r>
              <a:rPr lang="fr-FR" baseline="0" dirty="0">
                <a:latin typeface="Lucida Sans" panose="020B0602030504020204" pitchFamily="34" charset="0"/>
              </a:rPr>
              <a:t> </a:t>
            </a:r>
            <a:r>
              <a:rPr lang="fr-FR" dirty="0">
                <a:latin typeface="Lucida Sans" panose="020B0602030504020204" pitchFamily="34" charset="0"/>
              </a:rPr>
              <a:t>Dans le champ "Pied de page", modifiez la référence Socrate et cochez la case</a:t>
            </a:r>
          </a:p>
          <a:p>
            <a:r>
              <a:rPr lang="fr-FR" dirty="0">
                <a:latin typeface="Lucida Sans" panose="020B0602030504020204" pitchFamily="34" charset="0"/>
              </a:rPr>
              <a:t>	-</a:t>
            </a:r>
            <a:r>
              <a:rPr lang="fr-FR" baseline="0" dirty="0">
                <a:latin typeface="Lucida Sans" panose="020B0602030504020204" pitchFamily="34" charset="0"/>
              </a:rPr>
              <a:t> </a:t>
            </a:r>
            <a:r>
              <a:rPr lang="fr-FR" dirty="0">
                <a:latin typeface="Lucida Sans" panose="020B0602030504020204" pitchFamily="34" charset="0"/>
              </a:rPr>
              <a:t>Vous pouvez également ajouter le numéro de diapositive en cochant la case associée</a:t>
            </a:r>
          </a:p>
          <a:p>
            <a:r>
              <a:rPr lang="fr-FR" dirty="0">
                <a:latin typeface="Lucida Sans" panose="020B0602030504020204" pitchFamily="34" charset="0"/>
              </a:rPr>
              <a:t>	- Cliquez sur le bouton [Appliquer partout]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Lien vers la banque d’images  : </a:t>
            </a:r>
            <a:r>
              <a:rPr lang="fr-FR" b="0" dirty="0"/>
              <a:t>L:\Formulaires_ANDRA\Andra ModelePresentation_version_2018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51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>
                <a:latin typeface="Lucida Sans" panose="020B0602030504020204" pitchFamily="34" charset="0"/>
              </a:rPr>
              <a:t>Pour mettre des mots en exergue </a:t>
            </a:r>
            <a:r>
              <a:rPr lang="fr-FR" baseline="0" dirty="0">
                <a:latin typeface="Lucida Sans" panose="020B0602030504020204" pitchFamily="34" charset="0"/>
              </a:rPr>
              <a:t>: </a:t>
            </a:r>
            <a:r>
              <a:rPr lang="fr-FR" b="1" baseline="0" dirty="0">
                <a:solidFill>
                  <a:srgbClr val="003B8E"/>
                </a:solidFill>
                <a:latin typeface="Lucida Sans" panose="020B0602030504020204" pitchFamily="34" charset="0"/>
              </a:rPr>
              <a:t>gras + couleur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-----------------------------------------------------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Police</a:t>
            </a:r>
            <a:r>
              <a:rPr lang="fr-FR" b="1" baseline="0" dirty="0">
                <a:latin typeface="Lucida Sans" panose="020B0602030504020204" pitchFamily="34" charset="0"/>
              </a:rPr>
              <a:t> courante </a:t>
            </a:r>
            <a:r>
              <a:rPr lang="fr-FR" b="1" baseline="0">
                <a:latin typeface="Lucida Sans" panose="020B0602030504020204" pitchFamily="34" charset="0"/>
              </a:rPr>
              <a:t>: </a:t>
            </a:r>
            <a:r>
              <a:rPr lang="fr-FR" b="0" baseline="0">
                <a:latin typeface="Lucida Sans" panose="020B0602030504020204" pitchFamily="34" charset="0"/>
              </a:rPr>
              <a:t>Lucida Sans</a:t>
            </a:r>
            <a:endParaRPr lang="fr-FR" b="0" dirty="0">
              <a:latin typeface="Lucida Sans" panose="020B0602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96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>
                <a:latin typeface="Lucida Sans" panose="020B0602030504020204" pitchFamily="34" charset="0"/>
              </a:rPr>
              <a:t>Pour mettre des mots en exergue </a:t>
            </a:r>
            <a:r>
              <a:rPr lang="fr-FR" baseline="0" dirty="0">
                <a:latin typeface="Lucida Sans" panose="020B0602030504020204" pitchFamily="34" charset="0"/>
              </a:rPr>
              <a:t>: </a:t>
            </a:r>
            <a:r>
              <a:rPr lang="fr-FR" b="1" baseline="0" dirty="0">
                <a:solidFill>
                  <a:srgbClr val="003B8E"/>
                </a:solidFill>
                <a:latin typeface="Lucida Sans" panose="020B0602030504020204" pitchFamily="34" charset="0"/>
              </a:rPr>
              <a:t>gras + couleur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-----------------------------------------------------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Police</a:t>
            </a:r>
            <a:r>
              <a:rPr lang="fr-FR" b="1" baseline="0" dirty="0">
                <a:latin typeface="Lucida Sans" panose="020B0602030504020204" pitchFamily="34" charset="0"/>
              </a:rPr>
              <a:t> courante </a:t>
            </a:r>
            <a:r>
              <a:rPr lang="fr-FR" b="1" baseline="0">
                <a:latin typeface="Lucida Sans" panose="020B0602030504020204" pitchFamily="34" charset="0"/>
              </a:rPr>
              <a:t>: </a:t>
            </a:r>
            <a:r>
              <a:rPr lang="fr-FR" b="0" baseline="0">
                <a:latin typeface="Lucida Sans" panose="020B0602030504020204" pitchFamily="34" charset="0"/>
              </a:rPr>
              <a:t>Lucida Sans</a:t>
            </a:r>
            <a:endParaRPr lang="fr-FR" b="0" dirty="0">
              <a:latin typeface="Lucida Sans" panose="020B0602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4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>
                <a:latin typeface="Lucida Sans" panose="020B0602030504020204" pitchFamily="34" charset="0"/>
              </a:rPr>
              <a:t>Pour mettre des mots en exergue </a:t>
            </a:r>
            <a:r>
              <a:rPr lang="fr-FR" baseline="0" dirty="0">
                <a:latin typeface="Lucida Sans" panose="020B0602030504020204" pitchFamily="34" charset="0"/>
              </a:rPr>
              <a:t>: </a:t>
            </a:r>
            <a:r>
              <a:rPr lang="fr-FR" b="1" baseline="0" dirty="0">
                <a:solidFill>
                  <a:srgbClr val="003B8E"/>
                </a:solidFill>
                <a:latin typeface="Lucida Sans" panose="020B0602030504020204" pitchFamily="34" charset="0"/>
              </a:rPr>
              <a:t>gras + couleur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-----------------------------------------------------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Police</a:t>
            </a:r>
            <a:r>
              <a:rPr lang="fr-FR" b="1" baseline="0" dirty="0">
                <a:latin typeface="Lucida Sans" panose="020B0602030504020204" pitchFamily="34" charset="0"/>
              </a:rPr>
              <a:t> courante </a:t>
            </a:r>
            <a:r>
              <a:rPr lang="fr-FR" b="1" baseline="0">
                <a:latin typeface="Lucida Sans" panose="020B0602030504020204" pitchFamily="34" charset="0"/>
              </a:rPr>
              <a:t>: </a:t>
            </a:r>
            <a:r>
              <a:rPr lang="fr-FR" b="0" baseline="0">
                <a:latin typeface="Lucida Sans" panose="020B0602030504020204" pitchFamily="34" charset="0"/>
              </a:rPr>
              <a:t>Lucida Sans</a:t>
            </a:r>
            <a:endParaRPr lang="fr-FR" b="0" dirty="0">
              <a:latin typeface="Lucida Sans" panose="020B0602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5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>
                <a:latin typeface="Lucida Sans" panose="020B0602030504020204" pitchFamily="34" charset="0"/>
              </a:rPr>
              <a:t>Pour mettre des mots en exergue </a:t>
            </a:r>
            <a:r>
              <a:rPr lang="fr-FR" baseline="0" dirty="0">
                <a:latin typeface="Lucida Sans" panose="020B0602030504020204" pitchFamily="34" charset="0"/>
              </a:rPr>
              <a:t>: </a:t>
            </a:r>
            <a:r>
              <a:rPr lang="fr-FR" b="1" baseline="0" dirty="0">
                <a:solidFill>
                  <a:srgbClr val="003B8E"/>
                </a:solidFill>
                <a:latin typeface="Lucida Sans" panose="020B0602030504020204" pitchFamily="34" charset="0"/>
              </a:rPr>
              <a:t>gras + couleur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-----------------------------------------------------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Police</a:t>
            </a:r>
            <a:r>
              <a:rPr lang="fr-FR" b="1" baseline="0" dirty="0">
                <a:latin typeface="Lucida Sans" panose="020B0602030504020204" pitchFamily="34" charset="0"/>
              </a:rPr>
              <a:t> courante </a:t>
            </a:r>
            <a:r>
              <a:rPr lang="fr-FR" b="1" baseline="0">
                <a:latin typeface="Lucida Sans" panose="020B0602030504020204" pitchFamily="34" charset="0"/>
              </a:rPr>
              <a:t>: </a:t>
            </a:r>
            <a:r>
              <a:rPr lang="fr-FR" b="0" baseline="0">
                <a:latin typeface="Lucida Sans" panose="020B0602030504020204" pitchFamily="34" charset="0"/>
              </a:rPr>
              <a:t>Lucida Sans</a:t>
            </a:r>
            <a:endParaRPr lang="fr-FR" b="0" dirty="0">
              <a:latin typeface="Lucida Sans" panose="020B0602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30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>
                <a:latin typeface="Lucida Sans" panose="020B0602030504020204" pitchFamily="34" charset="0"/>
              </a:rPr>
              <a:t>Pour mettre des mots en exergue </a:t>
            </a:r>
            <a:r>
              <a:rPr lang="fr-FR" baseline="0" dirty="0">
                <a:latin typeface="Lucida Sans" panose="020B0602030504020204" pitchFamily="34" charset="0"/>
              </a:rPr>
              <a:t>: </a:t>
            </a:r>
            <a:r>
              <a:rPr lang="fr-FR" b="1" baseline="0" dirty="0">
                <a:solidFill>
                  <a:srgbClr val="003B8E"/>
                </a:solidFill>
                <a:latin typeface="Lucida Sans" panose="020B0602030504020204" pitchFamily="34" charset="0"/>
              </a:rPr>
              <a:t>gras + couleur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-----------------------------------------------------</a:t>
            </a:r>
          </a:p>
          <a:p>
            <a:pPr marL="0" indent="0">
              <a:buFontTx/>
              <a:buNone/>
            </a:pPr>
            <a:endParaRPr lang="fr-FR" b="1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fr-FR" b="1" dirty="0">
                <a:latin typeface="Lucida Sans" panose="020B0602030504020204" pitchFamily="34" charset="0"/>
              </a:rPr>
              <a:t>Police</a:t>
            </a:r>
            <a:r>
              <a:rPr lang="fr-FR" b="1" baseline="0" dirty="0">
                <a:latin typeface="Lucida Sans" panose="020B0602030504020204" pitchFamily="34" charset="0"/>
              </a:rPr>
              <a:t> courante </a:t>
            </a:r>
            <a:r>
              <a:rPr lang="fr-FR" b="1" baseline="0">
                <a:latin typeface="Lucida Sans" panose="020B0602030504020204" pitchFamily="34" charset="0"/>
              </a:rPr>
              <a:t>: </a:t>
            </a:r>
            <a:r>
              <a:rPr lang="fr-FR" b="0" baseline="0">
                <a:latin typeface="Lucida Sans" panose="020B0602030504020204" pitchFamily="34" charset="0"/>
              </a:rPr>
              <a:t>Lucida Sans</a:t>
            </a:r>
            <a:endParaRPr lang="fr-FR" b="0" dirty="0">
              <a:latin typeface="Lucida Sans" panose="020B0602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13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-20538"/>
            <a:ext cx="4064828" cy="5164038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1872496" y="976762"/>
            <a:ext cx="7164000" cy="1260000"/>
          </a:xfrm>
          <a:prstGeom prst="rect">
            <a:avLst/>
          </a:prstGeom>
          <a:solidFill>
            <a:srgbClr val="317E8F">
              <a:alpha val="89804"/>
            </a:srgbClr>
          </a:solidFill>
        </p:spPr>
        <p:txBody>
          <a:bodyPr anchor="ctr" anchorCtr="0"/>
          <a:lstStyle>
            <a:lvl1pPr marL="2424113" indent="0"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09452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0"/>
            <a:ext cx="1331640" cy="515161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317E8F"/>
                </a:solidFill>
              </a:defRPr>
            </a:lvl2pPr>
            <a:lvl3pPr marL="540000" indent="-144000">
              <a:spcBef>
                <a:spcPts val="350"/>
              </a:spcBef>
              <a:defRPr sz="1400">
                <a:solidFill>
                  <a:srgbClr val="DDDC00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61C2C6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4833" y="262330"/>
            <a:ext cx="7127167" cy="725244"/>
          </a:xfrm>
          <a:prstGeom prst="rect">
            <a:avLst/>
          </a:prstGeom>
          <a:solidFill>
            <a:srgbClr val="317E8F">
              <a:alpha val="89804"/>
            </a:srgbClr>
          </a:solidFill>
        </p:spPr>
        <p:txBody>
          <a:bodyPr anchor="ctr" anchorCtr="0">
            <a:normAutofit/>
          </a:bodyPr>
          <a:lstStyle>
            <a:lvl1pPr marL="1165225" indent="0" algn="l" defTabSz="914400" rtl="0" eaLnBrk="1" latinLnBrk="0" hangingPunct="1">
              <a:spcBef>
                <a:spcPct val="0"/>
              </a:spcBef>
              <a:buNone/>
              <a:tabLst>
                <a:tab pos="1165225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1165225" lvl="0" indent="0" algn="l">
              <a:tabLst>
                <a:tab pos="1165225" algn="l"/>
              </a:tabLst>
            </a:pPr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401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317E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00" b="1" cap="none" baseline="0">
                <a:solidFill>
                  <a:srgbClr val="317E8F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0" y="915565"/>
            <a:ext cx="3110042" cy="33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1640" cy="51435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317E8F"/>
                </a:solidFill>
              </a:defRPr>
            </a:lvl2pPr>
            <a:lvl3pPr marL="540000" indent="-144000">
              <a:spcBef>
                <a:spcPts val="350"/>
              </a:spcBef>
              <a:defRPr sz="1400">
                <a:solidFill>
                  <a:srgbClr val="DDDC00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61C2C6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4833" y="262330"/>
            <a:ext cx="7127167" cy="725244"/>
          </a:xfrm>
          <a:prstGeom prst="rect">
            <a:avLst/>
          </a:prstGeom>
          <a:solidFill>
            <a:srgbClr val="317E8F">
              <a:alpha val="89804"/>
            </a:srgbClr>
          </a:solidFill>
        </p:spPr>
        <p:txBody>
          <a:bodyPr anchor="ctr" anchorCtr="0">
            <a:normAutofit/>
          </a:bodyPr>
          <a:lstStyle>
            <a:lvl1pPr marL="1165225" indent="0" algn="l" defTabSz="914400" rtl="0" eaLnBrk="1" latinLnBrk="0" hangingPunct="1">
              <a:spcBef>
                <a:spcPct val="0"/>
              </a:spcBef>
              <a:buNone/>
              <a:tabLst>
                <a:tab pos="1165225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1165225" lvl="0" indent="0" algn="l">
              <a:tabLst>
                <a:tab pos="1165225" algn="l"/>
              </a:tabLst>
            </a:pPr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24661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Andra - Sans photo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144000" y="267494"/>
            <a:ext cx="7128000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algn="l">
              <a:tabLst>
                <a:tab pos="714375" algn="l"/>
              </a:tabLst>
              <a:defRPr sz="210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de la slide 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" y="1059582"/>
            <a:ext cx="8892496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003B8E"/>
                </a:solidFill>
              </a:defRPr>
            </a:lvl2pPr>
            <a:lvl3pPr marL="540000" indent="-144000">
              <a:spcBef>
                <a:spcPts val="350"/>
              </a:spcBef>
              <a:buFont typeface="Wingdings" panose="05000000000000000000" pitchFamily="2" charset="2"/>
              <a:buChar char="§"/>
              <a:defRPr sz="1400" baseline="0">
                <a:solidFill>
                  <a:srgbClr val="33892D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F35A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en-US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DDP/RI/22-0048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40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7944" cy="5143500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872496" y="976762"/>
            <a:ext cx="7164000" cy="1260000"/>
          </a:xfrm>
          <a:prstGeom prst="rect">
            <a:avLst/>
          </a:prstGeom>
          <a:solidFill>
            <a:srgbClr val="317E8F">
              <a:alpha val="89804"/>
            </a:srgbClr>
          </a:solidFill>
        </p:spPr>
        <p:txBody>
          <a:bodyPr anchor="ctr" anchorCtr="0"/>
          <a:lstStyle>
            <a:lvl1pPr marL="2424113" indent="0"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9694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317E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00" b="1" cap="none" baseline="0">
                <a:solidFill>
                  <a:srgbClr val="317E8F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0" y="915566"/>
            <a:ext cx="3102462" cy="33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1640" cy="51435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317E8F"/>
                </a:solidFill>
              </a:defRPr>
            </a:lvl2pPr>
            <a:lvl3pPr marL="540000" indent="-144000">
              <a:spcBef>
                <a:spcPts val="350"/>
              </a:spcBef>
              <a:defRPr sz="1400">
                <a:solidFill>
                  <a:srgbClr val="DDDC00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61C2C6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4833" y="262330"/>
            <a:ext cx="7127167" cy="725244"/>
          </a:xfrm>
          <a:prstGeom prst="rect">
            <a:avLst/>
          </a:prstGeom>
          <a:solidFill>
            <a:srgbClr val="317E8F">
              <a:alpha val="89804"/>
            </a:srgbClr>
          </a:solidFill>
        </p:spPr>
        <p:txBody>
          <a:bodyPr anchor="ctr" anchorCtr="0">
            <a:normAutofit/>
          </a:bodyPr>
          <a:lstStyle>
            <a:lvl1pPr marL="1165225" indent="0" algn="l" defTabSz="914400" rtl="0" eaLnBrk="1" latinLnBrk="0" hangingPunct="1">
              <a:spcBef>
                <a:spcPct val="0"/>
              </a:spcBef>
              <a:buNone/>
              <a:tabLst>
                <a:tab pos="1165225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1165225" lvl="0" indent="0" algn="l">
              <a:tabLst>
                <a:tab pos="1165225" algn="l"/>
              </a:tabLst>
            </a:pPr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6770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0"/>
            <a:ext cx="4064828" cy="5143500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872496" y="976762"/>
            <a:ext cx="7164000" cy="1260000"/>
          </a:xfrm>
          <a:prstGeom prst="rect">
            <a:avLst/>
          </a:prstGeom>
          <a:solidFill>
            <a:srgbClr val="317E8F">
              <a:alpha val="89804"/>
            </a:srgbClr>
          </a:solidFill>
        </p:spPr>
        <p:txBody>
          <a:bodyPr anchor="ctr" anchorCtr="0"/>
          <a:lstStyle>
            <a:lvl1pPr marL="2424113" indent="0"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95415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317E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00" b="1" cap="none" baseline="0">
                <a:solidFill>
                  <a:srgbClr val="317E8F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915565"/>
            <a:ext cx="3103082" cy="33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Modifiez le texte courant</a:t>
            </a:r>
          </a:p>
          <a:p>
            <a:pPr marL="252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3B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540000" marR="0" lvl="2" indent="-1440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89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6409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marR="0" indent="-180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500" kern="1200">
          <a:solidFill>
            <a:srgbClr val="F39900"/>
          </a:solidFill>
          <a:latin typeface="+mn-lt"/>
          <a:ea typeface="+mn-ea"/>
          <a:cs typeface="+mn-cs"/>
        </a:defRPr>
      </a:lvl2pPr>
      <a:lvl3pPr marL="540000" marR="0" indent="-144000" algn="l" defTabSz="914400" rtl="0" eaLnBrk="1" fontAlgn="auto" latinLnBrk="0" hangingPunct="1">
        <a:lnSpc>
          <a:spcPct val="100000"/>
        </a:lnSpc>
        <a:spcBef>
          <a:spcPts val="3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F39900"/>
          </a:solidFill>
          <a:latin typeface="+mn-lt"/>
          <a:ea typeface="+mn-ea"/>
          <a:cs typeface="+mn-cs"/>
        </a:defRPr>
      </a:lvl3pPr>
      <a:lvl4pPr marL="1044000" marR="0" indent="-144000" algn="l" defTabSz="914400" rtl="0" eaLnBrk="1" fontAlgn="auto" latinLnBrk="0" hangingPunct="1">
        <a:lnSpc>
          <a:spcPct val="100000"/>
        </a:lnSpc>
        <a:spcBef>
          <a:spcPts val="225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300" kern="1200">
          <a:solidFill>
            <a:srgbClr val="F35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Modifiez le texte courant</a:t>
            </a:r>
          </a:p>
          <a:p>
            <a:pPr marL="252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3B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540000" marR="0" lvl="2" indent="-1440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89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2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9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marR="0" indent="-180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500" kern="1200">
          <a:solidFill>
            <a:srgbClr val="003B8E"/>
          </a:solidFill>
          <a:latin typeface="+mn-lt"/>
          <a:ea typeface="+mn-ea"/>
          <a:cs typeface="+mn-cs"/>
        </a:defRPr>
      </a:lvl2pPr>
      <a:lvl3pPr marL="540000" marR="0" indent="-144000" algn="l" defTabSz="914400" rtl="0" eaLnBrk="1" fontAlgn="auto" latinLnBrk="0" hangingPunct="1">
        <a:lnSpc>
          <a:spcPct val="100000"/>
        </a:lnSpc>
        <a:spcBef>
          <a:spcPts val="3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33892D"/>
          </a:solidFill>
          <a:latin typeface="+mn-lt"/>
          <a:ea typeface="+mn-ea"/>
          <a:cs typeface="+mn-cs"/>
        </a:defRPr>
      </a:lvl3pPr>
      <a:lvl4pPr marL="1044000" marR="0" indent="-144000" algn="l" defTabSz="914400" rtl="0" eaLnBrk="1" fontAlgn="auto" latinLnBrk="0" hangingPunct="1">
        <a:lnSpc>
          <a:spcPct val="100000"/>
        </a:lnSpc>
        <a:spcBef>
          <a:spcPts val="225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300" kern="1200">
          <a:solidFill>
            <a:srgbClr val="F35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est la propriété de l’Andra.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peut être reproduit ou communiqué sans son autorisation expresse et préalable.</a:t>
            </a:r>
            <a:endParaRPr lang="fr-FR" sz="550" baseline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 dirty="0" err="1"/>
              <a:t>jj</a:t>
            </a:r>
            <a:r>
              <a:rPr lang="fr-FR" dirty="0"/>
              <a:t> mm </a:t>
            </a:r>
            <a:r>
              <a:rPr lang="fr-FR" dirty="0" err="1"/>
              <a:t>aaaa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 dirty="0">
                <a:solidFill>
                  <a:schemeClr val="tx1"/>
                </a:solidFill>
              </a:rPr>
              <a:t>XXX/YY/AA-NN</a:t>
            </a:r>
            <a:r>
              <a:rPr lang="fr-FR" dirty="0"/>
              <a:t>NN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Modifiez le texte courant</a:t>
            </a:r>
          </a:p>
          <a:p>
            <a:pPr marL="252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3B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540000" marR="0" lvl="2" indent="-1440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89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0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35620"/>
            <a:ext cx="555541" cy="5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marR="0" indent="-180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500" kern="1200">
          <a:solidFill>
            <a:srgbClr val="003B8E"/>
          </a:solidFill>
          <a:latin typeface="+mn-lt"/>
          <a:ea typeface="+mn-ea"/>
          <a:cs typeface="+mn-cs"/>
        </a:defRPr>
      </a:lvl2pPr>
      <a:lvl3pPr marL="540000" marR="0" indent="-144000" algn="l" defTabSz="914400" rtl="0" eaLnBrk="1" fontAlgn="auto" latinLnBrk="0" hangingPunct="1">
        <a:lnSpc>
          <a:spcPct val="100000"/>
        </a:lnSpc>
        <a:spcBef>
          <a:spcPts val="3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33892D"/>
          </a:solidFill>
          <a:latin typeface="+mn-lt"/>
          <a:ea typeface="+mn-ea"/>
          <a:cs typeface="+mn-cs"/>
        </a:defRPr>
      </a:lvl3pPr>
      <a:lvl4pPr marL="1044000" marR="0" indent="-144000" algn="l" defTabSz="914400" rtl="0" eaLnBrk="1" fontAlgn="auto" latinLnBrk="0" hangingPunct="1">
        <a:lnSpc>
          <a:spcPct val="100000"/>
        </a:lnSpc>
        <a:spcBef>
          <a:spcPts val="225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300" kern="1200">
          <a:solidFill>
            <a:srgbClr val="F35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872496" y="976762"/>
            <a:ext cx="7164000" cy="1260000"/>
          </a:xfrm>
        </p:spPr>
        <p:txBody>
          <a:bodyPr>
            <a:normAutofit fontScale="90000"/>
          </a:bodyPr>
          <a:lstStyle/>
          <a:p>
            <a:r>
              <a:rPr lang="fr-FR" dirty="0"/>
              <a:t>International </a:t>
            </a:r>
            <a:r>
              <a:rPr lang="fr-FR" dirty="0" err="1"/>
              <a:t>cooperation</a:t>
            </a:r>
            <a:r>
              <a:rPr lang="fr-FR" dirty="0"/>
              <a:t> OVERVIEW at </a:t>
            </a:r>
            <a:r>
              <a:rPr lang="fr-FR" dirty="0" err="1"/>
              <a:t>Andra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46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422C8B-5229-43C1-8E08-E0FFBFEAC12A}"/>
              </a:ext>
            </a:extLst>
          </p:cNvPr>
          <p:cNvSpPr/>
          <p:nvPr/>
        </p:nvSpPr>
        <p:spPr>
          <a:xfrm>
            <a:off x="8117706" y="4659982"/>
            <a:ext cx="96463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45FD31-F6E5-49D8-BC91-ED9216D4A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25764"/>
          <a:stretch/>
        </p:blipFill>
        <p:spPr>
          <a:xfrm>
            <a:off x="3491880" y="1186173"/>
            <a:ext cx="5549597" cy="36488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82444D-75C5-4939-9206-C7DC78AEBC65}"/>
              </a:ext>
            </a:extLst>
          </p:cNvPr>
          <p:cNvSpPr/>
          <p:nvPr/>
        </p:nvSpPr>
        <p:spPr>
          <a:xfrm>
            <a:off x="4788024" y="1194097"/>
            <a:ext cx="1080120" cy="35283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0A08F8-B487-4D86-B0E8-8DF6958B0B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17E8F">
              <a:alpha val="89804"/>
            </a:srgb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Radioactive waste and their </a:t>
            </a:r>
            <a:r>
              <a:rPr lang="fr-FR" dirty="0" err="1"/>
              <a:t>disposal</a:t>
            </a:r>
            <a:r>
              <a:rPr lang="fr-FR" dirty="0"/>
              <a:t> solutions in France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6F5BE2-54D5-436D-8BFB-713B182EF5C5}"/>
              </a:ext>
            </a:extLst>
          </p:cNvPr>
          <p:cNvSpPr/>
          <p:nvPr/>
        </p:nvSpPr>
        <p:spPr>
          <a:xfrm>
            <a:off x="5882850" y="1191311"/>
            <a:ext cx="1080120" cy="35283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503DFB-A1C4-430A-9F52-537F81D09B42}"/>
              </a:ext>
            </a:extLst>
          </p:cNvPr>
          <p:cNvSpPr/>
          <p:nvPr/>
        </p:nvSpPr>
        <p:spPr>
          <a:xfrm>
            <a:off x="6977676" y="1190898"/>
            <a:ext cx="1080120" cy="35283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198D8F-4237-4B4A-BA0E-65C72C305FC6}"/>
              </a:ext>
            </a:extLst>
          </p:cNvPr>
          <p:cNvSpPr/>
          <p:nvPr/>
        </p:nvSpPr>
        <p:spPr>
          <a:xfrm>
            <a:off x="8072502" y="1190898"/>
            <a:ext cx="1080120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007A9C5E-B7BB-46F2-BB03-58A656BA32FB}"/>
              </a:ext>
            </a:extLst>
          </p:cNvPr>
          <p:cNvSpPr/>
          <p:nvPr/>
        </p:nvSpPr>
        <p:spPr>
          <a:xfrm>
            <a:off x="4513062" y="4044801"/>
            <a:ext cx="2362607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ILW-LL HLW</a:t>
            </a:r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61E5C37-FB45-4633-8A26-C7C4E5995ACE}"/>
              </a:ext>
            </a:extLst>
          </p:cNvPr>
          <p:cNvSpPr/>
          <p:nvPr/>
        </p:nvSpPr>
        <p:spPr>
          <a:xfrm>
            <a:off x="4499406" y="3453271"/>
            <a:ext cx="1152128" cy="504056"/>
          </a:xfrm>
          <a:prstGeom prst="rightArrow">
            <a:avLst/>
          </a:prstGeom>
          <a:solidFill>
            <a:srgbClr val="F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LLW-LL</a:t>
            </a:r>
            <a:endParaRPr lang="fr-FR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E39D7B4-4AE5-41D6-A3AC-04A3D3648562}"/>
              </a:ext>
            </a:extLst>
          </p:cNvPr>
          <p:cNvSpPr/>
          <p:nvPr/>
        </p:nvSpPr>
        <p:spPr>
          <a:xfrm>
            <a:off x="4513063" y="2839325"/>
            <a:ext cx="4039210" cy="504056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LILW-SL</a:t>
            </a:r>
            <a:endParaRPr lang="fr-FR" dirty="0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A30B7067-22E0-4614-9898-C353D0F8A40D}"/>
              </a:ext>
            </a:extLst>
          </p:cNvPr>
          <p:cNvSpPr/>
          <p:nvPr/>
        </p:nvSpPr>
        <p:spPr>
          <a:xfrm>
            <a:off x="4499406" y="2274104"/>
            <a:ext cx="2875116" cy="504056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LILW-SL</a:t>
            </a:r>
            <a:endParaRPr lang="fr-FR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3FB90CE-0435-4621-953B-7F1FA3DC9726}"/>
              </a:ext>
            </a:extLst>
          </p:cNvPr>
          <p:cNvSpPr/>
          <p:nvPr/>
        </p:nvSpPr>
        <p:spPr>
          <a:xfrm>
            <a:off x="4499406" y="1681152"/>
            <a:ext cx="2875116" cy="5040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VLLW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6FC619D-A9C6-4342-A2EB-3BBAAEC7E395}"/>
              </a:ext>
            </a:extLst>
          </p:cNvPr>
          <p:cNvSpPr txBox="1"/>
          <p:nvPr/>
        </p:nvSpPr>
        <p:spPr>
          <a:xfrm>
            <a:off x="4773317" y="1219877"/>
            <a:ext cx="998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Concept &amp; Siting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56CFC68-3674-4BB4-BBD8-3CB4A0997183}"/>
              </a:ext>
            </a:extLst>
          </p:cNvPr>
          <p:cNvSpPr txBox="1"/>
          <p:nvPr/>
        </p:nvSpPr>
        <p:spPr>
          <a:xfrm>
            <a:off x="5923716" y="1216967"/>
            <a:ext cx="998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Design &amp; Licencing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2B4A1CA-D359-4017-9729-A4CE970B578F}"/>
              </a:ext>
            </a:extLst>
          </p:cNvPr>
          <p:cNvSpPr txBox="1"/>
          <p:nvPr/>
        </p:nvSpPr>
        <p:spPr>
          <a:xfrm>
            <a:off x="6936809" y="1194097"/>
            <a:ext cx="1180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Construction &amp; Operation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7858CAF-5733-425E-9F58-EA0A05D9E11B}"/>
              </a:ext>
            </a:extLst>
          </p:cNvPr>
          <p:cNvSpPr txBox="1"/>
          <p:nvPr/>
        </p:nvSpPr>
        <p:spPr>
          <a:xfrm>
            <a:off x="8132412" y="1203598"/>
            <a:ext cx="998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Closure &amp; Monitoring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F56170E-7939-4D7D-B61F-CC41BDA4837A}"/>
              </a:ext>
            </a:extLst>
          </p:cNvPr>
          <p:cNvCxnSpPr>
            <a:stCxn id="27" idx="1"/>
          </p:cNvCxnSpPr>
          <p:nvPr/>
        </p:nvCxnSpPr>
        <p:spPr>
          <a:xfrm flipV="1">
            <a:off x="4773317" y="1409540"/>
            <a:ext cx="4379305" cy="2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FC9574E-1CCA-4725-BF00-B8304AD09631}"/>
              </a:ext>
            </a:extLst>
          </p:cNvPr>
          <p:cNvGrpSpPr>
            <a:grpSpLocks noChangeAspect="1"/>
          </p:cNvGrpSpPr>
          <p:nvPr/>
        </p:nvGrpSpPr>
        <p:grpSpPr>
          <a:xfrm>
            <a:off x="52450" y="1624984"/>
            <a:ext cx="3389317" cy="2702552"/>
            <a:chOff x="-90134" y="2248088"/>
            <a:chExt cx="3614614" cy="2882198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C73B625E-70DD-4020-9711-A2569EF31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820" y="4539736"/>
              <a:ext cx="3543300" cy="59055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5368D1D4-4B8D-4583-B619-8B97ECAB4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14" y="4012854"/>
              <a:ext cx="3419475" cy="51435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CC0A5385-BE24-471D-9623-0A80DFF6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673" y="3433452"/>
              <a:ext cx="2838450" cy="523875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5EB48265-FA4A-4B88-91FE-6B8C9E236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69" t="1818"/>
            <a:stretch/>
          </p:blipFill>
          <p:spPr>
            <a:xfrm>
              <a:off x="-90134" y="2856305"/>
              <a:ext cx="2543175" cy="51435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CD8B4B33-A6E4-44FB-AB92-F24CA25AF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72" y="2248088"/>
              <a:ext cx="2543175" cy="523875"/>
            </a:xfrm>
            <a:prstGeom prst="rect">
              <a:avLst/>
            </a:prstGeom>
          </p:spPr>
        </p:pic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9FE0473D-B695-4C0F-A9F5-D124934AE487}"/>
              </a:ext>
            </a:extLst>
          </p:cNvPr>
          <p:cNvSpPr txBox="1"/>
          <p:nvPr/>
        </p:nvSpPr>
        <p:spPr>
          <a:xfrm>
            <a:off x="21683" y="1333859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 Volume %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61EA5BD-F1EC-45CE-A078-762A0EFE072E}"/>
              </a:ext>
            </a:extLst>
          </p:cNvPr>
          <p:cNvSpPr txBox="1"/>
          <p:nvPr/>
        </p:nvSpPr>
        <p:spPr>
          <a:xfrm>
            <a:off x="1552827" y="1347985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Radioactivity level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51CEE11-BB7A-4EF5-9E45-6DB718935585}"/>
              </a:ext>
            </a:extLst>
          </p:cNvPr>
          <p:cNvSpPr txBox="1"/>
          <p:nvPr/>
        </p:nvSpPr>
        <p:spPr>
          <a:xfrm>
            <a:off x="104812" y="4558012"/>
            <a:ext cx="3275924" cy="461665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&gt; 90% of Radioactive Waste has a disposal solution</a:t>
            </a:r>
          </a:p>
        </p:txBody>
      </p:sp>
      <p:pic>
        <p:nvPicPr>
          <p:cNvPr id="31" name="Picture 3" descr="M:\Metiers\Andranet\Logo-ang\2014_AndraUk_Cmjn.jpg">
            <a:extLst>
              <a:ext uri="{FF2B5EF4-FFF2-40B4-BE49-F238E27FC236}">
                <a16:creationId xmlns:a16="http://schemas.microsoft.com/office/drawing/2014/main" id="{62E45B3A-B4C4-490C-B956-9D44584D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84" y="262330"/>
            <a:ext cx="1078994" cy="7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BDECB9-D696-4762-AA50-CF6558635431}"/>
              </a:ext>
            </a:extLst>
          </p:cNvPr>
          <p:cNvSpPr txBox="1"/>
          <p:nvPr/>
        </p:nvSpPr>
        <p:spPr>
          <a:xfrm>
            <a:off x="3458914" y="2016178"/>
            <a:ext cx="4451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</a:rPr>
              <a:t>Cires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2B64A09-336D-4C12-AB62-E981A89E13EB}"/>
              </a:ext>
            </a:extLst>
          </p:cNvPr>
          <p:cNvSpPr txBox="1"/>
          <p:nvPr/>
        </p:nvSpPr>
        <p:spPr>
          <a:xfrm>
            <a:off x="3467493" y="2582517"/>
            <a:ext cx="4451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</a:rPr>
              <a:t>CSA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4F8488F-FD26-4089-BBF7-30B679D1BD1D}"/>
              </a:ext>
            </a:extLst>
          </p:cNvPr>
          <p:cNvSpPr txBox="1"/>
          <p:nvPr/>
        </p:nvSpPr>
        <p:spPr>
          <a:xfrm>
            <a:off x="3446795" y="4434616"/>
            <a:ext cx="4451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err="1">
                <a:solidFill>
                  <a:schemeClr val="accent5"/>
                </a:solidFill>
              </a:rPr>
              <a:t>Cigeo</a:t>
            </a:r>
            <a:endParaRPr lang="fr-FR" sz="700" b="1" dirty="0">
              <a:solidFill>
                <a:schemeClr val="accent5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2731681-330F-4C39-AB7E-EB0F90EA2B39}"/>
              </a:ext>
            </a:extLst>
          </p:cNvPr>
          <p:cNvSpPr txBox="1"/>
          <p:nvPr/>
        </p:nvSpPr>
        <p:spPr>
          <a:xfrm>
            <a:off x="3459793" y="3179725"/>
            <a:ext cx="4451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</a:rPr>
              <a:t>CSM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1660FCC0-4EFC-4ACF-830E-A9BD0A92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sz="500">
                <a:solidFill>
                  <a:schemeClr val="tx1"/>
                </a:solidFill>
              </a:rPr>
              <a:t>DDP/RI/22-0048</a:t>
            </a:r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3C54B60-DF14-FC62-7E62-E04BABEAE483}"/>
              </a:ext>
            </a:extLst>
          </p:cNvPr>
          <p:cNvGrpSpPr/>
          <p:nvPr/>
        </p:nvGrpSpPr>
        <p:grpSpPr>
          <a:xfrm>
            <a:off x="3441767" y="1647854"/>
            <a:ext cx="5689032" cy="3079360"/>
            <a:chOff x="3441767" y="1647854"/>
            <a:chExt cx="5689032" cy="3079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FA4F13-F347-EBB4-78D6-83D6EA5EAA96}"/>
                </a:ext>
              </a:extLst>
            </p:cNvPr>
            <p:cNvSpPr/>
            <p:nvPr/>
          </p:nvSpPr>
          <p:spPr>
            <a:xfrm>
              <a:off x="3441767" y="3957327"/>
              <a:ext cx="3650513" cy="761963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DEA36A-D911-3933-66D7-CF14D454C373}"/>
                </a:ext>
              </a:extLst>
            </p:cNvPr>
            <p:cNvSpPr/>
            <p:nvPr/>
          </p:nvSpPr>
          <p:spPr>
            <a:xfrm>
              <a:off x="3501677" y="1647854"/>
              <a:ext cx="5629122" cy="2292048"/>
            </a:xfrm>
            <a:prstGeom prst="rect">
              <a:avLst/>
            </a:prstGeom>
            <a:solidFill>
              <a:schemeClr val="bg1">
                <a:lumMod val="65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4F7A53-7DD1-3AFF-E510-B16C1FED4C67}"/>
                </a:ext>
              </a:extLst>
            </p:cNvPr>
            <p:cNvSpPr/>
            <p:nvPr/>
          </p:nvSpPr>
          <p:spPr>
            <a:xfrm>
              <a:off x="7133146" y="3939902"/>
              <a:ext cx="1997653" cy="787312"/>
            </a:xfrm>
            <a:prstGeom prst="rect">
              <a:avLst/>
            </a:prstGeom>
            <a:solidFill>
              <a:schemeClr val="bg1">
                <a:lumMod val="65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A08F8-B487-4D86-B0E8-8DF6958B0B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17E8F">
              <a:alpha val="89804"/>
            </a:srgbClr>
          </a:solidFill>
        </p:spPr>
        <p:txBody>
          <a:bodyPr>
            <a:normAutofit/>
          </a:bodyPr>
          <a:lstStyle/>
          <a:p>
            <a:r>
              <a:rPr lang="fr-FR" dirty="0"/>
              <a:t>Focus on </a:t>
            </a:r>
            <a:r>
              <a:rPr lang="fr-FR" dirty="0" err="1"/>
              <a:t>Cigéo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pic>
        <p:nvPicPr>
          <p:cNvPr id="31" name="Picture 3" descr="M:\Metiers\Andranet\Logo-ang\2014_AndraUk_Cmjn.jpg">
            <a:extLst>
              <a:ext uri="{FF2B5EF4-FFF2-40B4-BE49-F238E27FC236}">
                <a16:creationId xmlns:a16="http://schemas.microsoft.com/office/drawing/2014/main" id="{62E45B3A-B4C4-490C-B956-9D44584D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84" y="262330"/>
            <a:ext cx="1078994" cy="7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EC0E09A-EEDE-9BB1-248C-A4974F52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419622"/>
            <a:ext cx="5039701" cy="273630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1D95724-10CF-C57E-1330-87C66F8D8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419" y="3546718"/>
            <a:ext cx="3095254" cy="1354311"/>
          </a:xfrm>
          <a:prstGeom prst="rect">
            <a:avLst/>
          </a:prstGeom>
        </p:spPr>
      </p:pic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6750F579-C790-254D-A678-08D17F92DE92}"/>
              </a:ext>
            </a:extLst>
          </p:cNvPr>
          <p:cNvSpPr txBox="1">
            <a:spLocks/>
          </p:cNvSpPr>
          <p:nvPr/>
        </p:nvSpPr>
        <p:spPr>
          <a:xfrm>
            <a:off x="4716016" y="1203598"/>
            <a:ext cx="4348060" cy="1721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500" kern="1200">
                <a:solidFill>
                  <a:srgbClr val="003B8E"/>
                </a:solidFill>
                <a:latin typeface="+mn-lt"/>
                <a:ea typeface="+mn-ea"/>
                <a:cs typeface="+mn-cs"/>
              </a:defRPr>
            </a:lvl2pPr>
            <a:lvl3pPr marL="540000" marR="0" indent="-1440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33892D"/>
                </a:solidFill>
                <a:latin typeface="+mn-lt"/>
                <a:ea typeface="+mn-ea"/>
                <a:cs typeface="+mn-cs"/>
              </a:defRPr>
            </a:lvl3pPr>
            <a:lvl4pPr marL="1044000" marR="0" indent="-14400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300" kern="1200">
                <a:solidFill>
                  <a:srgbClr val="F35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lvl="1" indent="-342900">
              <a:buFont typeface="Wingdings" panose="05000000000000000000" pitchFamily="2" charset="2"/>
              <a:buChar char="ü"/>
              <a:tabLst>
                <a:tab pos="599002" algn="l"/>
              </a:tabLst>
            </a:pPr>
            <a:r>
              <a:rPr lang="en-US" sz="1200" b="1" dirty="0">
                <a:solidFill>
                  <a:srgbClr val="33892D"/>
                </a:solidFill>
              </a:rPr>
              <a:t>Political Decision </a:t>
            </a:r>
            <a:r>
              <a:rPr lang="en-US" sz="1200" dirty="0">
                <a:solidFill>
                  <a:srgbClr val="33892D"/>
                </a:solidFill>
              </a:rPr>
              <a:t>process started in 1991and based on </a:t>
            </a:r>
            <a:r>
              <a:rPr lang="en-US" sz="1200" b="1" dirty="0">
                <a:solidFill>
                  <a:srgbClr val="33892D"/>
                </a:solidFill>
              </a:rPr>
              <a:t>Laws and Acts </a:t>
            </a:r>
          </a:p>
          <a:p>
            <a:pPr marL="541338" lvl="1" indent="-342900">
              <a:buFont typeface="Wingdings" panose="05000000000000000000" pitchFamily="2" charset="2"/>
              <a:buChar char="ü"/>
              <a:tabLst>
                <a:tab pos="599002" algn="l"/>
              </a:tabLst>
            </a:pPr>
            <a:r>
              <a:rPr lang="en-US" sz="1200" b="1" dirty="0">
                <a:solidFill>
                  <a:srgbClr val="33892D"/>
                </a:solidFill>
              </a:rPr>
              <a:t>Disposal of all HLW and ILW-LL </a:t>
            </a:r>
            <a:r>
              <a:rPr lang="en-US" sz="1200" dirty="0">
                <a:solidFill>
                  <a:srgbClr val="33892D"/>
                </a:solidFill>
              </a:rPr>
              <a:t>from currently licensed nuclear installations</a:t>
            </a:r>
          </a:p>
          <a:p>
            <a:pPr marL="541338" lvl="1" indent="-342900">
              <a:buFont typeface="Wingdings" panose="05000000000000000000" pitchFamily="2" charset="2"/>
              <a:buChar char="ü"/>
              <a:tabLst>
                <a:tab pos="599002" algn="l"/>
              </a:tabLst>
            </a:pPr>
            <a:r>
              <a:rPr lang="en-US" sz="1200" b="1" dirty="0">
                <a:solidFill>
                  <a:schemeClr val="bg2"/>
                </a:solidFill>
                <a:sym typeface="Wingdings" panose="05000000000000000000" pitchFamily="2" charset="2"/>
              </a:rPr>
              <a:t>Opt-in based site selection 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(Meuse/Haute-Marne district in 1998)</a:t>
            </a:r>
            <a:endParaRPr lang="en-US" sz="1200" b="1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541338" lvl="1" indent="-342900">
              <a:buFont typeface="Wingdings" panose="05000000000000000000" pitchFamily="2" charset="2"/>
              <a:buChar char="ü"/>
              <a:tabLst>
                <a:tab pos="599002" algn="l"/>
              </a:tabLst>
            </a:pP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Supported by an </a:t>
            </a:r>
            <a:r>
              <a:rPr lang="en-US" sz="1200" b="1" dirty="0">
                <a:solidFill>
                  <a:schemeClr val="bg2"/>
                </a:solidFill>
                <a:sym typeface="Wingdings" panose="05000000000000000000" pitchFamily="2" charset="2"/>
              </a:rPr>
              <a:t>Underground Research Laboratory </a:t>
            </a:r>
            <a:r>
              <a:rPr lang="en-US" sz="1200" dirty="0">
                <a:solidFill>
                  <a:schemeClr val="bg2"/>
                </a:solidFill>
                <a:sym typeface="Wingdings" panose="05000000000000000000" pitchFamily="2" charset="2"/>
              </a:rPr>
              <a:t>(since 2000)</a:t>
            </a:r>
            <a:endParaRPr lang="en-US" sz="1200" b="1" dirty="0">
              <a:solidFill>
                <a:srgbClr val="33892D"/>
              </a:solidFill>
            </a:endParaRPr>
          </a:p>
          <a:p>
            <a:pPr marL="541338" lvl="1" indent="-342900">
              <a:buFont typeface="Wingdings" panose="05000000000000000000" pitchFamily="2" charset="2"/>
              <a:buChar char="ü"/>
              <a:tabLst>
                <a:tab pos="599002" algn="l"/>
              </a:tabLst>
            </a:pPr>
            <a:r>
              <a:rPr lang="en-US" sz="1200" b="1" dirty="0">
                <a:solidFill>
                  <a:srgbClr val="33892D"/>
                </a:solidFill>
              </a:rPr>
              <a:t>Reversible </a:t>
            </a:r>
            <a:r>
              <a:rPr lang="en-US" sz="1200" dirty="0">
                <a:solidFill>
                  <a:srgbClr val="33892D"/>
                </a:solidFill>
              </a:rPr>
              <a:t>disposal process </a:t>
            </a:r>
            <a:r>
              <a:rPr lang="en-US" sz="1200" b="1" dirty="0">
                <a:solidFill>
                  <a:srgbClr val="33892D"/>
                </a:solidFill>
              </a:rPr>
              <a:t>for at least 1 century</a:t>
            </a:r>
          </a:p>
          <a:p>
            <a:pPr marL="541338" lvl="1" indent="-342900">
              <a:buFont typeface="Wingdings" panose="05000000000000000000" pitchFamily="2" charset="2"/>
              <a:buChar char="ü"/>
              <a:tabLst>
                <a:tab pos="599002" algn="l"/>
              </a:tabLst>
            </a:pPr>
            <a:r>
              <a:rPr lang="en-US" sz="1200" b="1" dirty="0">
                <a:solidFill>
                  <a:srgbClr val="33892D"/>
                </a:solidFill>
              </a:rPr>
              <a:t>Industrial Pilot Phase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39952" y="915566"/>
            <a:ext cx="5004048" cy="432048"/>
          </a:xfrm>
        </p:spPr>
        <p:txBody>
          <a:bodyPr/>
          <a:lstStyle/>
          <a:p>
            <a:r>
              <a:rPr lang="en-US" sz="2400" dirty="0"/>
              <a:t>International cooperation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155152" y="1707654"/>
            <a:ext cx="4896544" cy="2232248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CB6D7B-FA80-410F-8CA5-BEDAFE96BC2E}"/>
              </a:ext>
            </a:extLst>
          </p:cNvPr>
          <p:cNvSpPr txBox="1"/>
          <p:nvPr/>
        </p:nvSpPr>
        <p:spPr>
          <a:xfrm>
            <a:off x="4355976" y="185167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IAEA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OECD/NEA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EURAD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EDRAM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Bilateral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02714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Institutional</a:t>
            </a:r>
            <a:r>
              <a:rPr lang="fr-FR" dirty="0"/>
              <a:t> </a:t>
            </a:r>
            <a:r>
              <a:rPr lang="fr-FR" dirty="0" err="1"/>
              <a:t>cooperation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IAEA and NEA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CE401B-4176-441E-9A4B-D13D73432092}"/>
              </a:ext>
            </a:extLst>
          </p:cNvPr>
          <p:cNvSpPr txBox="1"/>
          <p:nvPr/>
        </p:nvSpPr>
        <p:spPr>
          <a:xfrm>
            <a:off x="2771800" y="2369583"/>
            <a:ext cx="555669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</a:rPr>
              <a:t>International conventions, </a:t>
            </a:r>
            <a:r>
              <a:rPr lang="fr-FR" sz="1400" dirty="0" err="1">
                <a:solidFill>
                  <a:srgbClr val="002060"/>
                </a:solidFill>
              </a:rPr>
              <a:t>Conferences</a:t>
            </a:r>
            <a:endParaRPr lang="fr-FR" sz="1400" dirty="0">
              <a:solidFill>
                <a:srgbClr val="002060"/>
              </a:solidFill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002060"/>
                </a:solidFill>
              </a:rPr>
              <a:t>Ne</a:t>
            </a:r>
            <a:r>
              <a:rPr lang="fr-FR" sz="1400" dirty="0">
                <a:solidFill>
                  <a:srgbClr val="002060"/>
                </a:solidFill>
              </a:rPr>
              <a:t>tworks and </a:t>
            </a:r>
            <a:r>
              <a:rPr lang="fr-FR" sz="1400" dirty="0" err="1">
                <a:solidFill>
                  <a:srgbClr val="002060"/>
                </a:solidFill>
              </a:rPr>
              <a:t>working</a:t>
            </a:r>
            <a:r>
              <a:rPr lang="fr-FR" sz="1400" dirty="0">
                <a:solidFill>
                  <a:srgbClr val="002060"/>
                </a:solidFill>
              </a:rPr>
              <a:t> groups, </a:t>
            </a:r>
            <a:r>
              <a:rPr lang="fr-FR" sz="1400" dirty="0" err="1">
                <a:solidFill>
                  <a:srgbClr val="002060"/>
                </a:solidFill>
              </a:rPr>
              <a:t>Fellowship</a:t>
            </a:r>
            <a:r>
              <a:rPr lang="fr-FR" sz="1400" dirty="0">
                <a:solidFill>
                  <a:srgbClr val="002060"/>
                </a:solidFill>
              </a:rPr>
              <a:t>, Scientific </a:t>
            </a:r>
            <a:r>
              <a:rPr lang="fr-FR" sz="1400" dirty="0" err="1">
                <a:solidFill>
                  <a:srgbClr val="002060"/>
                </a:solidFill>
              </a:rPr>
              <a:t>visits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fr-FR" sz="900" i="1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813715-6827-4D3C-9E2A-0DC573B496D1}"/>
              </a:ext>
            </a:extLst>
          </p:cNvPr>
          <p:cNvSpPr txBox="1"/>
          <p:nvPr/>
        </p:nvSpPr>
        <p:spPr>
          <a:xfrm>
            <a:off x="2771800" y="1491630"/>
            <a:ext cx="5353462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400" dirty="0">
                <a:solidFill>
                  <a:schemeClr val="bg1"/>
                </a:solidFill>
              </a:rPr>
              <a:t>&gt;170 countries</a:t>
            </a:r>
          </a:p>
          <a:p>
            <a:pPr lvl="0"/>
            <a:r>
              <a:rPr lang="fr-FR" sz="1400" dirty="0" err="1">
                <a:solidFill>
                  <a:schemeClr val="bg1"/>
                </a:solidFill>
              </a:rPr>
              <a:t>Contribute</a:t>
            </a:r>
            <a:r>
              <a:rPr lang="fr-FR" sz="1400" dirty="0">
                <a:solidFill>
                  <a:schemeClr val="bg1"/>
                </a:solidFill>
              </a:rPr>
              <a:t> to </a:t>
            </a:r>
            <a:r>
              <a:rPr lang="fr-FR" sz="1400" dirty="0" err="1">
                <a:solidFill>
                  <a:schemeClr val="bg1"/>
                </a:solidFill>
              </a:rPr>
              <a:t>safe</a:t>
            </a:r>
            <a:r>
              <a:rPr lang="fr-FR" sz="1400" dirty="0">
                <a:solidFill>
                  <a:schemeClr val="bg1"/>
                </a:solidFill>
              </a:rPr>
              <a:t> and </a:t>
            </a:r>
            <a:r>
              <a:rPr lang="fr-FR" sz="1400" dirty="0" err="1">
                <a:solidFill>
                  <a:schemeClr val="bg1"/>
                </a:solidFill>
              </a:rPr>
              <a:t>peaceful</a:t>
            </a:r>
            <a:r>
              <a:rPr lang="fr-FR" sz="1400" dirty="0">
                <a:solidFill>
                  <a:schemeClr val="bg1"/>
                </a:solidFill>
              </a:rPr>
              <a:t> use of </a:t>
            </a:r>
            <a:r>
              <a:rPr lang="fr-FR" sz="1400" dirty="0" err="1">
                <a:solidFill>
                  <a:schemeClr val="bg1"/>
                </a:solidFill>
              </a:rPr>
              <a:t>nuclear</a:t>
            </a:r>
            <a:r>
              <a:rPr lang="fr-FR" sz="1400" dirty="0">
                <a:solidFill>
                  <a:schemeClr val="bg1"/>
                </a:solidFill>
              </a:rPr>
              <a:t> science and technologies  - international standards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43339B3-3F0E-4B30-B768-D9DC716B569A}"/>
              </a:ext>
            </a:extLst>
          </p:cNvPr>
          <p:cNvGrpSpPr/>
          <p:nvPr/>
        </p:nvGrpSpPr>
        <p:grpSpPr>
          <a:xfrm>
            <a:off x="781574" y="1316081"/>
            <a:ext cx="1835696" cy="1867005"/>
            <a:chOff x="0" y="1280809"/>
            <a:chExt cx="3626141" cy="38745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FC308F-702B-4F72-8DDC-96070C71CB7E}"/>
                </a:ext>
              </a:extLst>
            </p:cNvPr>
            <p:cNvSpPr/>
            <p:nvPr/>
          </p:nvSpPr>
          <p:spPr>
            <a:xfrm>
              <a:off x="0" y="1280809"/>
              <a:ext cx="3626141" cy="3874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Une image contenant texte, rideau&#10;&#10;Description générée automatiquement">
              <a:extLst>
                <a:ext uri="{FF2B5EF4-FFF2-40B4-BE49-F238E27FC236}">
                  <a16:creationId xmlns:a16="http://schemas.microsoft.com/office/drawing/2014/main" id="{7DA38E50-C1DA-4A1E-9FF9-F9B8F6931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743" y="1496819"/>
              <a:ext cx="1553630" cy="2071507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3D50328-DF40-49D7-9DA2-E6722BA74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895" y="1472452"/>
              <a:ext cx="1553630" cy="218446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2AA5853-3622-4646-BD75-E5F74E0B0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08" t="8538" r="13151"/>
            <a:stretch/>
          </p:blipFill>
          <p:spPr>
            <a:xfrm>
              <a:off x="1597514" y="3736210"/>
              <a:ext cx="1861650" cy="1226986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57E5DB8-2056-4B72-A06A-67A3163B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476" y="3729979"/>
              <a:ext cx="1789042" cy="1226985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F1EFBD32-E64F-405C-9C99-459296050268}"/>
              </a:ext>
            </a:extLst>
          </p:cNvPr>
          <p:cNvSpPr txBox="1"/>
          <p:nvPr/>
        </p:nvSpPr>
        <p:spPr>
          <a:xfrm>
            <a:off x="1370654" y="1038804"/>
            <a:ext cx="7773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61C2C6"/>
                </a:solidFill>
                <a:latin typeface="+mj-lt"/>
              </a:rPr>
              <a:t>Sharing scientific, technical information, experience and knowledge with member states </a:t>
            </a:r>
            <a:endParaRPr lang="fr-FR" sz="1200" b="1" i="1" dirty="0">
              <a:solidFill>
                <a:srgbClr val="61C2C6"/>
              </a:solidFill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081C8D-4CB4-9BFB-346B-BD53D8EC7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856" y="3317487"/>
            <a:ext cx="1664009" cy="155417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821A66B-9892-82E4-B919-D650836FFD0D}"/>
              </a:ext>
            </a:extLst>
          </p:cNvPr>
          <p:cNvSpPr txBox="1"/>
          <p:nvPr/>
        </p:nvSpPr>
        <p:spPr>
          <a:xfrm>
            <a:off x="2771800" y="4143934"/>
            <a:ext cx="50477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rgbClr val="002060"/>
                </a:solidFill>
              </a:rPr>
              <a:t>Working</a:t>
            </a:r>
            <a:r>
              <a:rPr lang="fr-FR" sz="1400" dirty="0">
                <a:solidFill>
                  <a:srgbClr val="002060"/>
                </a:solidFill>
              </a:rPr>
              <a:t> parties, experts groups, </a:t>
            </a:r>
            <a:r>
              <a:rPr lang="fr-FR" sz="1400" dirty="0" err="1">
                <a:solidFill>
                  <a:srgbClr val="002060"/>
                </a:solidFill>
              </a:rPr>
              <a:t>int’l</a:t>
            </a:r>
            <a:r>
              <a:rPr lang="fr-FR" sz="1400" dirty="0">
                <a:solidFill>
                  <a:srgbClr val="002060"/>
                </a:solidFill>
              </a:rPr>
              <a:t> joint </a:t>
            </a:r>
            <a:r>
              <a:rPr lang="fr-FR" sz="1400" dirty="0" err="1">
                <a:solidFill>
                  <a:srgbClr val="002060"/>
                </a:solidFill>
              </a:rPr>
              <a:t>projects</a:t>
            </a:r>
            <a:endParaRPr lang="fr-FR" sz="14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rgbClr val="002060"/>
                </a:solidFill>
              </a:rPr>
              <a:t>Conferences</a:t>
            </a:r>
            <a:endParaRPr lang="fr-FR" sz="900" dirty="0">
              <a:solidFill>
                <a:srgbClr val="002060"/>
              </a:solidFill>
            </a:endParaRPr>
          </a:p>
          <a:p>
            <a:pPr lvl="0"/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AF7F26-C5ED-CCDE-C80A-59D8DB798DDD}"/>
              </a:ext>
            </a:extLst>
          </p:cNvPr>
          <p:cNvSpPr txBox="1"/>
          <p:nvPr/>
        </p:nvSpPr>
        <p:spPr>
          <a:xfrm>
            <a:off x="2771800" y="3328083"/>
            <a:ext cx="5328798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400" dirty="0">
                <a:solidFill>
                  <a:schemeClr val="bg1"/>
                </a:solidFill>
                <a:cs typeface="Calibri" panose="020F0502020204030204" pitchFamily="34" charset="0"/>
              </a:rPr>
              <a:t>~ 40 </a:t>
            </a:r>
            <a:r>
              <a:rPr lang="fr-FR" sz="1400" dirty="0">
                <a:solidFill>
                  <a:schemeClr val="bg1"/>
                </a:solidFill>
              </a:rPr>
              <a:t>countries</a:t>
            </a:r>
          </a:p>
          <a:p>
            <a:pPr lvl="0"/>
            <a:r>
              <a:rPr lang="en-GB" sz="1400" dirty="0">
                <a:solidFill>
                  <a:schemeClr val="bg1"/>
                </a:solidFill>
                <a:ea typeface="Times New Roman" panose="02020603050405020304" pitchFamily="18" charset="0"/>
              </a:rPr>
              <a:t>Cooperation among countries with advanced nuclear technologies infrastructures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1C35C66-B7E5-484C-AD40-34CAFEA9F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16043">
            <a:off x="113129" y="1825098"/>
            <a:ext cx="842558" cy="6150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18B2773-6C09-CA0F-8149-DE3CC1482B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98090">
            <a:off x="49430" y="3401817"/>
            <a:ext cx="1185327" cy="3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55975" y="1131589"/>
            <a:ext cx="4788025" cy="4176465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Implementers forum </a:t>
            </a:r>
            <a:r>
              <a:rPr lang="en-US" dirty="0">
                <a:solidFill>
                  <a:srgbClr val="002060"/>
                </a:solidFill>
              </a:rPr>
              <a:t>where strategic questions can be discussed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promote a common implementers understanding </a:t>
            </a:r>
            <a:r>
              <a:rPr lang="en-US" dirty="0">
                <a:solidFill>
                  <a:srgbClr val="002060"/>
                </a:solidFill>
              </a:rPr>
              <a:t>of waste management issues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stimulate and promote </a:t>
            </a:r>
            <a:r>
              <a:rPr lang="en-US" b="1" dirty="0">
                <a:solidFill>
                  <a:srgbClr val="002060"/>
                </a:solidFill>
              </a:rPr>
              <a:t>coordinated research and development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define positions </a:t>
            </a:r>
            <a:r>
              <a:rPr lang="en-US" dirty="0">
                <a:solidFill>
                  <a:srgbClr val="002060"/>
                </a:solidFill>
              </a:rPr>
              <a:t>and coordinate 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discuss on </a:t>
            </a:r>
            <a:r>
              <a:rPr lang="en-US" b="1" dirty="0">
                <a:solidFill>
                  <a:srgbClr val="002060"/>
                </a:solidFill>
              </a:rPr>
              <a:t>management</a:t>
            </a:r>
            <a:r>
              <a:rPr lang="en-US" dirty="0">
                <a:solidFill>
                  <a:srgbClr val="002060"/>
                </a:solidFill>
              </a:rPr>
              <a:t> to benchmarking and establishing </a:t>
            </a:r>
            <a:r>
              <a:rPr lang="en-US" b="1" dirty="0">
                <a:solidFill>
                  <a:srgbClr val="002060"/>
                </a:solidFill>
              </a:rPr>
              <a:t>optimum practices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Institutional</a:t>
            </a:r>
            <a:r>
              <a:rPr lang="fr-FR" dirty="0"/>
              <a:t> </a:t>
            </a:r>
            <a:r>
              <a:rPr lang="fr-FR" dirty="0" err="1"/>
              <a:t>cooperation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EDRAM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0CFA4C-52E6-4CEE-931D-125C3E7F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59" y="1979065"/>
            <a:ext cx="2380913" cy="12453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0D20C1-193A-4F88-8727-7C5A58CDED31}"/>
              </a:ext>
            </a:extLst>
          </p:cNvPr>
          <p:cNvSpPr/>
          <p:nvPr/>
        </p:nvSpPr>
        <p:spPr>
          <a:xfrm>
            <a:off x="0" y="195486"/>
            <a:ext cx="1321109" cy="4948014"/>
          </a:xfrm>
          <a:prstGeom prst="rect">
            <a:avLst/>
          </a:prstGeom>
          <a:solidFill>
            <a:schemeClr val="bg1"/>
          </a:solidFill>
          <a:ln>
            <a:solidFill>
              <a:srgbClr val="317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0D5DBA-7D29-410B-B09F-5BC33C25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71" y="401379"/>
            <a:ext cx="648072" cy="4792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910894-3EE9-436C-829B-61A0F1C0A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96" y="924504"/>
            <a:ext cx="707331" cy="2335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26460D-B5C5-45D6-9280-E9AE34064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42" y="1309948"/>
            <a:ext cx="718766" cy="3080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AF0341-1977-44CA-B34D-CC481C4CA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646" y="1761079"/>
            <a:ext cx="824113" cy="2143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3AB016-6AC6-40DE-8B4B-68123EF947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71" y="2063221"/>
            <a:ext cx="707332" cy="2440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E046186-77CB-4804-AD5C-775228DB96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7262" b="35656"/>
          <a:stretch/>
        </p:blipFill>
        <p:spPr>
          <a:xfrm>
            <a:off x="182820" y="2340715"/>
            <a:ext cx="824113" cy="2231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DCBA85F-AD2A-4C53-AFE7-9B6B5F5794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924" y="2604107"/>
            <a:ext cx="720179" cy="5423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26E71BA-F8F3-4F36-BC9F-F2ED0CFED1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167" y="3307272"/>
            <a:ext cx="798390" cy="1508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75DD780-EEEE-44A4-A0E6-3A930603D8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924" y="4167730"/>
            <a:ext cx="836598" cy="1718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DCD44E4-CEA7-4132-8780-C1CE55B56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751" y="3565500"/>
            <a:ext cx="444252" cy="473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C31F7C-BA0D-4CBA-8551-621F005856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470" y="4446988"/>
            <a:ext cx="567507" cy="56750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E0649FA6-FBE0-4E3B-A4B8-75F504D0A2AD}"/>
              </a:ext>
            </a:extLst>
          </p:cNvPr>
          <p:cNvSpPr/>
          <p:nvPr/>
        </p:nvSpPr>
        <p:spPr>
          <a:xfrm>
            <a:off x="1115615" y="2087486"/>
            <a:ext cx="599213" cy="916312"/>
          </a:xfrm>
          <a:prstGeom prst="rightArrow">
            <a:avLst/>
          </a:prstGeom>
          <a:solidFill>
            <a:srgbClr val="317E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2D2154A1-4FFD-4B00-AA55-209AACA3C3C5}"/>
              </a:ext>
            </a:extLst>
          </p:cNvPr>
          <p:cNvSpPr txBox="1">
            <a:spLocks/>
          </p:cNvSpPr>
          <p:nvPr/>
        </p:nvSpPr>
        <p:spPr>
          <a:xfrm>
            <a:off x="1331640" y="1108701"/>
            <a:ext cx="3168352" cy="54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500" kern="1200">
                <a:solidFill>
                  <a:srgbClr val="317E8F"/>
                </a:solidFill>
                <a:latin typeface="+mn-lt"/>
                <a:ea typeface="+mn-ea"/>
                <a:cs typeface="+mn-cs"/>
              </a:defRPr>
            </a:lvl2pPr>
            <a:lvl3pPr marL="540000" marR="0" indent="-1440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DDDC00"/>
                </a:solidFill>
                <a:latin typeface="+mn-lt"/>
                <a:ea typeface="+mn-ea"/>
                <a:cs typeface="+mn-cs"/>
              </a:defRPr>
            </a:lvl3pPr>
            <a:lvl4pPr marL="1044000" marR="0" indent="-14400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300" kern="1200">
                <a:solidFill>
                  <a:srgbClr val="61C2C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317E8F"/>
                </a:solidFill>
              </a:rPr>
              <a:t>INTERNATIONAL ASSOCIATION FOR ENVIRONMENTALLY SAFE DISPOSAL OF RADIOACTIVE MATERIALS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317E8F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9DB828-911F-4D33-ABA9-1BFE8F9F1181}"/>
              </a:ext>
            </a:extLst>
          </p:cNvPr>
          <p:cNvSpPr txBox="1"/>
          <p:nvPr/>
        </p:nvSpPr>
        <p:spPr>
          <a:xfrm>
            <a:off x="1446877" y="3245718"/>
            <a:ext cx="290909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11 Implementers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200" u="sng" dirty="0">
                <a:solidFill>
                  <a:srgbClr val="002060"/>
                </a:solidFill>
              </a:rPr>
              <a:t>Chair</a:t>
            </a:r>
            <a:r>
              <a:rPr lang="en-US" sz="1200" dirty="0">
                <a:solidFill>
                  <a:srgbClr val="002060"/>
                </a:solidFill>
              </a:rPr>
              <a:t> : </a:t>
            </a:r>
          </a:p>
          <a:p>
            <a:r>
              <a:rPr lang="en-US" sz="1200" dirty="0">
                <a:solidFill>
                  <a:srgbClr val="002060"/>
                </a:solidFill>
              </a:rPr>
              <a:t>Pierre-Marie ABADIE – CEO of </a:t>
            </a:r>
            <a:r>
              <a:rPr lang="en-US" sz="1200" dirty="0" err="1">
                <a:solidFill>
                  <a:srgbClr val="002060"/>
                </a:solidFill>
              </a:rPr>
              <a:t>Andra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</a:p>
          <a:p>
            <a:r>
              <a:rPr lang="en-US" sz="1200" u="sng" dirty="0" err="1">
                <a:solidFill>
                  <a:srgbClr val="002060"/>
                </a:solidFill>
              </a:rPr>
              <a:t>Techn</a:t>
            </a:r>
            <a:r>
              <a:rPr lang="en-US" sz="1200" u="sng" dirty="0">
                <a:solidFill>
                  <a:srgbClr val="002060"/>
                </a:solidFill>
              </a:rPr>
              <a:t>. Secretary </a:t>
            </a:r>
            <a:r>
              <a:rPr lang="en-US" sz="1200" dirty="0">
                <a:solidFill>
                  <a:srgbClr val="002060"/>
                </a:solidFill>
              </a:rPr>
              <a:t>: </a:t>
            </a:r>
          </a:p>
          <a:p>
            <a:r>
              <a:rPr lang="en-US" sz="1200" dirty="0">
                <a:solidFill>
                  <a:srgbClr val="002060"/>
                </a:solidFill>
              </a:rPr>
              <a:t>Daniel DELORT – Head of International Affairs at </a:t>
            </a:r>
            <a:r>
              <a:rPr lang="en-US" sz="1200" dirty="0" err="1">
                <a:solidFill>
                  <a:srgbClr val="002060"/>
                </a:solidFill>
              </a:rPr>
              <a:t>Andra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7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D3E40F67-487E-4804-9CC3-E2E6F194A33B}"/>
              </a:ext>
            </a:extLst>
          </p:cNvPr>
          <p:cNvGrpSpPr/>
          <p:nvPr/>
        </p:nvGrpSpPr>
        <p:grpSpPr>
          <a:xfrm>
            <a:off x="5890016" y="2797351"/>
            <a:ext cx="2367151" cy="931241"/>
            <a:chOff x="1976609" y="4856969"/>
            <a:chExt cx="2367151" cy="93124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231F407-6BED-4E15-AA66-6EEA04A32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9247" y="4856969"/>
              <a:ext cx="1001876" cy="911209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6A6997F-3B28-419B-B4FA-777F2F5DD344}"/>
                </a:ext>
              </a:extLst>
            </p:cNvPr>
            <p:cNvSpPr txBox="1"/>
            <p:nvPr/>
          </p:nvSpPr>
          <p:spPr>
            <a:xfrm>
              <a:off x="1976609" y="5557378"/>
              <a:ext cx="23671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2 Strategic </a:t>
              </a:r>
              <a:r>
                <a:rPr lang="fr-FR" sz="900" dirty="0" err="1"/>
                <a:t>Studies</a:t>
              </a:r>
              <a:endParaRPr lang="fr-FR" sz="900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26C92A-175E-4E06-8819-0EB20ED4D26D}"/>
              </a:ext>
            </a:extLst>
          </p:cNvPr>
          <p:cNvGrpSpPr/>
          <p:nvPr/>
        </p:nvGrpSpPr>
        <p:grpSpPr>
          <a:xfrm>
            <a:off x="7173362" y="2123273"/>
            <a:ext cx="1836563" cy="817224"/>
            <a:chOff x="167345" y="4923141"/>
            <a:chExt cx="1836563" cy="817224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2FF2FF6-0E51-42B1-A8F2-6FCA6CFDE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472" y="4923141"/>
              <a:ext cx="896310" cy="817224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3D3E2FC-6E07-40AA-98D7-51FC82D5E295}"/>
                </a:ext>
              </a:extLst>
            </p:cNvPr>
            <p:cNvSpPr txBox="1"/>
            <p:nvPr/>
          </p:nvSpPr>
          <p:spPr>
            <a:xfrm>
              <a:off x="167345" y="5495516"/>
              <a:ext cx="18365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10 R&amp;D </a:t>
              </a:r>
              <a:r>
                <a:rPr lang="fr-FR" sz="900" dirty="0" err="1"/>
                <a:t>WPs</a:t>
              </a:r>
              <a:endParaRPr lang="fr-FR" sz="900" dirty="0"/>
            </a:p>
          </p:txBody>
        </p:sp>
      </p:grp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Institutional</a:t>
            </a:r>
            <a:r>
              <a:rPr lang="fr-FR" dirty="0"/>
              <a:t> </a:t>
            </a:r>
            <a:r>
              <a:rPr lang="fr-FR" dirty="0" err="1"/>
              <a:t>cooperation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EU</a:t>
            </a:r>
          </a:p>
        </p:txBody>
      </p:sp>
      <p:sp>
        <p:nvSpPr>
          <p:cNvPr id="4" name="Titre 40">
            <a:extLst>
              <a:ext uri="{FF2B5EF4-FFF2-40B4-BE49-F238E27FC236}">
                <a16:creationId xmlns:a16="http://schemas.microsoft.com/office/drawing/2014/main" id="{37F7C739-A0B9-4525-AA4D-0ACCE70BE53A}"/>
              </a:ext>
            </a:extLst>
          </p:cNvPr>
          <p:cNvSpPr txBox="1">
            <a:spLocks noChangeAspect="1"/>
          </p:cNvSpPr>
          <p:nvPr/>
        </p:nvSpPr>
        <p:spPr>
          <a:xfrm>
            <a:off x="886833" y="150298"/>
            <a:ext cx="7680210" cy="581578"/>
          </a:xfrm>
          <a:prstGeom prst="rect">
            <a:avLst/>
          </a:prstGeom>
        </p:spPr>
        <p:txBody>
          <a:bodyPr vert="horz" lIns="91443" tIns="45722" rIns="91443" bIns="45722" rtlCol="0" anchor="ctr">
            <a:normAutofit fontScale="97500"/>
          </a:bodyPr>
          <a:lstStyle>
            <a:lvl1pPr algn="ctr" defTabSz="6858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1499B9E-453E-4B20-95D9-211FDC7FF5FD}"/>
              </a:ext>
            </a:extLst>
          </p:cNvPr>
          <p:cNvGrpSpPr/>
          <p:nvPr/>
        </p:nvGrpSpPr>
        <p:grpSpPr>
          <a:xfrm>
            <a:off x="7610879" y="1099627"/>
            <a:ext cx="920342" cy="912205"/>
            <a:chOff x="1037929" y="1693808"/>
            <a:chExt cx="1285678" cy="1295592"/>
          </a:xfrm>
        </p:grpSpPr>
        <p:pic>
          <p:nvPicPr>
            <p:cNvPr id="8" name="Graphique 7" descr="Calendrier journalier avec un remplissage uni">
              <a:extLst>
                <a:ext uri="{FF2B5EF4-FFF2-40B4-BE49-F238E27FC236}">
                  <a16:creationId xmlns:a16="http://schemas.microsoft.com/office/drawing/2014/main" id="{6128EF4E-99C4-4AC3-BF16-7874AEC6A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23568" y="1693808"/>
              <a:ext cx="914400" cy="914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BBAC5CD-E077-42C3-978D-D790BAAF01A8}"/>
                </a:ext>
              </a:extLst>
            </p:cNvPr>
            <p:cNvSpPr txBox="1"/>
            <p:nvPr/>
          </p:nvSpPr>
          <p:spPr>
            <a:xfrm>
              <a:off x="1037929" y="2464843"/>
              <a:ext cx="1285678" cy="52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5 </a:t>
              </a:r>
              <a:r>
                <a:rPr lang="fr-FR" sz="900" dirty="0" err="1"/>
                <a:t>years</a:t>
              </a:r>
              <a:endParaRPr lang="fr-FR" sz="900" dirty="0"/>
            </a:p>
            <a:p>
              <a:pPr algn="ctr"/>
              <a:r>
                <a:rPr lang="fr-FR" sz="900" dirty="0"/>
                <a:t>2019-2024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BAF597E-27C6-43C6-ADCF-7328F4F7ACFF}"/>
              </a:ext>
            </a:extLst>
          </p:cNvPr>
          <p:cNvGrpSpPr/>
          <p:nvPr/>
        </p:nvGrpSpPr>
        <p:grpSpPr>
          <a:xfrm>
            <a:off x="6315349" y="1541645"/>
            <a:ext cx="1354067" cy="932469"/>
            <a:chOff x="2067263" y="994981"/>
            <a:chExt cx="1354067" cy="932469"/>
          </a:xfrm>
        </p:grpSpPr>
        <p:pic>
          <p:nvPicPr>
            <p:cNvPr id="11" name="Graphique 10" descr="Pièces avec un remplissage uni">
              <a:extLst>
                <a:ext uri="{FF2B5EF4-FFF2-40B4-BE49-F238E27FC236}">
                  <a16:creationId xmlns:a16="http://schemas.microsoft.com/office/drawing/2014/main" id="{FABF4057-3D25-4C86-A576-9687CB949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39752" y="994981"/>
              <a:ext cx="647998" cy="64381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AE4E945-D1BE-404D-8D87-01449A366E98}"/>
                </a:ext>
              </a:extLst>
            </p:cNvPr>
            <p:cNvSpPr txBox="1"/>
            <p:nvPr/>
          </p:nvSpPr>
          <p:spPr>
            <a:xfrm>
              <a:off x="2067263" y="1558118"/>
              <a:ext cx="135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59,9 M€</a:t>
              </a:r>
            </a:p>
            <a:p>
              <a:pPr algn="ctr"/>
              <a:r>
                <a:rPr lang="fr-FR" sz="900" dirty="0"/>
                <a:t>50 %EC contribution 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B84E11D-CFAB-48B1-8918-96626547D3DF}"/>
              </a:ext>
            </a:extLst>
          </p:cNvPr>
          <p:cNvGrpSpPr/>
          <p:nvPr/>
        </p:nvGrpSpPr>
        <p:grpSpPr>
          <a:xfrm>
            <a:off x="7574530" y="3264652"/>
            <a:ext cx="1354712" cy="1091221"/>
            <a:chOff x="4782533" y="4975928"/>
            <a:chExt cx="1354712" cy="1091221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9315E935-9035-41C3-AEB5-8FA5ED48C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51862" y="4975928"/>
              <a:ext cx="794863" cy="76443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62AF89B-6895-4E26-A5AE-F8519C3C1CB0}"/>
                </a:ext>
              </a:extLst>
            </p:cNvPr>
            <p:cNvSpPr txBox="1"/>
            <p:nvPr/>
          </p:nvSpPr>
          <p:spPr>
            <a:xfrm>
              <a:off x="4782533" y="5697817"/>
              <a:ext cx="1354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3 </a:t>
              </a:r>
              <a:r>
                <a:rPr lang="fr-FR" sz="900" dirty="0" err="1"/>
                <a:t>Knowledge</a:t>
              </a:r>
              <a:r>
                <a:rPr lang="fr-FR" sz="900" dirty="0"/>
                <a:t> Management </a:t>
              </a:r>
              <a:r>
                <a:rPr lang="fr-FR" sz="900" dirty="0" err="1"/>
                <a:t>WPs</a:t>
              </a:r>
              <a:endParaRPr lang="fr-FR" sz="900" dirty="0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4201BD4-D990-4FB8-AF6D-6712DBD00523}"/>
              </a:ext>
            </a:extLst>
          </p:cNvPr>
          <p:cNvGrpSpPr/>
          <p:nvPr/>
        </p:nvGrpSpPr>
        <p:grpSpPr>
          <a:xfrm>
            <a:off x="233239" y="1381787"/>
            <a:ext cx="6082109" cy="3638235"/>
            <a:chOff x="233240" y="1117024"/>
            <a:chExt cx="5855742" cy="363823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EB88A8-B063-420A-802F-8C25AE1B5F4C}"/>
                </a:ext>
              </a:extLst>
            </p:cNvPr>
            <p:cNvSpPr/>
            <p:nvPr/>
          </p:nvSpPr>
          <p:spPr>
            <a:xfrm>
              <a:off x="233240" y="3022429"/>
              <a:ext cx="5855742" cy="17328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rgbClr val="00206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9C8224-2DF4-4938-97F6-51B683703A1B}"/>
                </a:ext>
              </a:extLst>
            </p:cNvPr>
            <p:cNvSpPr/>
            <p:nvPr/>
          </p:nvSpPr>
          <p:spPr>
            <a:xfrm>
              <a:off x="233240" y="1117024"/>
              <a:ext cx="5855742" cy="18576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7B5A0EC-14A6-46A2-9130-5CABE02E40A4}"/>
                </a:ext>
              </a:extLst>
            </p:cNvPr>
            <p:cNvSpPr txBox="1"/>
            <p:nvPr/>
          </p:nvSpPr>
          <p:spPr>
            <a:xfrm>
              <a:off x="238494" y="1193339"/>
              <a:ext cx="5840219" cy="17697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360363" lvl="1" indent="-273050">
                <a:spcAft>
                  <a:spcPts val="300"/>
                </a:spcAft>
              </a:pPr>
              <a:r>
                <a:rPr lang="fr-FR" sz="1100" b="1" dirty="0">
                  <a:solidFill>
                    <a:srgbClr val="002060"/>
                  </a:solidFill>
                </a:rPr>
                <a:t>Objectives : </a:t>
              </a:r>
            </a:p>
            <a:p>
              <a:pPr marL="0" lvl="1" indent="87313">
                <a:spcAft>
                  <a:spcPts val="300"/>
                </a:spcAft>
              </a:pPr>
              <a:r>
                <a:rPr lang="fr-FR" sz="1100" dirty="0">
                  <a:solidFill>
                    <a:srgbClr val="002060"/>
                  </a:solidFill>
                </a:rPr>
                <a:t>- </a:t>
              </a:r>
              <a:r>
                <a:rPr lang="fr-FR" sz="1100" dirty="0" err="1">
                  <a:solidFill>
                    <a:srgbClr val="002060"/>
                  </a:solidFill>
                </a:rPr>
                <a:t>Implement</a:t>
              </a:r>
              <a:r>
                <a:rPr lang="fr-FR" sz="1100" dirty="0">
                  <a:solidFill>
                    <a:srgbClr val="002060"/>
                  </a:solidFill>
                </a:rPr>
                <a:t> a </a:t>
              </a:r>
              <a:r>
                <a:rPr lang="en-GB" sz="1100" dirty="0">
                  <a:solidFill>
                    <a:srgbClr val="002060"/>
                  </a:solidFill>
                </a:rPr>
                <a:t>robust and sustained state-of-the-art </a:t>
              </a:r>
              <a:r>
                <a:rPr lang="en-GB" sz="1100" b="1" dirty="0">
                  <a:solidFill>
                    <a:srgbClr val="002060"/>
                  </a:solidFill>
                </a:rPr>
                <a:t>Science and Technology Programme</a:t>
              </a:r>
            </a:p>
            <a:p>
              <a:pPr marL="0" lvl="1" indent="87313">
                <a:spcAft>
                  <a:spcPts val="300"/>
                </a:spcAft>
              </a:pPr>
              <a:r>
                <a:rPr lang="en-GB" sz="1100" dirty="0">
                  <a:solidFill>
                    <a:srgbClr val="002060"/>
                  </a:solidFill>
                </a:rPr>
                <a:t>- Identify and elaborate upon complex issues by bringing together interested actors to jointly conduct </a:t>
              </a:r>
              <a:r>
                <a:rPr lang="en-GB" sz="1100" b="1" dirty="0">
                  <a:solidFill>
                    <a:srgbClr val="002060"/>
                  </a:solidFill>
                </a:rPr>
                <a:t>Strategic Studies</a:t>
              </a:r>
            </a:p>
            <a:p>
              <a:pPr marL="0" lvl="1" indent="87313">
                <a:spcAft>
                  <a:spcPts val="300"/>
                </a:spcAft>
              </a:pPr>
              <a:r>
                <a:rPr lang="en-GB" sz="1100" dirty="0">
                  <a:solidFill>
                    <a:srgbClr val="002060"/>
                  </a:solidFill>
                </a:rPr>
                <a:t>- Consolidate efforts across Member-States, organisations and generations on </a:t>
              </a:r>
              <a:r>
                <a:rPr lang="en-GB" sz="1100" b="1" dirty="0">
                  <a:solidFill>
                    <a:srgbClr val="002060"/>
                  </a:solidFill>
                </a:rPr>
                <a:t>Knowledge Management </a:t>
              </a:r>
            </a:p>
            <a:p>
              <a:pPr marL="0" lvl="1" indent="87313">
                <a:spcAft>
                  <a:spcPts val="300"/>
                </a:spcAft>
              </a:pPr>
              <a:r>
                <a:rPr lang="en-GB" sz="1100" dirty="0">
                  <a:solidFill>
                    <a:srgbClr val="002060"/>
                  </a:solidFill>
                </a:rPr>
                <a:t>- Foster </a:t>
              </a:r>
              <a:r>
                <a:rPr lang="en-GB" sz="1100" b="1" dirty="0">
                  <a:solidFill>
                    <a:srgbClr val="002060"/>
                  </a:solidFill>
                </a:rPr>
                <a:t>mutual understanding </a:t>
              </a:r>
              <a:r>
                <a:rPr lang="en-GB" sz="1100" dirty="0">
                  <a:solidFill>
                    <a:srgbClr val="002060"/>
                  </a:solidFill>
                </a:rPr>
                <a:t>and</a:t>
              </a:r>
              <a:r>
                <a:rPr lang="en-GB" sz="1100" b="1" dirty="0">
                  <a:solidFill>
                    <a:srgbClr val="002060"/>
                  </a:solidFill>
                </a:rPr>
                <a:t> trust </a:t>
              </a:r>
              <a:r>
                <a:rPr lang="en-GB" sz="1100" dirty="0">
                  <a:solidFill>
                    <a:srgbClr val="002060"/>
                  </a:solidFill>
                </a:rPr>
                <a:t>between </a:t>
              </a:r>
              <a:r>
                <a:rPr lang="en-GB" sz="1000" dirty="0">
                  <a:solidFill>
                    <a:srgbClr val="002060"/>
                  </a:solidFill>
                </a:rPr>
                <a:t>participants (incl. from Civil Society) </a:t>
              </a:r>
              <a:r>
                <a:rPr lang="en-GB" sz="1100" dirty="0">
                  <a:solidFill>
                    <a:srgbClr val="002060"/>
                  </a:solidFill>
                </a:rPr>
                <a:t>and other stakeholders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C31DE1-7960-4A97-A425-E63AE3707B5F}"/>
                </a:ext>
              </a:extLst>
            </p:cNvPr>
            <p:cNvSpPr/>
            <p:nvPr/>
          </p:nvSpPr>
          <p:spPr>
            <a:xfrm>
              <a:off x="233240" y="3096319"/>
              <a:ext cx="5576352" cy="158504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100" dirty="0">
                  <a:solidFill>
                    <a:srgbClr val="002060"/>
                  </a:solidFill>
                </a:rPr>
                <a:t>Ministries from 23 European countries recognising their role of directing RD&amp;D at the national level, provided mandates to </a:t>
              </a:r>
              <a:r>
                <a:rPr lang="en-GB" sz="1100" b="1" dirty="0">
                  <a:solidFill>
                    <a:srgbClr val="002060"/>
                  </a:solidFill>
                </a:rPr>
                <a:t>51 organisations </a:t>
              </a:r>
              <a:r>
                <a:rPr lang="en-GB" sz="1100" dirty="0">
                  <a:solidFill>
                    <a:srgbClr val="002060"/>
                  </a:solidFill>
                </a:rPr>
                <a:t>acting as Beneficiary within EURAD: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rgbClr val="002060"/>
                  </a:solidFill>
                </a:rPr>
                <a:t>Waste Management Organisations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rgbClr val="002060"/>
                  </a:solidFill>
                </a:rPr>
                <a:t>Technical Support Organisations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rgbClr val="002060"/>
                  </a:solidFill>
                </a:rPr>
                <a:t>Research Entities 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rgbClr val="002060"/>
                  </a:solidFill>
                </a:rPr>
                <a:t>… with 64 linked third parties &amp; 3 international partners</a:t>
              </a: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6105FBB9-E0FF-4CB7-ACCC-50E5C1DFCA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941" r="-1"/>
          <a:stretch/>
        </p:blipFill>
        <p:spPr>
          <a:xfrm>
            <a:off x="6409728" y="3930367"/>
            <a:ext cx="1165308" cy="112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6A778634-D497-4109-B0D0-87AD0DD74E24}"/>
              </a:ext>
            </a:extLst>
          </p:cNvPr>
          <p:cNvSpPr txBox="1"/>
          <p:nvPr/>
        </p:nvSpPr>
        <p:spPr>
          <a:xfrm>
            <a:off x="1346178" y="984041"/>
            <a:ext cx="582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61C2C6"/>
                </a:solidFill>
              </a:rPr>
              <a:t>European</a:t>
            </a:r>
            <a:r>
              <a:rPr lang="fr-FR" sz="1200" b="1" dirty="0">
                <a:solidFill>
                  <a:srgbClr val="61C2C6"/>
                </a:solidFill>
              </a:rPr>
              <a:t> Joint Programme on Radioactive Waste Management EURAD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588B35E-39BF-47FA-A874-CAC4C95A40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8525" y="284140"/>
            <a:ext cx="1277284" cy="64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4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422698" y="1059582"/>
            <a:ext cx="7632700" cy="374441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With the most advanced foreign organizations in charge of radioactive waste management: </a:t>
            </a:r>
          </a:p>
          <a:p>
            <a:pPr lvl="0"/>
            <a:endParaRPr lang="en-US" dirty="0">
              <a:solidFill>
                <a:srgbClr val="002060"/>
              </a:solidFill>
            </a:endParaRPr>
          </a:p>
          <a:p>
            <a:pPr lvl="0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2000" lvl="1" indent="0">
              <a:buNone/>
            </a:pPr>
            <a:endParaRPr lang="en-US" dirty="0"/>
          </a:p>
          <a:p>
            <a:pPr marL="72000" lvl="1" indent="0">
              <a:buNone/>
            </a:pPr>
            <a:r>
              <a:rPr lang="en-US" sz="1100" dirty="0"/>
              <a:t>Plus, Canada (NWMO), Japan (NUMO), USA (US-DOE)</a:t>
            </a:r>
            <a:endParaRPr lang="fr-FR" sz="1100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Bilateral</a:t>
            </a:r>
            <a:r>
              <a:rPr lang="fr-FR" dirty="0"/>
              <a:t> </a:t>
            </a:r>
            <a:r>
              <a:rPr lang="fr-FR" dirty="0" err="1"/>
              <a:t>cooperation</a:t>
            </a:r>
            <a:r>
              <a:rPr lang="fr-FR" dirty="0"/>
              <a:t> –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C6E59E-5DFE-41E1-8121-E9C5541D8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63638"/>
            <a:ext cx="3528392" cy="29355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FD8C527-2CB3-CA0A-8B0D-89AEBA8B0575}"/>
              </a:ext>
            </a:extLst>
          </p:cNvPr>
          <p:cNvSpPr txBox="1"/>
          <p:nvPr/>
        </p:nvSpPr>
        <p:spPr>
          <a:xfrm>
            <a:off x="5104148" y="1715654"/>
            <a:ext cx="372616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</a:rPr>
              <a:t>Broad scope of </a:t>
            </a:r>
            <a:r>
              <a:rPr lang="fr-FR" sz="1100" dirty="0" err="1">
                <a:solidFill>
                  <a:srgbClr val="002060"/>
                </a:solidFill>
              </a:rPr>
              <a:t>subjects</a:t>
            </a:r>
            <a:r>
              <a:rPr lang="fr-FR" sz="1100" dirty="0">
                <a:solidFill>
                  <a:srgbClr val="002060"/>
                </a:solidFill>
              </a:rPr>
              <a:t> :</a:t>
            </a:r>
          </a:p>
          <a:p>
            <a:pPr lvl="1"/>
            <a:r>
              <a:rPr lang="fr-FR" sz="1100" dirty="0">
                <a:solidFill>
                  <a:srgbClr val="FFC000"/>
                </a:solidFill>
              </a:rPr>
              <a:t>Scientific:</a:t>
            </a:r>
          </a:p>
          <a:p>
            <a:pPr lvl="2"/>
            <a:r>
              <a:rPr lang="fr-FR" sz="1100" dirty="0">
                <a:solidFill>
                  <a:srgbClr val="002060"/>
                </a:solidFill>
              </a:rPr>
              <a:t>Site </a:t>
            </a:r>
            <a:r>
              <a:rPr lang="fr-FR" sz="1100" dirty="0" err="1">
                <a:solidFill>
                  <a:srgbClr val="002060"/>
                </a:solidFill>
              </a:rPr>
              <a:t>characterization</a:t>
            </a:r>
            <a:r>
              <a:rPr lang="fr-FR" sz="1100" dirty="0">
                <a:solidFill>
                  <a:srgbClr val="002060"/>
                </a:solidFill>
              </a:rPr>
              <a:t> programs,</a:t>
            </a:r>
          </a:p>
          <a:p>
            <a:pPr lvl="2"/>
            <a:r>
              <a:rPr lang="en-US" sz="1100" dirty="0">
                <a:solidFill>
                  <a:srgbClr val="002060"/>
                </a:solidFill>
              </a:rPr>
              <a:t>Measurement, testing and modelling of geological environments, radionuclides transport,…</a:t>
            </a:r>
          </a:p>
          <a:p>
            <a:pPr lvl="1"/>
            <a:r>
              <a:rPr lang="fr-FR" sz="1100" dirty="0" err="1">
                <a:solidFill>
                  <a:srgbClr val="FFC000"/>
                </a:solidFill>
              </a:rPr>
              <a:t>Technical</a:t>
            </a:r>
            <a:r>
              <a:rPr lang="fr-FR" sz="1100" dirty="0">
                <a:solidFill>
                  <a:srgbClr val="FFC000"/>
                </a:solidFill>
              </a:rPr>
              <a:t>: </a:t>
            </a:r>
          </a:p>
          <a:p>
            <a:pPr lvl="2"/>
            <a:r>
              <a:rPr lang="en-US" sz="1100" dirty="0">
                <a:solidFill>
                  <a:srgbClr val="002060"/>
                </a:solidFill>
              </a:rPr>
              <a:t>Waste characterization, design, construction, and operation of final disposal facilities </a:t>
            </a:r>
          </a:p>
          <a:p>
            <a:pPr lvl="1"/>
            <a:r>
              <a:rPr lang="fr-FR" sz="1100" dirty="0">
                <a:solidFill>
                  <a:srgbClr val="FFC000"/>
                </a:solidFill>
              </a:rPr>
              <a:t>Cross-</a:t>
            </a:r>
            <a:r>
              <a:rPr lang="fr-FR" sz="1100" dirty="0" err="1">
                <a:solidFill>
                  <a:srgbClr val="FFC000"/>
                </a:solidFill>
              </a:rPr>
              <a:t>cutting</a:t>
            </a:r>
            <a:r>
              <a:rPr lang="fr-FR" sz="1100" dirty="0">
                <a:solidFill>
                  <a:srgbClr val="FFC000"/>
                </a:solidFill>
              </a:rPr>
              <a:t> topics: </a:t>
            </a:r>
          </a:p>
          <a:p>
            <a:pPr lvl="2"/>
            <a:r>
              <a:rPr lang="fr-FR" sz="1100" dirty="0">
                <a:solidFill>
                  <a:srgbClr val="002060"/>
                </a:solidFill>
              </a:rPr>
              <a:t>Programme </a:t>
            </a:r>
            <a:r>
              <a:rPr lang="fr-FR" sz="1100" dirty="0" err="1">
                <a:solidFill>
                  <a:srgbClr val="002060"/>
                </a:solidFill>
              </a:rPr>
              <a:t>governance</a:t>
            </a:r>
            <a:r>
              <a:rPr lang="fr-FR" sz="1100" dirty="0">
                <a:solidFill>
                  <a:srgbClr val="002060"/>
                </a:solidFill>
              </a:rPr>
              <a:t>, </a:t>
            </a:r>
            <a:r>
              <a:rPr lang="en-US" sz="1100" dirty="0">
                <a:solidFill>
                  <a:srgbClr val="002060"/>
                </a:solidFill>
              </a:rPr>
              <a:t>stakeholder involvement, consultation and public acceptance, </a:t>
            </a:r>
            <a:r>
              <a:rPr lang="fr-FR" sz="1100" dirty="0" err="1">
                <a:solidFill>
                  <a:srgbClr val="002060"/>
                </a:solidFill>
              </a:rPr>
              <a:t>knowledge</a:t>
            </a:r>
            <a:r>
              <a:rPr lang="fr-FR" sz="1100" dirty="0">
                <a:solidFill>
                  <a:srgbClr val="002060"/>
                </a:solidFill>
              </a:rPr>
              <a:t> and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86599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Cooperation on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radioactive waste management is 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35F00"/>
                </a:solidFill>
                <a:latin typeface="Calibri" panose="020F0502020204030204" pitchFamily="34" charset="0"/>
              </a:rPr>
              <a:t>W</a:t>
            </a:r>
            <a:r>
              <a:rPr lang="en-US" sz="2000" b="1" i="0" u="none" strike="noStrike" baseline="0" dirty="0">
                <a:solidFill>
                  <a:srgbClr val="F35F00"/>
                </a:solidFill>
                <a:latin typeface="Calibri" panose="020F0502020204030204" pitchFamily="34" charset="0"/>
              </a:rPr>
              <a:t>orldwide </a:t>
            </a:r>
            <a:r>
              <a:rPr lang="en-US" sz="2000" i="0" u="none" strike="noStrike" baseline="0" dirty="0">
                <a:solidFill>
                  <a:srgbClr val="F35F00"/>
                </a:solidFill>
                <a:latin typeface="Calibri" panose="020F0502020204030204" pitchFamily="34" charset="0"/>
              </a:rPr>
              <a:t>issue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F35F00"/>
                </a:solidFill>
                <a:latin typeface="Calibri" panose="020F0502020204030204" pitchFamily="34" charset="0"/>
              </a:rPr>
              <a:t>Well structured and active: international cooperation programs (IAEA, OECD-NEA, EU…)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F35F00"/>
                </a:solidFill>
                <a:latin typeface="Calibri" panose="020F0502020204030204" pitchFamily="34" charset="0"/>
              </a:rPr>
              <a:t>With also </a:t>
            </a:r>
            <a:r>
              <a:rPr lang="en-US" sz="2000" b="1" i="0" u="none" strike="noStrike" baseline="0" dirty="0">
                <a:solidFill>
                  <a:srgbClr val="F35F00"/>
                </a:solidFill>
                <a:latin typeface="Calibri" panose="020F0502020204030204" pitchFamily="34" charset="0"/>
              </a:rPr>
              <a:t>privileged partnerships/cooperation agreements </a:t>
            </a:r>
            <a:r>
              <a:rPr lang="en-US" sz="2000" b="0" i="0" u="none" strike="noStrike" baseline="0" dirty="0">
                <a:solidFill>
                  <a:srgbClr val="F35F00"/>
                </a:solidFill>
                <a:latin typeface="Calibri" panose="020F0502020204030204" pitchFamily="34" charset="0"/>
              </a:rPr>
              <a:t>(bilateral and multilateral cooperation, EDRAM)</a:t>
            </a:r>
            <a:endParaRPr lang="en-US" sz="2000" b="1" i="0" u="none" strike="noStrike" baseline="0" dirty="0">
              <a:solidFill>
                <a:srgbClr val="F35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58121307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Andra - WNE 1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33892D"/>
      </a:accent1>
      <a:accent2>
        <a:srgbClr val="F35A00"/>
      </a:accent2>
      <a:accent3>
        <a:srgbClr val="003B8E"/>
      </a:accent3>
      <a:accent4>
        <a:srgbClr val="C40098"/>
      </a:accent4>
      <a:accent5>
        <a:srgbClr val="493829"/>
      </a:accent5>
      <a:accent6>
        <a:srgbClr val="B9D300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8402AC60-F6CE-4083-A24E-8168C46DCF84}" vid="{C28FBE0F-0FDD-425E-B81F-C6E845E99B4D}"/>
    </a:ext>
  </a:extLst>
</a:theme>
</file>

<file path=ppt/theme/theme2.xml><?xml version="1.0" encoding="utf-8"?>
<a:theme xmlns:a="http://schemas.openxmlformats.org/drawingml/2006/main" name="Modèle Andra - WNE 2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33892D"/>
      </a:accent1>
      <a:accent2>
        <a:srgbClr val="F35A00"/>
      </a:accent2>
      <a:accent3>
        <a:srgbClr val="003B8E"/>
      </a:accent3>
      <a:accent4>
        <a:srgbClr val="C40098"/>
      </a:accent4>
      <a:accent5>
        <a:srgbClr val="493829"/>
      </a:accent5>
      <a:accent6>
        <a:srgbClr val="B9D300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8402AC60-F6CE-4083-A24E-8168C46DCF84}" vid="{C28FBE0F-0FDD-425E-B81F-C6E845E99B4D}"/>
    </a:ext>
  </a:extLst>
</a:theme>
</file>

<file path=ppt/theme/theme3.xml><?xml version="1.0" encoding="utf-8"?>
<a:theme xmlns:a="http://schemas.openxmlformats.org/drawingml/2006/main" name="Modèle Andra - WNE 3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33892D"/>
      </a:accent1>
      <a:accent2>
        <a:srgbClr val="F35A00"/>
      </a:accent2>
      <a:accent3>
        <a:srgbClr val="003B8E"/>
      </a:accent3>
      <a:accent4>
        <a:srgbClr val="C40098"/>
      </a:accent4>
      <a:accent5>
        <a:srgbClr val="493829"/>
      </a:accent5>
      <a:accent6>
        <a:srgbClr val="B9D300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8402AC60-F6CE-4083-A24E-8168C46DCF84}" vid="{C28FBE0F-0FDD-425E-B81F-C6E845E99B4D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Andra ModelePresentation_version_2018 - Complet-tous modèles</Template>
  <TotalTime>1219</TotalTime>
  <Words>743</Words>
  <Application>Microsoft Office PowerPoint</Application>
  <PresentationFormat>Affichage à l'écran (16:9)</PresentationFormat>
  <Paragraphs>140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Lucida Sans</vt:lpstr>
      <vt:lpstr>Wingdings</vt:lpstr>
      <vt:lpstr>Modèle Andra - WNE 1</vt:lpstr>
      <vt:lpstr>Modèle Andra - WNE 2</vt:lpstr>
      <vt:lpstr>Modèle Andra - WNE 3</vt:lpstr>
      <vt:lpstr>International cooperation OVERVIEW at Andra</vt:lpstr>
      <vt:lpstr>Radioactive waste and their disposal solutions in France</vt:lpstr>
      <vt:lpstr>Focus on Cigéo project</vt:lpstr>
      <vt:lpstr>International cooperation </vt:lpstr>
      <vt:lpstr>Institutional cooperation with IAEA and NEA</vt:lpstr>
      <vt:lpstr>Institutional cooperation with EDRAM</vt:lpstr>
      <vt:lpstr>Institutional cooperation with EU</vt:lpstr>
      <vt:lpstr>Bilateral cooperation – with who ?</vt:lpstr>
      <vt:lpstr>Conclusion</vt:lpstr>
    </vt:vector>
  </TitlesOfParts>
  <Company>ANDRA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BILLAT Antoine</dc:creator>
  <cp:lastModifiedBy>DELORT Daniel</cp:lastModifiedBy>
  <cp:revision>58</cp:revision>
  <cp:lastPrinted>2021-11-29T11:02:02Z</cp:lastPrinted>
  <dcterms:created xsi:type="dcterms:W3CDTF">2021-10-26T13:07:32Z</dcterms:created>
  <dcterms:modified xsi:type="dcterms:W3CDTF">2022-10-10T12:47:15Z</dcterms:modified>
</cp:coreProperties>
</file>