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3" r:id="rId9"/>
    <p:sldId id="264" r:id="rId10"/>
    <p:sldId id="265" r:id="rId11"/>
    <p:sldId id="268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F68EC-2F40-4A97-A377-E61449E59C20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BF923-C659-4B63-AB6C-8D842BF179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83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B69F8E-644F-4212-9656-EA2E019D9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73F502-B803-47BB-A16B-9D59FF05F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F282A4-81A4-4E4A-A726-3053175D4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B8B-8127-436B-B95F-CB7246962413}" type="datetime1">
              <a:rPr lang="fr-FR" smtClean="0"/>
              <a:t>14/10/2021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D78C0F-8964-472A-8904-84320914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471963-D5AB-4D12-B050-5A757296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92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084E40-7810-48B2-828F-8CD34B1B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FA9FB3-89F8-484D-91D8-CB835E695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19FE2F-A323-4AF9-B620-C653F1E7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A4B-7188-4A18-B26D-EF98212AE730}" type="datetime1">
              <a:rPr lang="fr-FR" smtClean="0"/>
              <a:t>14/10/2021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ADF997-F18C-49B2-B354-FD6C93F3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284967-09EC-4548-80CD-6337B2ED4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5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4A7933B-1B53-42CB-8E92-76F0F3835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1D2E93-7D59-4C77-870B-01E0CE03A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A91448-B742-46A2-9F81-5EA553ED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C5EC-9C26-44E8-A4B2-8F490E98D671}" type="datetime1">
              <a:rPr lang="fr-FR" smtClean="0"/>
              <a:t>14/10/2021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F68295-371E-49E4-9686-C0605284A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A6D5FE-A6EC-4596-9ACB-7C195F8C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00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AC26F9-B6C0-4EC3-A8DA-6E3DEA7B9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2477B2-71BB-4745-AD7E-B0EA5925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24B03D-8CEA-4111-B593-56B013240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0A86-4D73-49CA-828D-0F36637E5724}" type="datetime1">
              <a:rPr lang="fr-FR" smtClean="0"/>
              <a:t>14/10/2021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9CD468-4CFB-4C49-8A74-C855F262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01EF62-AADC-4EB4-A885-4E7C63A4D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37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B2C03-38B6-4DF3-B6AD-0EAE85576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F34217-8922-4996-985A-F5B6AABF4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64F10B-C658-4767-91A4-D6A4962AC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DBEB-BFD6-43FD-AFE3-D0A43E9E2E96}" type="datetime1">
              <a:rPr lang="fr-FR" smtClean="0"/>
              <a:t>14/10/2021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FA10A2-0621-4653-9F54-D211BC0B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D32420-8933-4188-98D8-225AADB6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21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D2A910-0461-464E-AD0E-A521DCE89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F86DCA-BE8E-4A2D-9E1A-F4C1ACF4A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8DF0ED-3A4A-466C-BB5E-F1BF019BE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3AA929-9715-41CD-B6A0-D21BD80A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1A08-BE46-4C69-BC68-EE4C22D72BA5}" type="datetime1">
              <a:rPr lang="fr-FR" smtClean="0"/>
              <a:t>14/10/2021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BA37D4-3035-4B29-9FE2-412436C0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6D31EF-4D92-4A75-ACB3-E21D85AB3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49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356284-9A13-43BC-8942-A3532C5BB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A5CF37-8B76-44C9-AA07-6145EB260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7613A1-05FA-4F62-A0C7-75DBEAAE7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564D1D8-D57F-444B-A6C8-625B98723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819E3F5-72ED-470B-BC81-F4E8B9861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C46EC8-E54E-4019-8C6E-12DCF3665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E684-6651-4BF5-83C6-2F3E8C5C931E}" type="datetime1">
              <a:rPr lang="fr-FR" smtClean="0"/>
              <a:t>14/10/2021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2E31C3-B618-4B5C-87DC-CC14F1DE1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DB77F41-8B7E-4AFC-9BF9-DAD320E92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57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D805DB-B05B-4D5E-89DC-6F706546C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7BDBEB-2AF1-49F7-A109-46642A78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37D-DF4E-449C-82B3-51251E29857B}" type="datetime1">
              <a:rPr lang="fr-FR" smtClean="0"/>
              <a:t>14/10/2021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038EF1-4F65-4451-9FA9-CE07E5DA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A820A9-C7B6-466D-AA4A-F7892B898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46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0BBC76-E10A-4633-B747-133AF4B5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0987-AFB8-46C5-9469-DED3B5E051B2}" type="datetime1">
              <a:rPr lang="fr-FR" smtClean="0"/>
              <a:t>14/10/2021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409E6D8-D101-493C-921B-66247E57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0EF313-CDFC-44C8-BBB9-A8FD9425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53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EE1D0-6AE2-4F41-9CA5-92EFC4D17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F99D15-23D5-47EE-AC10-D7196C70B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A8A92D-E1F7-46F5-9EF4-042A76227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163BAD-0839-41ED-A96C-6591D325B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FC17C-B1CB-47D0-A27C-6134BC76DA5A}" type="datetime1">
              <a:rPr lang="fr-FR" smtClean="0"/>
              <a:t>14/10/2021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8C58AE-6C25-476A-9527-EB0E74E1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5C500A-D2C5-4CCF-818D-46282090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80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E89C67-24BE-4DC7-B87C-DF0F9472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D9D1046-5CCD-4DEA-B8A7-A59FC0104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0AD3E7-2E37-4698-B163-BDD036339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D34757-F733-411C-91A6-282CFEDBF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8ADA-B42C-4E1E-B6C8-F543D41FA370}" type="datetime1">
              <a:rPr lang="fr-FR" smtClean="0"/>
              <a:t>14/10/2021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EF56D3-1D19-44E1-B2B2-FB9644714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F024C4-878F-4DDC-B956-A83CD4F1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93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F54A18C-851A-44E9-809C-3BF5D9D75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ED4075-10E8-4C7C-9857-69C273EC2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DB78B8-1012-4A3D-8208-70D63B059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8856E-8F3A-406E-991F-03FDE7C0A919}" type="datetime1">
              <a:rPr lang="fr-FR" smtClean="0"/>
              <a:t>14/10/2021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0D9595-585F-46FE-BE72-BAF62A34F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8906E5-0B67-4464-B6E1-626F6FDC5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6B8D1-2E76-4E91-8FAA-F6D5F20EB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50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semblee-nationale.fr/dyn/15/rapports/due/l15b4218_rapport-informati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F9E1E-5112-4D86-AD83-DB2605088E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S.I.E.G</a:t>
            </a:r>
            <a:br>
              <a:rPr lang="fr-FR" dirty="0"/>
            </a:br>
            <a:r>
              <a:rPr lang="fr-FR" sz="2800" dirty="0"/>
              <a:t>Service d’Intérêt Economique Général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7D7864-A902-4C31-8004-4DCB5E4937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Une solution pour le financement du nucléaire en France ?</a:t>
            </a:r>
          </a:p>
          <a:p>
            <a:r>
              <a:rPr lang="fr-FR" dirty="0"/>
              <a:t>… Le point de vue des consommateurs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BB382BC-3FC7-4448-9A5A-E17088C31471}"/>
              </a:ext>
            </a:extLst>
          </p:cNvPr>
          <p:cNvSpPr txBox="1"/>
          <p:nvPr/>
        </p:nvSpPr>
        <p:spPr>
          <a:xfrm>
            <a:off x="66675" y="6305550"/>
            <a:ext cx="481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CLEEE – Frank Roubanovitch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76DD4EC-2645-4D2D-BC16-463295E56828}"/>
              </a:ext>
            </a:extLst>
          </p:cNvPr>
          <p:cNvSpPr txBox="1"/>
          <p:nvPr/>
        </p:nvSpPr>
        <p:spPr>
          <a:xfrm>
            <a:off x="180975" y="183118"/>
            <a:ext cx="481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Bruxelles, le 13 octobre 2021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2D4D67-1497-4C68-A493-65B8ED03F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475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F533D-28FE-4C3C-8081-EFFD3C58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663575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3.B. Le mécanisme ne doit pas être qualifié d’aide d’état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533399" y="1457308"/>
            <a:ext cx="5909441" cy="7078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Mobilisation d’une ressource d’Etat : </a:t>
            </a:r>
          </a:p>
          <a:p>
            <a:pPr lvl="1"/>
            <a:endParaRPr lang="fr-FR" sz="2000" u="sng" dirty="0">
              <a:solidFill>
                <a:srgbClr val="C0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A0F7C60-8A34-44DC-BB00-69B3EF8A3DD2}"/>
              </a:ext>
            </a:extLst>
          </p:cNvPr>
          <p:cNvSpPr txBox="1"/>
          <p:nvPr/>
        </p:nvSpPr>
        <p:spPr>
          <a:xfrm>
            <a:off x="533399" y="888375"/>
            <a:ext cx="11049001" cy="400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Aide d’Etat = 4 critères </a:t>
            </a:r>
            <a:r>
              <a:rPr lang="fr-FR" sz="2000" b="1" dirty="0"/>
              <a:t>cumulatifs</a:t>
            </a:r>
            <a:endParaRPr lang="fr-FR" sz="2000" b="1" u="sng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E1AABD0-2FF8-4B7F-AD4B-CB46824826A4}"/>
              </a:ext>
            </a:extLst>
          </p:cNvPr>
          <p:cNvSpPr txBox="1"/>
          <p:nvPr/>
        </p:nvSpPr>
        <p:spPr>
          <a:xfrm>
            <a:off x="6568968" y="1457308"/>
            <a:ext cx="4981901" cy="7078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Procurant un avantage économique :</a:t>
            </a:r>
          </a:p>
          <a:p>
            <a:pPr lvl="1"/>
            <a:endParaRPr lang="fr-FR" sz="2000" u="sng" dirty="0">
              <a:solidFill>
                <a:srgbClr val="C0000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7510604-475A-4DE5-8D47-B10C6C8993EA}"/>
              </a:ext>
            </a:extLst>
          </p:cNvPr>
          <p:cNvSpPr txBox="1"/>
          <p:nvPr/>
        </p:nvSpPr>
        <p:spPr>
          <a:xfrm>
            <a:off x="533398" y="3258404"/>
            <a:ext cx="5909441" cy="224676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De façon sélective 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Aide d’état seulement si avantage offert sélectivement à certains secteurs économiques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Ce n’est pas le cas, concerne l’ensemble des fournisseurs de l’UE desservant des consommateurs en France</a:t>
            </a:r>
          </a:p>
          <a:p>
            <a:pPr lvl="1"/>
            <a:r>
              <a:rPr lang="fr-FR" sz="2000" u="sng" dirty="0">
                <a:solidFill>
                  <a:srgbClr val="00B050"/>
                </a:solidFill>
              </a:rPr>
              <a:t>Critère d’aide d’état non rempli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CD2CC17-7350-45B4-B2A7-161F00E36DF8}"/>
              </a:ext>
            </a:extLst>
          </p:cNvPr>
          <p:cNvSpPr txBox="1"/>
          <p:nvPr/>
        </p:nvSpPr>
        <p:spPr>
          <a:xfrm>
            <a:off x="6568966" y="3257347"/>
            <a:ext cx="4981901" cy="10156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Distorsion de concurrence et affectation des échanges entre états membres :</a:t>
            </a:r>
          </a:p>
          <a:p>
            <a:pPr lvl="1"/>
            <a:endParaRPr lang="fr-FR" sz="2000" u="sng" dirty="0">
              <a:solidFill>
                <a:srgbClr val="C00000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7B1A94-8F15-4DD3-8294-B0D9378393F0}"/>
              </a:ext>
            </a:extLst>
          </p:cNvPr>
          <p:cNvSpPr txBox="1"/>
          <p:nvPr/>
        </p:nvSpPr>
        <p:spPr>
          <a:xfrm>
            <a:off x="533398" y="5886044"/>
            <a:ext cx="11049001" cy="400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solidFill>
                  <a:srgbClr val="00B050"/>
                </a:solidFill>
              </a:rPr>
              <a:t>Le dispositif ne peut pas être qualifié d’aide d’Etat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2F6E235-06A1-486F-A0AF-1C6A8846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739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D13A136-FFDB-473C-A85A-20D7374D0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11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9B19F5D-7839-4292-9887-384B492AD5A6}"/>
              </a:ext>
            </a:extLst>
          </p:cNvPr>
          <p:cNvSpPr txBox="1"/>
          <p:nvPr/>
        </p:nvSpPr>
        <p:spPr>
          <a:xfrm>
            <a:off x="295275" y="1748533"/>
            <a:ext cx="11753850" cy="3248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Malgré un caractère large des critères de qualification des SIEG, la Commission européenne et la Cour de justice de l’Union Européenne en font une lecture restrictive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manière à ne pas créer un obstacle trop large à l’application des règles de concurrence. (ex : audiovisuel, ports)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paragraphe 2 de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l’article 9 de la directive 2019/944(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prévoit que : « En tenant pleinement compte des dispositions pertinentes du traité sur le fonctionnement de l'Union européenne, et en particulier de son article 106,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États membres peuvent imposer aux entreprises du secteur de l'électricité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dans l'intérêt économique général, des obligations de service public qui peuvent porter sur la sécurité, y compris la sécurité d'approvisionnement, la régularité, la qualité et le prix de fourniture, ainsi que la </a:t>
            </a:r>
            <a:r>
              <a:rPr lang="fr-F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protection de l'environnement, y compris l'efficacité énergétique, l'énergie produite à partir de sources renouvelables et la protection du climat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5991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F533D-28FE-4C3C-8081-EFFD3C58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663575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fr-FR" sz="2400" b="1" dirty="0">
                <a:solidFill>
                  <a:srgbClr val="FF0000"/>
                </a:solidFill>
              </a:rPr>
              <a:t>3.C. Le mécanisme doit être compatible avec la directive 2019-944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533399" y="888375"/>
            <a:ext cx="10365829" cy="252376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Conforme à la jurisprudence de la Cour de Justice C-265/08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Justifié par un intérêt économique général (transition énergétique / prix raisonnable)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Mesure proportionnée à l’objectif recherché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Clairement définie, transparente, et garantit aux fournisseurs de l’UE un égal accès aux consommateurs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/>
          </a:p>
          <a:p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C89D2D3-0DB1-4B6F-918B-FB53A7129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25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F533D-28FE-4C3C-8081-EFFD3C58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925"/>
            <a:ext cx="10515600" cy="663575"/>
          </a:xfrm>
        </p:spPr>
        <p:txBody>
          <a:bodyPr>
            <a:normAutofit fontScale="90000"/>
          </a:bodyPr>
          <a:lstStyle/>
          <a:p>
            <a:r>
              <a:rPr lang="fr-FR" sz="2400" dirty="0"/>
              <a:t>La situation actuelle :</a:t>
            </a:r>
            <a:br>
              <a:rPr lang="fr-FR" dirty="0"/>
            </a:br>
            <a:r>
              <a:rPr lang="fr-FR" sz="2200" b="1" dirty="0"/>
              <a:t>Un mécanisme de formation des prix injuste pour les consommateurs en France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C35B50B-0127-45F6-BD33-E4B2CD22BE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72319" b="49630"/>
          <a:stretch/>
        </p:blipFill>
        <p:spPr>
          <a:xfrm>
            <a:off x="0" y="1111958"/>
            <a:ext cx="4097391" cy="538091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D4683B5-DD48-4C1B-A70F-450BE5FCF2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142" t="20482" r="11329" b="6106"/>
          <a:stretch/>
        </p:blipFill>
        <p:spPr>
          <a:xfrm>
            <a:off x="7829548" y="1019175"/>
            <a:ext cx="3733801" cy="440055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4253732" y="1111958"/>
            <a:ext cx="3419475" cy="39703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7 octobre 2021</a:t>
            </a:r>
          </a:p>
          <a:p>
            <a:r>
              <a:rPr lang="fr-FR" dirty="0"/>
              <a:t>Une journée ordinaire sur le marché </a:t>
            </a:r>
            <a:r>
              <a:rPr lang="fr-FR" b="1" dirty="0"/>
              <a:t>français</a:t>
            </a:r>
            <a:r>
              <a:rPr lang="fr-FR" dirty="0"/>
              <a:t> de l’électricité :</a:t>
            </a:r>
          </a:p>
          <a:p>
            <a:r>
              <a:rPr lang="fr-FR" u="sng" dirty="0"/>
              <a:t>Consommation</a:t>
            </a:r>
            <a:r>
              <a:rPr lang="fr-FR" dirty="0"/>
              <a:t> : </a:t>
            </a:r>
            <a:r>
              <a:rPr lang="fr-FR" b="1" dirty="0">
                <a:solidFill>
                  <a:srgbClr val="0070C0"/>
                </a:solidFill>
              </a:rPr>
              <a:t>54 848 MW</a:t>
            </a:r>
          </a:p>
          <a:p>
            <a:r>
              <a:rPr lang="fr-FR" u="sng" dirty="0"/>
              <a:t>Production</a:t>
            </a:r>
            <a:r>
              <a:rPr lang="fr-FR" dirty="0"/>
              <a:t> : </a:t>
            </a:r>
          </a:p>
          <a:p>
            <a:r>
              <a:rPr lang="fr-FR" dirty="0"/>
              <a:t>Non fossile : </a:t>
            </a:r>
            <a:r>
              <a:rPr lang="fr-FR" b="1" dirty="0">
                <a:solidFill>
                  <a:srgbClr val="0070C0"/>
                </a:solidFill>
              </a:rPr>
              <a:t>55 375 MW </a:t>
            </a:r>
            <a:r>
              <a:rPr lang="fr-FR" dirty="0"/>
              <a:t>(101%) ; Fossile : </a:t>
            </a:r>
            <a:r>
              <a:rPr lang="fr-FR" b="1" dirty="0">
                <a:solidFill>
                  <a:srgbClr val="C00000"/>
                </a:solidFill>
              </a:rPr>
              <a:t>5 387 MW</a:t>
            </a:r>
          </a:p>
          <a:p>
            <a:r>
              <a:rPr lang="fr-FR" dirty="0"/>
              <a:t>Exports : </a:t>
            </a:r>
            <a:r>
              <a:rPr lang="fr-FR" b="1" dirty="0">
                <a:solidFill>
                  <a:srgbClr val="C00000"/>
                </a:solidFill>
              </a:rPr>
              <a:t>6 037 MW </a:t>
            </a:r>
          </a:p>
          <a:p>
            <a:r>
              <a:rPr lang="fr-FR" dirty="0"/>
              <a:t>=&gt; Le prix marginal du gaz forme 100% du prix : 298.32 €/MWh</a:t>
            </a:r>
          </a:p>
          <a:p>
            <a:endParaRPr lang="fr-FR" dirty="0"/>
          </a:p>
          <a:p>
            <a:r>
              <a:rPr lang="fr-FR" dirty="0"/>
              <a:t>Et pendant ce temps en </a:t>
            </a:r>
            <a:r>
              <a:rPr lang="fr-FR" b="1" dirty="0"/>
              <a:t>Pologne</a:t>
            </a:r>
            <a:r>
              <a:rPr lang="fr-FR" dirty="0"/>
              <a:t> : * 90% fossile </a:t>
            </a:r>
          </a:p>
          <a:p>
            <a:r>
              <a:rPr lang="fr-FR" dirty="0"/>
              <a:t>* spot inférieur de moitié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D3AA5C-3E43-4BC3-9356-32DC4B31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11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F533D-28FE-4C3C-8081-EFFD3C58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663575"/>
          </a:xfrm>
        </p:spPr>
        <p:txBody>
          <a:bodyPr>
            <a:normAutofit fontScale="90000"/>
          </a:bodyPr>
          <a:lstStyle/>
          <a:p>
            <a:r>
              <a:rPr lang="fr-FR" sz="2400" dirty="0"/>
              <a:t>La situation actuelle :</a:t>
            </a:r>
            <a:br>
              <a:rPr lang="fr-FR" dirty="0"/>
            </a:br>
            <a:r>
              <a:rPr lang="fr-FR" sz="2200" b="1" dirty="0"/>
              <a:t>Un très mauvais signal pour la transition énergétique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838199" y="2844941"/>
            <a:ext cx="9283263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Le marché en 2025-2030 ? GAZ : 30 € + CO2 : 100 € </a:t>
            </a:r>
            <a:r>
              <a:rPr lang="fr-FR" dirty="0">
                <a:sym typeface="Wingdings" panose="05000000000000000000" pitchFamily="2" charset="2"/>
              </a:rPr>
              <a:t> Electricité 100 €</a:t>
            </a:r>
          </a:p>
          <a:p>
            <a:r>
              <a:rPr lang="fr-FR" sz="2000" dirty="0">
                <a:sym typeface="Wingdings" panose="05000000000000000000" pitchFamily="2" charset="2"/>
              </a:rPr>
              <a:t>Les signaux de prix de l’électricité n’inciteront pas les entreprises à électrifier leurs usages</a:t>
            </a:r>
          </a:p>
          <a:p>
            <a:r>
              <a:rPr lang="fr-F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Incompatibilité avec l’urgence climatique</a:t>
            </a:r>
            <a:endParaRPr lang="fr-FR" sz="2000" b="1" dirty="0">
              <a:solidFill>
                <a:srgbClr val="C00000"/>
              </a:solidFill>
            </a:endParaRPr>
          </a:p>
          <a:p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FD0C0412-F627-43A4-936D-213E547F4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528850"/>
              </p:ext>
            </p:extLst>
          </p:nvPr>
        </p:nvGraphicFramePr>
        <p:xfrm>
          <a:off x="838199" y="1006402"/>
          <a:ext cx="97250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967">
                  <a:extLst>
                    <a:ext uri="{9D8B030D-6E8A-4147-A177-3AD203B41FA5}">
                      <a16:colId xmlns:a16="http://schemas.microsoft.com/office/drawing/2014/main" val="914925723"/>
                    </a:ext>
                  </a:extLst>
                </a:gridCol>
                <a:gridCol w="1455734">
                  <a:extLst>
                    <a:ext uri="{9D8B030D-6E8A-4147-A177-3AD203B41FA5}">
                      <a16:colId xmlns:a16="http://schemas.microsoft.com/office/drawing/2014/main" val="1397011257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994957721"/>
                    </a:ext>
                  </a:extLst>
                </a:gridCol>
                <a:gridCol w="3238500">
                  <a:extLst>
                    <a:ext uri="{9D8B030D-6E8A-4147-A177-3AD203B41FA5}">
                      <a16:colId xmlns:a16="http://schemas.microsoft.com/office/drawing/2014/main" val="2545301577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187944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Electricité = 2 x Gaz + 0,4 CO2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Prix réel électricité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069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80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30,9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80,4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8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68,0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04557"/>
                  </a:ext>
                </a:extLst>
              </a:tr>
            </a:tbl>
          </a:graphicData>
        </a:graphic>
      </p:graphicFrame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89541750-AA4A-477C-91C5-F7F2883C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2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F533D-28FE-4C3C-8081-EFFD3C58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663575"/>
          </a:xfrm>
        </p:spPr>
        <p:txBody>
          <a:bodyPr>
            <a:normAutofit/>
          </a:bodyPr>
          <a:lstStyle/>
          <a:p>
            <a:r>
              <a:rPr lang="fr-FR" sz="2400" dirty="0"/>
              <a:t>Comment résoudre la quadrature du cercle ?</a:t>
            </a:r>
            <a:endParaRPr lang="fr-FR" sz="2200" b="1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533399" y="888375"/>
            <a:ext cx="9283263" cy="310854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Un mécanisme SIEG : </a:t>
            </a:r>
          </a:p>
          <a:p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</a:rPr>
              <a:t>Apportant à EDF une garantie de revenu sur le long terme pour ses installations existantes et ses nouveaux investissements</a:t>
            </a:r>
          </a:p>
          <a:p>
            <a:pPr marL="457200" indent="-457200">
              <a:buFont typeface="+mj-lt"/>
              <a:buAutoNum type="arabicPeriod"/>
            </a:pPr>
            <a:endParaRPr lang="fr-FR" sz="2000" b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solidFill>
                  <a:srgbClr val="002060"/>
                </a:solidFill>
              </a:rPr>
              <a:t>Apportant aux consommateurs une visibilité et une stabilité du prix compatible avec la transition énergétique et l’électrification des usages</a:t>
            </a:r>
          </a:p>
          <a:p>
            <a:pPr marL="457200" indent="-457200">
              <a:buFont typeface="+mj-lt"/>
              <a:buAutoNum type="arabicPeriod"/>
            </a:pPr>
            <a:endParaRPr lang="fr-FR" sz="2000" b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solidFill>
                  <a:srgbClr val="C00000"/>
                </a:solidFill>
              </a:rPr>
              <a:t>Compatible avec le droit Européen</a:t>
            </a:r>
          </a:p>
          <a:p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AB11EB-29AA-433D-9AAA-D30C09CF4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49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F533D-28FE-4C3C-8081-EFFD3C58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2130"/>
            <a:ext cx="10515600" cy="984885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6">
                    <a:lumMod val="50000"/>
                  </a:schemeClr>
                </a:solidFill>
              </a:rPr>
              <a:t>1. Un service d’intérêt économique général apportant à </a:t>
            </a:r>
            <a:r>
              <a:rPr lang="fr-FR" sz="2400" b="1" u="sng" dirty="0">
                <a:solidFill>
                  <a:schemeClr val="accent6">
                    <a:lumMod val="50000"/>
                  </a:schemeClr>
                </a:solidFill>
              </a:rPr>
              <a:t>EDF</a:t>
            </a: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</a:rPr>
              <a:t> une garantie de revenu sur le long terme pour ses installations existantes et ses nouveaux investissements</a:t>
            </a:r>
            <a:endParaRPr lang="fr-FR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533399" y="1297950"/>
            <a:ext cx="9283263" cy="98488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Envisagée par la France pour le nucléaire historique, pourrait être adaptée au nouveau nucléaire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6BFB1D2-0DE6-44A1-8306-494327B598A6}"/>
              </a:ext>
            </a:extLst>
          </p:cNvPr>
          <p:cNvSpPr txBox="1"/>
          <p:nvPr/>
        </p:nvSpPr>
        <p:spPr>
          <a:xfrm>
            <a:off x="533398" y="2344331"/>
            <a:ext cx="9283263" cy="10156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Services d’intérêt général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Garantie d’atteindre les objectifs climatiques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Protection des consommateurs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9017950-408F-4565-8449-E9621F890E70}"/>
              </a:ext>
            </a:extLst>
          </p:cNvPr>
          <p:cNvSpPr txBox="1"/>
          <p:nvPr/>
        </p:nvSpPr>
        <p:spPr>
          <a:xfrm>
            <a:off x="533398" y="3667711"/>
            <a:ext cx="9283263" cy="224676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Fonctionnement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EDF vend sur les marchés de gros tout son productible nucléaire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La CRE détermine, selon une méthodologie transparente, le coût de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EDF rétrocède les revenus générés sur les marchés au-delà de son coût de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EDF est couvert en cas de revenu inférieur à ce prix plancher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Quelques exceptions (contrats long terme, exportations…)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8F1DEF2-07C1-41BB-AD2B-C0CDDF8AEF0F}"/>
              </a:ext>
            </a:extLst>
          </p:cNvPr>
          <p:cNvSpPr txBox="1"/>
          <p:nvPr/>
        </p:nvSpPr>
        <p:spPr>
          <a:xfrm>
            <a:off x="533398" y="6200925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 G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</a:rPr>
              <a:t>arantie de revenu pour le producteur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C51320A-025E-4864-B6CE-15BF01A2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3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533398" y="1609500"/>
            <a:ext cx="9283263" cy="160043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Les consommateurs négocient leur électricité sur le marché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Pour la quote-part de leur consommation correspondant à la production nucléaire, ils sont, via leurs fournisseurs, crédités ou débités d’un montant correspondant au déficit ou excédent de revenu d’EDF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6BFB1D2-0DE6-44A1-8306-494327B598A6}"/>
              </a:ext>
            </a:extLst>
          </p:cNvPr>
          <p:cNvSpPr txBox="1"/>
          <p:nvPr/>
        </p:nvSpPr>
        <p:spPr>
          <a:xfrm>
            <a:off x="533398" y="3501239"/>
            <a:ext cx="9283263" cy="7078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Prix électricité consommateur</a:t>
            </a:r>
          </a:p>
          <a:p>
            <a:r>
              <a:rPr lang="fr-FR" sz="2000" dirty="0"/>
              <a:t>70%* x Prix stable du nucléaire + 30% Exposition prix marché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8F1DEF2-07C1-41BB-AD2B-C0CDDF8AEF0F}"/>
              </a:ext>
            </a:extLst>
          </p:cNvPr>
          <p:cNvSpPr txBox="1"/>
          <p:nvPr/>
        </p:nvSpPr>
        <p:spPr>
          <a:xfrm>
            <a:off x="533398" y="4500426"/>
            <a:ext cx="98087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V</a:t>
            </a:r>
            <a:r>
              <a:rPr lang="fr-FR" sz="2000" b="1" dirty="0">
                <a:solidFill>
                  <a:srgbClr val="002060"/>
                </a:solidFill>
              </a:rPr>
              <a:t>isibilité et stabilité du prix pour les consommateurs, incitant à une électrification rapide des usages</a:t>
            </a:r>
          </a:p>
          <a:p>
            <a:pPr marL="342900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002060"/>
                </a:solidFill>
              </a:rPr>
              <a:t>Tous les consommateurs sont inclus au dispositif, particuliers, entreprises, industriels</a:t>
            </a:r>
          </a:p>
          <a:p>
            <a:endParaRPr lang="fr-F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E8DC2CF-911E-4CF2-9527-A83385234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6</a:t>
            </a:fld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D72CC508-FD36-4A93-AD5B-02E907645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2130"/>
            <a:ext cx="10448927" cy="984885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2. Un service d’intérêt économique général apportant aux </a:t>
            </a:r>
            <a:r>
              <a:rPr lang="fr-FR" sz="2400" b="1" u="sng" dirty="0">
                <a:solidFill>
                  <a:srgbClr val="002060"/>
                </a:solidFill>
              </a:rPr>
              <a:t>consommateurs</a:t>
            </a:r>
            <a:r>
              <a:rPr lang="fr-FR" sz="2400" b="1" dirty="0">
                <a:solidFill>
                  <a:srgbClr val="002060"/>
                </a:solidFill>
              </a:rPr>
              <a:t> une visibilité et une stabilité du prix compatible avec la transition énergétique et l’électrification des usages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DF98369-AC88-4020-BD54-6800950E6C35}"/>
              </a:ext>
            </a:extLst>
          </p:cNvPr>
          <p:cNvSpPr txBox="1"/>
          <p:nvPr/>
        </p:nvSpPr>
        <p:spPr>
          <a:xfrm>
            <a:off x="609600" y="6048375"/>
            <a:ext cx="556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* Selon la part du nucléaire dans le mix électrique</a:t>
            </a:r>
          </a:p>
        </p:txBody>
      </p:sp>
    </p:spTree>
    <p:extLst>
      <p:ext uri="{BB962C8B-B14F-4D97-AF65-F5344CB8AC3E}">
        <p14:creationId xmlns:p14="http://schemas.microsoft.com/office/powerpoint/2010/main" val="17461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33F256-E413-4C47-8E56-DA1C3192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7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B6F983-B51D-4DB6-BA05-078631912EA2}"/>
              </a:ext>
            </a:extLst>
          </p:cNvPr>
          <p:cNvSpPr txBox="1"/>
          <p:nvPr/>
        </p:nvSpPr>
        <p:spPr>
          <a:xfrm>
            <a:off x="376237" y="819576"/>
            <a:ext cx="11439525" cy="481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u="none" strike="noStrike" dirty="0">
                <a:solidFill>
                  <a:srgbClr val="1B7BA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tooltip="Accédez à la version html du document"/>
              </a:rPr>
              <a:t>Rapport d'information déposé par la commission des affaires européennes sur l’évolution du cadre juridique européen applicable à la production d’électricité</a:t>
            </a:r>
            <a:r>
              <a:rPr lang="fr-FR" sz="1400" b="1" u="none" strike="noStrike" dirty="0">
                <a:solidFill>
                  <a:srgbClr val="1B7BA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tooltip="Accédez à la version html du document"/>
              </a:rPr>
              <a:t>, n° 4218 </a:t>
            </a: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 juin 2021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d’intérêt économique général bas-carbone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Commission a imposé un cadre que le nouveau dispositif devra respecter.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nouveau mécanisme doit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s’intégrer pleinement dans le droit de l’Union européenne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respecter les conditions de nécessité et de proportionnalité que celui-ci impose.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dispositif ne doit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conduire à une sur-rémunération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l’opérateur historique,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 à une aide aux entreprises en concurrence sur le marché intérieur.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de </a:t>
            </a:r>
            <a:r>
              <a:rPr lang="fr-F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respecter la législation européenne sur les aides d’État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afin de ne pas conduire à l’attribution d’une subvention à l’entreprise EDF non conforme avec les traités européens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principe est la soumission du service d’intérêt économique général aux règles de la concurrence, auxquelles il peut </a:t>
            </a:r>
            <a:r>
              <a:rPr lang="fr-F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déroger par exception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seulement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la mesure où l’application de ces règles fait échec à l’accomplissement de ses obligations de service public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252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F533D-28FE-4C3C-8081-EFFD3C58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663575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C00000"/>
                </a:solidFill>
              </a:rPr>
              <a:t>3. Un service d’intérêt économique général compatible avec le droit européen</a:t>
            </a:r>
            <a:endParaRPr lang="fr-FR" sz="2200" b="1" dirty="0">
              <a:solidFill>
                <a:srgbClr val="C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838200" y="1113439"/>
            <a:ext cx="9283263" cy="209288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lphaUcPeriod"/>
            </a:pPr>
            <a:r>
              <a:rPr lang="fr-FR" sz="2400" b="1" dirty="0">
                <a:solidFill>
                  <a:srgbClr val="C00000"/>
                </a:solidFill>
              </a:rPr>
              <a:t>Le mécanisme doit être un SIEG</a:t>
            </a:r>
          </a:p>
          <a:p>
            <a:pPr marL="457200" indent="-457200">
              <a:spcBef>
                <a:spcPts val="2400"/>
              </a:spcBef>
              <a:buFont typeface="+mj-lt"/>
              <a:buAutoNum type="alphaUcPeriod"/>
            </a:pP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</a:rPr>
              <a:t>Il doit être compatible avec le droit des aides d’état</a:t>
            </a:r>
          </a:p>
          <a:p>
            <a:pPr marL="457200" indent="-457200">
              <a:spcBef>
                <a:spcPts val="2400"/>
              </a:spcBef>
              <a:buFont typeface="+mj-lt"/>
              <a:buAutoNum type="alphaUcPeriod"/>
            </a:pPr>
            <a:r>
              <a:rPr lang="fr-FR" sz="2400" b="1" dirty="0">
                <a:solidFill>
                  <a:srgbClr val="FF0000"/>
                </a:solidFill>
              </a:rPr>
              <a:t>Il doit être compatible avec la directive 2019-944</a:t>
            </a:r>
          </a:p>
          <a:p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DF5FDC1-2161-424F-84EC-A144A0A0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45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F533D-28FE-4C3C-8081-EFFD3C58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663575"/>
          </a:xfrm>
        </p:spPr>
        <p:txBody>
          <a:bodyPr>
            <a:normAutofit fontScale="90000"/>
          </a:bodyPr>
          <a:lstStyle/>
          <a:p>
            <a:r>
              <a:rPr lang="fr-FR" sz="2400" b="1" dirty="0">
                <a:solidFill>
                  <a:srgbClr val="C00000"/>
                </a:solidFill>
              </a:rPr>
              <a:t>3.A. Le mécanisme doit être un SIEG</a:t>
            </a:r>
            <a:br>
              <a:rPr lang="fr-FR" sz="2400" b="1" dirty="0">
                <a:solidFill>
                  <a:srgbClr val="C00000"/>
                </a:solidFill>
              </a:rPr>
            </a:br>
            <a:r>
              <a:rPr lang="fr-FR" sz="2200" b="1" dirty="0">
                <a:solidFill>
                  <a:srgbClr val="C00000"/>
                </a:solidFill>
              </a:rPr>
              <a:t>La qualité de SIEG peut fonder une  dérogation aux règles européennes de concurrence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8FEA7C-5E2B-449B-BFA2-C41FC1C670A2}"/>
              </a:ext>
            </a:extLst>
          </p:cNvPr>
          <p:cNvSpPr txBox="1"/>
          <p:nvPr/>
        </p:nvSpPr>
        <p:spPr>
          <a:xfrm>
            <a:off x="533399" y="1078875"/>
            <a:ext cx="10365829" cy="67710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Caractère </a:t>
            </a:r>
            <a:r>
              <a:rPr lang="fr-FR" sz="2000" b="1" dirty="0"/>
              <a:t>Economique</a:t>
            </a:r>
            <a:r>
              <a:rPr lang="fr-FR" sz="2000" dirty="0"/>
              <a:t> de l’activité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6BFB1D2-0DE6-44A1-8306-494327B598A6}"/>
              </a:ext>
            </a:extLst>
          </p:cNvPr>
          <p:cNvSpPr txBox="1"/>
          <p:nvPr/>
        </p:nvSpPr>
        <p:spPr>
          <a:xfrm>
            <a:off x="533397" y="1915049"/>
            <a:ext cx="10365831" cy="132343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Caractère </a:t>
            </a:r>
            <a:r>
              <a:rPr lang="fr-FR" sz="2000" b="1" dirty="0"/>
              <a:t>d’intérêt général </a:t>
            </a:r>
            <a:r>
              <a:rPr lang="fr-FR" sz="2000" dirty="0"/>
              <a:t>de l’activité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Caractère universel : au bénéfice de tous les utilisateurs et de la société dans son ensemble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Caractère obligatoire : bien de première nécessité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2C4FFCD-CC4A-46F3-AAA4-DCA93FCBBB45}"/>
              </a:ext>
            </a:extLst>
          </p:cNvPr>
          <p:cNvSpPr txBox="1"/>
          <p:nvPr/>
        </p:nvSpPr>
        <p:spPr>
          <a:xfrm>
            <a:off x="533396" y="3397554"/>
            <a:ext cx="10365832" cy="7078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Présence d’un </a:t>
            </a:r>
            <a:r>
              <a:rPr lang="fr-FR" sz="2000" b="1" dirty="0"/>
              <a:t>acte exprès de puissance publique </a:t>
            </a:r>
            <a:r>
              <a:rPr lang="fr-FR" sz="2000" dirty="0"/>
              <a:t>constituant le mandat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A préciser avec un niveau de détail suffisant par une loi ad hoc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EFAD5A3-2C3A-477C-A997-5B7D0E30C7D6}"/>
              </a:ext>
            </a:extLst>
          </p:cNvPr>
          <p:cNvSpPr txBox="1"/>
          <p:nvPr/>
        </p:nvSpPr>
        <p:spPr>
          <a:xfrm>
            <a:off x="533395" y="4264506"/>
            <a:ext cx="10365833" cy="193899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Présence d’une </a:t>
            </a:r>
            <a:r>
              <a:rPr lang="fr-FR" sz="2000" b="1" dirty="0"/>
              <a:t>compensation</a:t>
            </a:r>
            <a:r>
              <a:rPr lang="fr-FR" sz="2000" dirty="0"/>
              <a:t> au bénéfice de l’opérateur du SIEG (le producteur)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Obligation de service public (OSP) clairement définie 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Compensation calculée sur base de paramètres préalablement établis, objective et transparente </a:t>
            </a:r>
            <a:r>
              <a:rPr lang="fr-FR" sz="2000" dirty="0">
                <a:sym typeface="Wingdings" panose="05000000000000000000" pitchFamily="2" charset="2"/>
              </a:rPr>
              <a:t> calcul CRE ;</a:t>
            </a:r>
            <a:endParaRPr lang="fr-FR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La compensation ne doit pas excéder les coûts occasionnés par l’OSP </a:t>
            </a:r>
            <a:r>
              <a:rPr lang="fr-FR" sz="2000" dirty="0">
                <a:sym typeface="Wingdings" panose="05000000000000000000" pitchFamily="2" charset="2"/>
              </a:rPr>
              <a:t> calcul CRE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sym typeface="Wingdings" panose="05000000000000000000" pitchFamily="2" charset="2"/>
              </a:rPr>
              <a:t>Analyse des coûts qu’aurait encourus une entreprise « moyenne et bien gérée ».</a:t>
            </a:r>
            <a:endParaRPr lang="fr-FR" sz="20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592B4D1-2234-4C19-9348-6FF4E248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8D1-2E76-4E91-8FAA-F6D5F20EB00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086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1169</Words>
  <Application>Microsoft Office PowerPoint</Application>
  <PresentationFormat>Grand écran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Thème Office</vt:lpstr>
      <vt:lpstr>S.I.E.G Service d’Intérêt Economique Général</vt:lpstr>
      <vt:lpstr>La situation actuelle : Un mécanisme de formation des prix injuste pour les consommateurs en France</vt:lpstr>
      <vt:lpstr>La situation actuelle : Un très mauvais signal pour la transition énergétique</vt:lpstr>
      <vt:lpstr>Comment résoudre la quadrature du cercle ?</vt:lpstr>
      <vt:lpstr>1. Un service d’intérêt économique général apportant à EDF une garantie de revenu sur le long terme pour ses installations existantes et ses nouveaux investissements</vt:lpstr>
      <vt:lpstr>2. Un service d’intérêt économique général apportant aux consommateurs une visibilité et une stabilité du prix compatible avec la transition énergétique et l’électrification des usages</vt:lpstr>
      <vt:lpstr>Présentation PowerPoint</vt:lpstr>
      <vt:lpstr>3. Un service d’intérêt économique général compatible avec le droit européen</vt:lpstr>
      <vt:lpstr>3.A. Le mécanisme doit être un SIEG La qualité de SIEG peut fonder une  dérogation aux règles européennes de concurrence</vt:lpstr>
      <vt:lpstr>3.B. Le mécanisme ne doit pas être qualifié d’aide d’état</vt:lpstr>
      <vt:lpstr>Présentation PowerPoint</vt:lpstr>
      <vt:lpstr>3.C. Le mécanisme doit être compatible avec la directive 2019-944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S.I.E.G Service d’Intérêt Economique Général</dc:title>
  <dc:creator>Frank Roubanovitch</dc:creator>
  <cp:lastModifiedBy>Frank Roubanovitch</cp:lastModifiedBy>
  <cp:revision>15</cp:revision>
  <dcterms:created xsi:type="dcterms:W3CDTF">2021-10-13T17:43:23Z</dcterms:created>
  <dcterms:modified xsi:type="dcterms:W3CDTF">2021-10-14T05:37:54Z</dcterms:modified>
</cp:coreProperties>
</file>