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317" r:id="rId3"/>
    <p:sldId id="257" r:id="rId4"/>
    <p:sldId id="269" r:id="rId5"/>
    <p:sldId id="320" r:id="rId6"/>
    <p:sldId id="309" r:id="rId7"/>
    <p:sldId id="316" r:id="rId8"/>
    <p:sldId id="319" r:id="rId9"/>
    <p:sldId id="318" r:id="rId10"/>
    <p:sldId id="311" r:id="rId11"/>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A7"/>
    <a:srgbClr val="F2EB0B"/>
    <a:srgbClr val="2C5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showGuides="1">
      <p:cViewPr varScale="1">
        <p:scale>
          <a:sx n="60" d="100"/>
          <a:sy n="60" d="100"/>
        </p:scale>
        <p:origin x="1164" y="60"/>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FAF74-088E-480F-9B28-2B826BE330E8}" type="datetimeFigureOut">
              <a:rPr lang="pl-PL" smtClean="0"/>
              <a:t>13.10.2021</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50489-3741-423A-AB24-3A163DA04AB1}" type="slidenum">
              <a:rPr lang="pl-PL" smtClean="0"/>
              <a:t>‹#›</a:t>
            </a:fld>
            <a:endParaRPr lang="pl-PL"/>
          </a:p>
        </p:txBody>
      </p:sp>
    </p:spTree>
    <p:extLst>
      <p:ext uri="{BB962C8B-B14F-4D97-AF65-F5344CB8AC3E}">
        <p14:creationId xmlns:p14="http://schemas.microsoft.com/office/powerpoint/2010/main" val="2178901963"/>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ytuł prezenta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fika 5">
            <a:extLst>
              <a:ext uri="{FF2B5EF4-FFF2-40B4-BE49-F238E27FC236}">
                <a16:creationId xmlns:a16="http://schemas.microsoft.com/office/drawing/2014/main" id="{09CCDBF3-818B-4FFB-860D-4775DD82EE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03311" y="324927"/>
            <a:ext cx="3535916" cy="642893"/>
          </a:xfrm>
          <a:prstGeom prst="rect">
            <a:avLst/>
          </a:prstGeom>
        </p:spPr>
      </p:pic>
      <p:sp>
        <p:nvSpPr>
          <p:cNvPr id="2" name="Title 1"/>
          <p:cNvSpPr>
            <a:spLocks noGrp="1"/>
          </p:cNvSpPr>
          <p:nvPr>
            <p:ph type="ctrTitle"/>
          </p:nvPr>
        </p:nvSpPr>
        <p:spPr>
          <a:xfrm>
            <a:off x="1429473" y="2268638"/>
            <a:ext cx="5619509" cy="995423"/>
          </a:xfrm>
        </p:spPr>
        <p:txBody>
          <a:bodyPr anchor="t" anchorCtr="0">
            <a:normAutofit/>
          </a:bodyPr>
          <a:lstStyle>
            <a:lvl1pPr algn="l">
              <a:defRPr sz="4000"/>
            </a:lvl1pPr>
          </a:lstStyle>
          <a:p>
            <a:r>
              <a:rPr lang="pl-PL" dirty="0"/>
              <a:t>Kliknij, aby edytować styl</a:t>
            </a:r>
            <a:endParaRPr lang="en-US" dirty="0"/>
          </a:p>
        </p:txBody>
      </p:sp>
      <p:sp>
        <p:nvSpPr>
          <p:cNvPr id="3" name="Subtitle 2"/>
          <p:cNvSpPr>
            <a:spLocks noGrp="1"/>
          </p:cNvSpPr>
          <p:nvPr>
            <p:ph type="subTitle" idx="1"/>
          </p:nvPr>
        </p:nvSpPr>
        <p:spPr>
          <a:xfrm>
            <a:off x="1429473" y="3414532"/>
            <a:ext cx="5619509" cy="2381219"/>
          </a:xfrm>
        </p:spPr>
        <p:txBody>
          <a:bodyPr>
            <a:normAutofit/>
          </a:bodyPr>
          <a:lstStyle>
            <a:lvl1pPr marL="0" indent="0" algn="l">
              <a:buNone/>
              <a:defRPr sz="3000">
                <a:latin typeface="Merriweather Sans Light" panose="00000400000000000000" pitchFamily="2" charset="-18"/>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dirty="0"/>
              <a:t>Kliknij, aby edytować styl wzorca podtytułu</a:t>
            </a:r>
            <a:endParaRPr lang="en-US" dirty="0"/>
          </a:p>
        </p:txBody>
      </p:sp>
      <p:sp>
        <p:nvSpPr>
          <p:cNvPr id="9" name="Symbol zastępczy daty 8">
            <a:extLst>
              <a:ext uri="{FF2B5EF4-FFF2-40B4-BE49-F238E27FC236}">
                <a16:creationId xmlns:a16="http://schemas.microsoft.com/office/drawing/2014/main" id="{718A3720-D209-4586-9302-3DEAD02C3D7A}"/>
              </a:ext>
            </a:extLst>
          </p:cNvPr>
          <p:cNvSpPr>
            <a:spLocks noGrp="1"/>
          </p:cNvSpPr>
          <p:nvPr>
            <p:ph type="dt" sz="half" idx="10"/>
          </p:nvPr>
        </p:nvSpPr>
        <p:spPr>
          <a:xfrm>
            <a:off x="1429473" y="6833110"/>
            <a:ext cx="2405062" cy="401638"/>
          </a:xfrm>
        </p:spPr>
        <p:txBody>
          <a:bodyPr/>
          <a:lstStyle>
            <a:lvl1pPr algn="l">
              <a:defRPr/>
            </a:lvl1pPr>
          </a:lstStyle>
          <a:p>
            <a:r>
              <a:rPr lang="pl-PL"/>
              <a:t>Warszawa, 23.05.2020</a:t>
            </a:r>
            <a:endParaRPr lang="pl-PL" dirty="0"/>
          </a:p>
        </p:txBody>
      </p:sp>
    </p:spTree>
    <p:extLst>
      <p:ext uri="{BB962C8B-B14F-4D97-AF65-F5344CB8AC3E}">
        <p14:creationId xmlns:p14="http://schemas.microsoft.com/office/powerpoint/2010/main" val="333365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ytuł sekcji/rozdział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0658" y="1533646"/>
            <a:ext cx="8880525" cy="966993"/>
          </a:xfrm>
        </p:spPr>
        <p:txBody>
          <a:bodyPr anchor="t" anchorCtr="0">
            <a:normAutofit/>
          </a:bodyPr>
          <a:lstStyle>
            <a:lvl1pPr>
              <a:defRPr sz="4000"/>
            </a:lvl1pPr>
          </a:lstStyle>
          <a:p>
            <a:r>
              <a:rPr lang="pl-PL" dirty="0"/>
              <a:t>Kliknij, aby edytować styl</a:t>
            </a:r>
            <a:endParaRPr lang="en-US" dirty="0"/>
          </a:p>
        </p:txBody>
      </p:sp>
      <p:sp>
        <p:nvSpPr>
          <p:cNvPr id="3" name="Text Placeholder 2"/>
          <p:cNvSpPr>
            <a:spLocks noGrp="1"/>
          </p:cNvSpPr>
          <p:nvPr>
            <p:ph type="body" idx="1"/>
          </p:nvPr>
        </p:nvSpPr>
        <p:spPr>
          <a:xfrm>
            <a:off x="1070658" y="2696901"/>
            <a:ext cx="8880525" cy="2048719"/>
          </a:xfrm>
        </p:spPr>
        <p:txBody>
          <a:bodyPr>
            <a:normAutofit/>
          </a:bodyPr>
          <a:lstStyle>
            <a:lvl1pPr marL="0" indent="0">
              <a:buNone/>
              <a:defRPr sz="3000">
                <a:solidFill>
                  <a:schemeClr val="tx1"/>
                </a:solidFill>
                <a:latin typeface="Merriweather Sans Light" panose="00000400000000000000" pitchFamily="2" charset="-18"/>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l-PL" dirty="0"/>
              <a:t>Kliknij, aby edytować style wzorca tekstu</a:t>
            </a:r>
          </a:p>
        </p:txBody>
      </p:sp>
      <p:sp>
        <p:nvSpPr>
          <p:cNvPr id="8" name="Symbol zastępczy daty 7">
            <a:extLst>
              <a:ext uri="{FF2B5EF4-FFF2-40B4-BE49-F238E27FC236}">
                <a16:creationId xmlns:a16="http://schemas.microsoft.com/office/drawing/2014/main" id="{3C635173-2C91-462E-AE45-F173B972C38E}"/>
              </a:ext>
            </a:extLst>
          </p:cNvPr>
          <p:cNvSpPr>
            <a:spLocks noGrp="1"/>
          </p:cNvSpPr>
          <p:nvPr>
            <p:ph type="dt" sz="half" idx="10"/>
          </p:nvPr>
        </p:nvSpPr>
        <p:spPr/>
        <p:txBody>
          <a:bodyPr/>
          <a:lstStyle/>
          <a:p>
            <a:r>
              <a:rPr lang="pl-PL"/>
              <a:t>Warszawa, 23.05.2020</a:t>
            </a:r>
            <a:endParaRPr lang="pl-PL" dirty="0"/>
          </a:p>
        </p:txBody>
      </p:sp>
    </p:spTree>
    <p:extLst>
      <p:ext uri="{BB962C8B-B14F-4D97-AF65-F5344CB8AC3E}">
        <p14:creationId xmlns:p14="http://schemas.microsoft.com/office/powerpoint/2010/main" val="2915608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awartość + obra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5515337" y="1765139"/>
            <a:ext cx="4346294" cy="4340507"/>
          </a:xfrm>
        </p:spPr>
        <p:txBody>
          <a:bodyPr/>
          <a:lstStyle>
            <a:lvl1pPr>
              <a:buClr>
                <a:schemeClr val="accent2"/>
              </a:buClr>
              <a:defRPr/>
            </a:lvl1pPr>
            <a:lvl2pPr>
              <a:buClr>
                <a:schemeClr val="accent2"/>
              </a:buClr>
              <a:defRPr/>
            </a:lvl2pPr>
          </a:lstStyle>
          <a:p>
            <a:pPr lvl="0"/>
            <a:r>
              <a:rPr lang="pl-PL" dirty="0"/>
              <a:t>Kliknij, aby edytować style wzorca tekstu</a:t>
            </a:r>
          </a:p>
          <a:p>
            <a:pPr lvl="1"/>
            <a:r>
              <a:rPr lang="pl-PL" dirty="0"/>
              <a:t>Drugi poziom</a:t>
            </a:r>
            <a:endParaRPr lang="en-US" dirty="0"/>
          </a:p>
        </p:txBody>
      </p:sp>
      <p:sp>
        <p:nvSpPr>
          <p:cNvPr id="9" name="Symbol zastępczy obrazu 8">
            <a:extLst>
              <a:ext uri="{FF2B5EF4-FFF2-40B4-BE49-F238E27FC236}">
                <a16:creationId xmlns:a16="http://schemas.microsoft.com/office/drawing/2014/main" id="{A901950F-DCCE-4FBD-B83C-F69AB9396E55}"/>
              </a:ext>
            </a:extLst>
          </p:cNvPr>
          <p:cNvSpPr>
            <a:spLocks noGrp="1"/>
          </p:cNvSpPr>
          <p:nvPr>
            <p:ph type="pic" sz="quarter" idx="10"/>
          </p:nvPr>
        </p:nvSpPr>
        <p:spPr>
          <a:xfrm>
            <a:off x="752475" y="1765139"/>
            <a:ext cx="4346575" cy="4340507"/>
          </a:xfrm>
        </p:spPr>
        <p:txBody>
          <a:bodyPr/>
          <a:lstStyle>
            <a:lvl1pPr>
              <a:buClr>
                <a:schemeClr val="accent2"/>
              </a:buClr>
              <a:defRPr/>
            </a:lvl1pPr>
          </a:lstStyle>
          <a:p>
            <a:endParaRPr lang="pl-PL" dirty="0"/>
          </a:p>
        </p:txBody>
      </p:sp>
      <p:sp>
        <p:nvSpPr>
          <p:cNvPr id="10" name="Symbol zastępczy daty 9">
            <a:extLst>
              <a:ext uri="{FF2B5EF4-FFF2-40B4-BE49-F238E27FC236}">
                <a16:creationId xmlns:a16="http://schemas.microsoft.com/office/drawing/2014/main" id="{A2E44039-A676-4451-916D-63C11DB146A4}"/>
              </a:ext>
            </a:extLst>
          </p:cNvPr>
          <p:cNvSpPr>
            <a:spLocks noGrp="1"/>
          </p:cNvSpPr>
          <p:nvPr>
            <p:ph type="dt" sz="half" idx="11"/>
          </p:nvPr>
        </p:nvSpPr>
        <p:spPr/>
        <p:txBody>
          <a:bodyPr/>
          <a:lstStyle/>
          <a:p>
            <a:r>
              <a:rPr lang="pl-PL"/>
              <a:t>Warszawa, 23.05.2020</a:t>
            </a:r>
            <a:endParaRPr lang="pl-PL" dirty="0"/>
          </a:p>
        </p:txBody>
      </p:sp>
    </p:spTree>
    <p:extLst>
      <p:ext uri="{BB962C8B-B14F-4D97-AF65-F5344CB8AC3E}">
        <p14:creationId xmlns:p14="http://schemas.microsoft.com/office/powerpoint/2010/main" val="59634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awartość + wyk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4" name="Content Placeholder 3"/>
          <p:cNvSpPr>
            <a:spLocks noGrp="1"/>
          </p:cNvSpPr>
          <p:nvPr>
            <p:ph sz="half" idx="2"/>
          </p:nvPr>
        </p:nvSpPr>
        <p:spPr>
          <a:xfrm>
            <a:off x="734964" y="5370652"/>
            <a:ext cx="9221787" cy="946381"/>
          </a:xfrm>
        </p:spPr>
        <p:txBody>
          <a:bodyPr/>
          <a:lstStyle>
            <a:lvl1pPr>
              <a:buClr>
                <a:schemeClr val="accent3"/>
              </a:buClr>
              <a:defRPr/>
            </a:lvl1pPr>
            <a:lvl2pPr>
              <a:buClr>
                <a:schemeClr val="accent3"/>
              </a:buClr>
              <a:defRPr/>
            </a:lvl2pPr>
          </a:lstStyle>
          <a:p>
            <a:pPr lvl="0"/>
            <a:r>
              <a:rPr lang="pl-PL" dirty="0"/>
              <a:t>Kliknij, aby edytować style wzorca tekstu</a:t>
            </a:r>
          </a:p>
          <a:p>
            <a:pPr lvl="1"/>
            <a:r>
              <a:rPr lang="pl-PL" dirty="0"/>
              <a:t>Drugi poziom</a:t>
            </a:r>
            <a:endParaRPr lang="en-US" dirty="0"/>
          </a:p>
        </p:txBody>
      </p:sp>
      <p:sp>
        <p:nvSpPr>
          <p:cNvPr id="8" name="Symbol zastępczy daty 7">
            <a:extLst>
              <a:ext uri="{FF2B5EF4-FFF2-40B4-BE49-F238E27FC236}">
                <a16:creationId xmlns:a16="http://schemas.microsoft.com/office/drawing/2014/main" id="{364CE39C-5788-481C-AB5F-1D185243E4C8}"/>
              </a:ext>
            </a:extLst>
          </p:cNvPr>
          <p:cNvSpPr>
            <a:spLocks noGrp="1"/>
          </p:cNvSpPr>
          <p:nvPr>
            <p:ph type="dt" sz="half" idx="10"/>
          </p:nvPr>
        </p:nvSpPr>
        <p:spPr/>
        <p:txBody>
          <a:bodyPr/>
          <a:lstStyle/>
          <a:p>
            <a:r>
              <a:rPr lang="pl-PL"/>
              <a:t>Warszawa, 23.05.2020</a:t>
            </a:r>
            <a:endParaRPr lang="pl-PL" dirty="0"/>
          </a:p>
        </p:txBody>
      </p:sp>
      <p:sp>
        <p:nvSpPr>
          <p:cNvPr id="13" name="Symbol zastępczy wykresu 11">
            <a:extLst>
              <a:ext uri="{FF2B5EF4-FFF2-40B4-BE49-F238E27FC236}">
                <a16:creationId xmlns:a16="http://schemas.microsoft.com/office/drawing/2014/main" id="{D99E15D0-4ABA-459E-B9B5-75BA98AF5B36}"/>
              </a:ext>
            </a:extLst>
          </p:cNvPr>
          <p:cNvSpPr>
            <a:spLocks noGrp="1"/>
          </p:cNvSpPr>
          <p:nvPr>
            <p:ph type="chart" sz="quarter" idx="12"/>
          </p:nvPr>
        </p:nvSpPr>
        <p:spPr>
          <a:xfrm>
            <a:off x="734965" y="2008188"/>
            <a:ext cx="9221786" cy="3032125"/>
          </a:xfrm>
        </p:spPr>
        <p:txBody>
          <a:bodyPr/>
          <a:lstStyle>
            <a:lvl1pPr>
              <a:buClr>
                <a:schemeClr val="accent3"/>
              </a:buClr>
              <a:defRPr/>
            </a:lvl1pPr>
          </a:lstStyle>
          <a:p>
            <a:endParaRPr lang="pl-PL" dirty="0"/>
          </a:p>
        </p:txBody>
      </p:sp>
    </p:spTree>
    <p:extLst>
      <p:ext uri="{BB962C8B-B14F-4D97-AF65-F5344CB8AC3E}">
        <p14:creationId xmlns:p14="http://schemas.microsoft.com/office/powerpoint/2010/main" val="163244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prowadzenie">
    <p:spTree>
      <p:nvGrpSpPr>
        <p:cNvPr id="1" name=""/>
        <p:cNvGrpSpPr/>
        <p:nvPr/>
      </p:nvGrpSpPr>
      <p:grpSpPr>
        <a:xfrm>
          <a:off x="0" y="0"/>
          <a:ext cx="0" cy="0"/>
          <a:chOff x="0" y="0"/>
          <a:chExt cx="0" cy="0"/>
        </a:xfrm>
      </p:grpSpPr>
      <p:cxnSp>
        <p:nvCxnSpPr>
          <p:cNvPr id="15" name="Łącznik prosty 14"/>
          <p:cNvCxnSpPr/>
          <p:nvPr userDrawn="1"/>
        </p:nvCxnSpPr>
        <p:spPr>
          <a:xfrm>
            <a:off x="292355" y="6514163"/>
            <a:ext cx="82629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userDrawn="1"/>
        </p:nvCxnSpPr>
        <p:spPr>
          <a:xfrm>
            <a:off x="8555307" y="6514163"/>
            <a:ext cx="1843005" cy="0"/>
          </a:xfrm>
          <a:prstGeom prst="line">
            <a:avLst/>
          </a:prstGeom>
          <a:ln w="12700">
            <a:solidFill>
              <a:srgbClr val="FFAA2D"/>
            </a:solidFill>
          </a:ln>
        </p:spPr>
        <p:style>
          <a:lnRef idx="1">
            <a:schemeClr val="accent1"/>
          </a:lnRef>
          <a:fillRef idx="0">
            <a:schemeClr val="accent1"/>
          </a:fillRef>
          <a:effectRef idx="0">
            <a:schemeClr val="accent1"/>
          </a:effectRef>
          <a:fontRef idx="minor">
            <a:schemeClr val="tx1"/>
          </a:fontRef>
        </p:style>
      </p:cxnSp>
      <p:sp>
        <p:nvSpPr>
          <p:cNvPr id="24" name="Symbol zastępczy tekstu 23"/>
          <p:cNvSpPr>
            <a:spLocks noGrp="1"/>
          </p:cNvSpPr>
          <p:nvPr>
            <p:ph type="body" sz="quarter" idx="11"/>
          </p:nvPr>
        </p:nvSpPr>
        <p:spPr>
          <a:xfrm>
            <a:off x="210469" y="1343942"/>
            <a:ext cx="6945469" cy="2857200"/>
          </a:xfrm>
        </p:spPr>
        <p:txBody>
          <a:bodyPr numCol="2">
            <a:normAutofit/>
          </a:bodyPr>
          <a:lstStyle>
            <a:lvl1pPr marL="0" indent="0" algn="just">
              <a:spcBef>
                <a:spcPts val="0"/>
              </a:spcBef>
              <a:buNone/>
              <a:defRPr sz="1052">
                <a:solidFill>
                  <a:schemeClr val="bg1"/>
                </a:solidFill>
                <a:latin typeface="Open Sans" pitchFamily="34" charset="0"/>
                <a:ea typeface="Open Sans" pitchFamily="34" charset="0"/>
                <a:cs typeface="Open Sans" pitchFamily="34" charset="0"/>
              </a:defRPr>
            </a:lvl1pPr>
            <a:lvl2pPr marL="0" indent="0" algn="just">
              <a:spcBef>
                <a:spcPts val="0"/>
              </a:spcBef>
              <a:buNone/>
              <a:defRPr sz="1052">
                <a:solidFill>
                  <a:schemeClr val="bg1"/>
                </a:solidFill>
              </a:defRPr>
            </a:lvl2pPr>
            <a:lvl3pPr>
              <a:buNone/>
              <a:defRPr sz="935">
                <a:solidFill>
                  <a:schemeClr val="bg1"/>
                </a:solidFill>
              </a:defRPr>
            </a:lvl3pPr>
            <a:lvl4pPr>
              <a:buNone/>
              <a:defRPr sz="935">
                <a:solidFill>
                  <a:schemeClr val="bg1"/>
                </a:solidFill>
              </a:defRPr>
            </a:lvl4pPr>
            <a:lvl5pPr marL="2405718" marR="0" indent="-267302" algn="l" defTabSz="1069208" rtl="0" eaLnBrk="1" fontAlgn="auto" latinLnBrk="0" hangingPunct="1">
              <a:lnSpc>
                <a:spcPct val="100000"/>
              </a:lnSpc>
              <a:spcBef>
                <a:spcPct val="20000"/>
              </a:spcBef>
              <a:spcAft>
                <a:spcPts val="0"/>
              </a:spcAft>
              <a:buClrTx/>
              <a:buSzTx/>
              <a:buFont typeface="Arial" pitchFamily="34" charset="0"/>
              <a:buNone/>
              <a:tabLst/>
              <a:defRPr sz="935">
                <a:solidFill>
                  <a:schemeClr val="bg1"/>
                </a:solidFill>
              </a:defRPr>
            </a:lvl5pPr>
          </a:lstStyle>
          <a:p>
            <a:pPr lvl="0"/>
            <a:r>
              <a:rPr lang="pl-PL" dirty="0"/>
              <a:t>Kliknij, aby edytować style wzorca tekstu</a:t>
            </a:r>
          </a:p>
          <a:p>
            <a:pPr lvl="1"/>
            <a:endParaRPr lang="pl-PL" dirty="0"/>
          </a:p>
        </p:txBody>
      </p:sp>
      <p:sp>
        <p:nvSpPr>
          <p:cNvPr id="26" name="Symbol zastępczy tekstu 25"/>
          <p:cNvSpPr>
            <a:spLocks noGrp="1"/>
          </p:cNvSpPr>
          <p:nvPr>
            <p:ph type="body" sz="quarter" idx="12"/>
          </p:nvPr>
        </p:nvSpPr>
        <p:spPr>
          <a:xfrm>
            <a:off x="5598497" y="4944011"/>
            <a:ext cx="1600205" cy="635004"/>
          </a:xfrm>
        </p:spPr>
        <p:txBody>
          <a:bodyPr>
            <a:noAutofit/>
          </a:bodyPr>
          <a:lstStyle>
            <a:lvl1pPr marL="0" indent="0" algn="r">
              <a:buNone/>
              <a:defRPr sz="935" baseline="0">
                <a:solidFill>
                  <a:schemeClr val="bg1"/>
                </a:solidFill>
                <a:latin typeface="Open Sans" pitchFamily="34" charset="0"/>
                <a:ea typeface="Open Sans" pitchFamily="34" charset="0"/>
                <a:cs typeface="Open Sans" pitchFamily="34" charset="0"/>
              </a:defRPr>
            </a:lvl1pPr>
            <a:lvl2pPr>
              <a:defRPr sz="935">
                <a:solidFill>
                  <a:schemeClr val="bg1"/>
                </a:solidFill>
                <a:latin typeface="Open Sans" pitchFamily="34" charset="0"/>
                <a:ea typeface="Open Sans" pitchFamily="34" charset="0"/>
                <a:cs typeface="Open Sans" pitchFamily="34" charset="0"/>
              </a:defRPr>
            </a:lvl2pPr>
            <a:lvl3pPr>
              <a:defRPr sz="935">
                <a:solidFill>
                  <a:schemeClr val="bg1"/>
                </a:solidFill>
                <a:latin typeface="Open Sans" pitchFamily="34" charset="0"/>
                <a:ea typeface="Open Sans" pitchFamily="34" charset="0"/>
                <a:cs typeface="Open Sans" pitchFamily="34" charset="0"/>
              </a:defRPr>
            </a:lvl3pPr>
            <a:lvl4pPr>
              <a:buNone/>
              <a:defRPr sz="935">
                <a:solidFill>
                  <a:schemeClr val="bg1"/>
                </a:solidFill>
                <a:latin typeface="Open Sans" pitchFamily="34" charset="0"/>
                <a:ea typeface="Open Sans" pitchFamily="34" charset="0"/>
                <a:cs typeface="Open Sans" pitchFamily="34" charset="0"/>
              </a:defRPr>
            </a:lvl4pPr>
            <a:lvl5pPr>
              <a:buNone/>
              <a:defRPr sz="935">
                <a:solidFill>
                  <a:schemeClr val="bg1"/>
                </a:solidFill>
                <a:latin typeface="Open Sans" pitchFamily="34" charset="0"/>
                <a:ea typeface="Open Sans" pitchFamily="34" charset="0"/>
                <a:cs typeface="Open Sans" pitchFamily="34" charset="0"/>
              </a:defRPr>
            </a:lvl5pPr>
          </a:lstStyle>
          <a:p>
            <a:pPr lvl="0"/>
            <a:r>
              <a:rPr lang="pl-PL" dirty="0"/>
              <a:t>Kliknij, aby edytować </a:t>
            </a:r>
          </a:p>
        </p:txBody>
      </p:sp>
    </p:spTree>
    <p:extLst>
      <p:ext uri="{BB962C8B-B14F-4D97-AF65-F5344CB8AC3E}">
        <p14:creationId xmlns:p14="http://schemas.microsoft.com/office/powerpoint/2010/main" val="202671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316C172E-64FE-4640-A038-BD4C885660BA}" type="datetime1">
              <a:rPr lang="pl-PL" smtClean="0"/>
              <a:pPr>
                <a:defRPr/>
              </a:pPr>
              <a:t>13.10.2021</a:t>
            </a:fld>
            <a:endParaRPr lang="pl-PL"/>
          </a:p>
        </p:txBody>
      </p:sp>
      <p:sp>
        <p:nvSpPr>
          <p:cNvPr id="5" name="Symbol zastępczy stopki 4"/>
          <p:cNvSpPr>
            <a:spLocks noGrp="1"/>
          </p:cNvSpPr>
          <p:nvPr>
            <p:ph type="ftr" sz="quarter" idx="11"/>
          </p:nvPr>
        </p:nvSpPr>
        <p:spPr/>
        <p:txBody>
          <a:bodyPr/>
          <a:lstStyle>
            <a:lvl1pPr>
              <a:defRPr/>
            </a:lvl1pPr>
          </a:lstStyle>
          <a:p>
            <a:pPr>
              <a:defRPr/>
            </a:pPr>
            <a:r>
              <a:rPr lang="en-US" dirty="0"/>
              <a:t>Nuclear power program in Poland</a:t>
            </a:r>
            <a:endParaRPr lang="pl-PL" dirty="0"/>
          </a:p>
        </p:txBody>
      </p:sp>
      <p:sp>
        <p:nvSpPr>
          <p:cNvPr id="6" name="Symbol zastępczy numeru slajdu 5"/>
          <p:cNvSpPr>
            <a:spLocks noGrp="1"/>
          </p:cNvSpPr>
          <p:nvPr>
            <p:ph type="sldNum" sz="quarter" idx="12"/>
          </p:nvPr>
        </p:nvSpPr>
        <p:spPr/>
        <p:txBody>
          <a:bodyPr/>
          <a:lstStyle>
            <a:lvl1pPr>
              <a:defRPr/>
            </a:lvl1pPr>
          </a:lstStyle>
          <a:p>
            <a:pPr>
              <a:defRPr/>
            </a:pPr>
            <a:fld id="{F081FA08-B81C-47BD-8B36-39B1FBB1EC1A}" type="slidenum">
              <a:rPr lang="pl-PL"/>
              <a:pPr>
                <a:defRPr/>
              </a:pPr>
              <a:t>‹#›</a:t>
            </a:fld>
            <a:endParaRPr lang="pl-PL"/>
          </a:p>
        </p:txBody>
      </p:sp>
    </p:spTree>
    <p:extLst>
      <p:ext uri="{BB962C8B-B14F-4D97-AF65-F5344CB8AC3E}">
        <p14:creationId xmlns:p14="http://schemas.microsoft.com/office/powerpoint/2010/main" val="243439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 kolumny+subheadline">
    <p:spTree>
      <p:nvGrpSpPr>
        <p:cNvPr id="1" name=""/>
        <p:cNvGrpSpPr/>
        <p:nvPr/>
      </p:nvGrpSpPr>
      <p:grpSpPr>
        <a:xfrm>
          <a:off x="0" y="0"/>
          <a:ext cx="0" cy="0"/>
          <a:chOff x="0" y="0"/>
          <a:chExt cx="0" cy="0"/>
        </a:xfrm>
      </p:grpSpPr>
      <p:grpSp>
        <p:nvGrpSpPr>
          <p:cNvPr id="2" name="Grupa 19"/>
          <p:cNvGrpSpPr/>
          <p:nvPr userDrawn="1"/>
        </p:nvGrpSpPr>
        <p:grpSpPr>
          <a:xfrm>
            <a:off x="7243342" y="3286589"/>
            <a:ext cx="3152032" cy="87737"/>
            <a:chOff x="6194751" y="2236150"/>
            <a:chExt cx="2695724" cy="59695"/>
          </a:xfrm>
        </p:grpSpPr>
        <p:cxnSp>
          <p:nvCxnSpPr>
            <p:cNvPr id="11" name="Łącznik prosty 10"/>
            <p:cNvCxnSpPr/>
            <p:nvPr userDrawn="1"/>
          </p:nvCxnSpPr>
          <p:spPr>
            <a:xfrm>
              <a:off x="6194751" y="2236150"/>
              <a:ext cx="2695724" cy="0"/>
            </a:xfrm>
            <a:prstGeom prst="line">
              <a:avLst/>
            </a:prstGeom>
            <a:ln>
              <a:solidFill>
                <a:srgbClr val="FFAA2D"/>
              </a:solidFill>
            </a:ln>
          </p:spPr>
          <p:style>
            <a:lnRef idx="1">
              <a:schemeClr val="accent1"/>
            </a:lnRef>
            <a:fillRef idx="0">
              <a:schemeClr val="accent1"/>
            </a:fillRef>
            <a:effectRef idx="0">
              <a:schemeClr val="accent1"/>
            </a:effectRef>
            <a:fontRef idx="minor">
              <a:schemeClr val="tx1"/>
            </a:fontRef>
          </p:style>
        </p:cxnSp>
        <p:sp>
          <p:nvSpPr>
            <p:cNvPr id="12" name="Prostokąt 11"/>
            <p:cNvSpPr/>
            <p:nvPr userDrawn="1"/>
          </p:nvSpPr>
          <p:spPr>
            <a:xfrm>
              <a:off x="6194751" y="2241845"/>
              <a:ext cx="360000" cy="54000"/>
            </a:xfrm>
            <a:prstGeom prst="rect">
              <a:avLst/>
            </a:prstGeom>
            <a:solidFill>
              <a:srgbClr val="FFA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105"/>
            </a:p>
          </p:txBody>
        </p:sp>
      </p:grpSp>
      <p:pic>
        <p:nvPicPr>
          <p:cNvPr id="14" name="Obraz 13" descr="Ikony 1.0-02.png"/>
          <p:cNvPicPr>
            <a:picLocks noChangeAspect="1"/>
          </p:cNvPicPr>
          <p:nvPr userDrawn="1"/>
        </p:nvPicPr>
        <p:blipFill>
          <a:blip r:embed="rId2" cstate="print"/>
          <a:stretch>
            <a:fillRect/>
          </a:stretch>
        </p:blipFill>
        <p:spPr>
          <a:xfrm>
            <a:off x="8266933" y="4071680"/>
            <a:ext cx="2126164" cy="2189074"/>
          </a:xfrm>
          <a:prstGeom prst="rect">
            <a:avLst/>
          </a:prstGeom>
        </p:spPr>
      </p:pic>
      <p:grpSp>
        <p:nvGrpSpPr>
          <p:cNvPr id="3" name="Grupa 20"/>
          <p:cNvGrpSpPr/>
          <p:nvPr userDrawn="1"/>
        </p:nvGrpSpPr>
        <p:grpSpPr>
          <a:xfrm>
            <a:off x="292355" y="6514163"/>
            <a:ext cx="10105958" cy="0"/>
            <a:chOff x="250031" y="4432148"/>
            <a:chExt cx="8642957" cy="0"/>
          </a:xfrm>
        </p:grpSpPr>
        <p:cxnSp>
          <p:nvCxnSpPr>
            <p:cNvPr id="17" name="Łącznik prosty 16"/>
            <p:cNvCxnSpPr/>
            <p:nvPr userDrawn="1"/>
          </p:nvCxnSpPr>
          <p:spPr>
            <a:xfrm>
              <a:off x="250031" y="4432148"/>
              <a:ext cx="706675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userDrawn="1"/>
          </p:nvCxnSpPr>
          <p:spPr>
            <a:xfrm>
              <a:off x="7316788" y="4432148"/>
              <a:ext cx="1576200" cy="0"/>
            </a:xfrm>
            <a:prstGeom prst="line">
              <a:avLst/>
            </a:prstGeom>
            <a:ln w="12700">
              <a:solidFill>
                <a:srgbClr val="FFAA2D"/>
              </a:solidFill>
            </a:ln>
          </p:spPr>
          <p:style>
            <a:lnRef idx="1">
              <a:schemeClr val="accent1"/>
            </a:lnRef>
            <a:fillRef idx="0">
              <a:schemeClr val="accent1"/>
            </a:fillRef>
            <a:effectRef idx="0">
              <a:schemeClr val="accent1"/>
            </a:effectRef>
            <a:fontRef idx="minor">
              <a:schemeClr val="tx1"/>
            </a:fontRef>
          </p:style>
        </p:cxnSp>
      </p:grpSp>
      <p:sp>
        <p:nvSpPr>
          <p:cNvPr id="20" name="Symbol zastępczy zawartości 19"/>
          <p:cNvSpPr>
            <a:spLocks noGrp="1"/>
          </p:cNvSpPr>
          <p:nvPr>
            <p:ph sz="quarter" idx="10"/>
          </p:nvPr>
        </p:nvSpPr>
        <p:spPr>
          <a:xfrm>
            <a:off x="209753" y="1534422"/>
            <a:ext cx="6945469" cy="4709089"/>
          </a:xfrm>
        </p:spPr>
        <p:txBody>
          <a:bodyPr tIns="72000" bIns="72000" numCol="2" spcCol="144000">
            <a:normAutofit/>
          </a:bodyPr>
          <a:lstStyle>
            <a:lvl1pPr>
              <a:defRPr sz="1403">
                <a:latin typeface="Open Sans Light" pitchFamily="34" charset="0"/>
                <a:ea typeface="Open Sans Light" pitchFamily="34" charset="0"/>
                <a:cs typeface="Open Sans Light" pitchFamily="34" charset="0"/>
              </a:defRPr>
            </a:lvl1pPr>
            <a:lvl2pPr marL="211614" indent="-211614">
              <a:defRPr sz="1403">
                <a:latin typeface="Open Sans Light" pitchFamily="34" charset="0"/>
                <a:ea typeface="Open Sans Light" pitchFamily="34" charset="0"/>
                <a:cs typeface="Open Sans Light" pitchFamily="34" charset="0"/>
              </a:defRPr>
            </a:lvl2pPr>
            <a:lvl3pPr marL="632987" indent="-211614">
              <a:defRPr sz="1403">
                <a:latin typeface="Open Sans Light" pitchFamily="34" charset="0"/>
                <a:ea typeface="Open Sans Light" pitchFamily="34" charset="0"/>
                <a:cs typeface="Open Sans Light" pitchFamily="34" charset="0"/>
              </a:defRPr>
            </a:lvl3pPr>
            <a:lvl4pPr>
              <a:defRPr sz="1403">
                <a:latin typeface="Open Sans Light" pitchFamily="34" charset="0"/>
                <a:ea typeface="Open Sans Light" pitchFamily="34" charset="0"/>
                <a:cs typeface="Open Sans Light" pitchFamily="34" charset="0"/>
              </a:defRPr>
            </a:lvl4pPr>
            <a:lvl5pPr>
              <a:defRPr sz="1403">
                <a:latin typeface="Open Sans Light" pitchFamily="34" charset="0"/>
                <a:ea typeface="Open Sans Light" pitchFamily="34" charset="0"/>
                <a:cs typeface="Open Sans Light" pitchFamily="34" charset="0"/>
              </a:defRPr>
            </a:lvl5pPr>
          </a:lstStyle>
          <a:p>
            <a:pPr lvl="0"/>
            <a:r>
              <a:rPr lang="pl-PL" dirty="0"/>
              <a:t>Kliknij, aby edytować style wzorca tekstu</a:t>
            </a:r>
          </a:p>
          <a:p>
            <a:pPr lvl="1"/>
            <a:r>
              <a:rPr lang="pl-PL" dirty="0"/>
              <a:t>Drugi poziom</a:t>
            </a:r>
          </a:p>
          <a:p>
            <a:pPr lvl="2"/>
            <a:r>
              <a:rPr lang="pl-PL" dirty="0"/>
              <a:t>Trzeci poziom</a:t>
            </a:r>
          </a:p>
        </p:txBody>
      </p:sp>
      <p:sp>
        <p:nvSpPr>
          <p:cNvPr id="21" name="Symbol zastępczy zawartości 19"/>
          <p:cNvSpPr>
            <a:spLocks noGrp="1"/>
          </p:cNvSpPr>
          <p:nvPr>
            <p:ph sz="quarter" idx="11"/>
          </p:nvPr>
        </p:nvSpPr>
        <p:spPr>
          <a:xfrm>
            <a:off x="7125509" y="1557324"/>
            <a:ext cx="3409594" cy="1693344"/>
          </a:xfrm>
        </p:spPr>
        <p:txBody>
          <a:bodyPr tIns="36000" bIns="36000" numCol="1" spcCol="144000">
            <a:normAutofit/>
          </a:bodyPr>
          <a:lstStyle>
            <a:lvl1pPr marL="0" indent="0">
              <a:defRPr sz="2105">
                <a:latin typeface="Open Sans Italic" pitchFamily="34" charset="0"/>
                <a:ea typeface="Open Sans Italic" pitchFamily="34" charset="0"/>
                <a:cs typeface="Open Sans Italic" pitchFamily="34" charset="0"/>
              </a:defRPr>
            </a:lvl1pPr>
            <a:lvl2pPr marL="425085" indent="-213471">
              <a:defRPr sz="1403">
                <a:latin typeface="Open Sans Light" pitchFamily="34" charset="0"/>
                <a:ea typeface="Open Sans Light" pitchFamily="34" charset="0"/>
                <a:cs typeface="Open Sans Light" pitchFamily="34" charset="0"/>
              </a:defRPr>
            </a:lvl2pPr>
            <a:lvl3pPr marL="632987" indent="-211614">
              <a:defRPr sz="1403">
                <a:latin typeface="Open Sans Light" pitchFamily="34" charset="0"/>
                <a:ea typeface="Open Sans Light" pitchFamily="34" charset="0"/>
                <a:cs typeface="Open Sans Light" pitchFamily="34" charset="0"/>
              </a:defRPr>
            </a:lvl3pPr>
            <a:lvl4pPr>
              <a:defRPr sz="1403">
                <a:latin typeface="Open Sans Light" pitchFamily="34" charset="0"/>
                <a:ea typeface="Open Sans Light" pitchFamily="34" charset="0"/>
                <a:cs typeface="Open Sans Light" pitchFamily="34" charset="0"/>
              </a:defRPr>
            </a:lvl4pPr>
            <a:lvl5pPr>
              <a:defRPr sz="1403">
                <a:latin typeface="Open Sans Light" pitchFamily="34" charset="0"/>
                <a:ea typeface="Open Sans Light" pitchFamily="34" charset="0"/>
                <a:cs typeface="Open Sans Light" pitchFamily="34" charset="0"/>
              </a:defRPr>
            </a:lvl5pPr>
          </a:lstStyle>
          <a:p>
            <a:pPr lvl="0"/>
            <a:r>
              <a:rPr lang="pl-PL" dirty="0"/>
              <a:t>Kliknij, aby edytować style wzorca tekstu</a:t>
            </a:r>
          </a:p>
        </p:txBody>
      </p:sp>
      <p:sp>
        <p:nvSpPr>
          <p:cNvPr id="24" name="Tytuł 23"/>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407735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7" name="Grafika 6">
            <a:extLst>
              <a:ext uri="{FF2B5EF4-FFF2-40B4-BE49-F238E27FC236}">
                <a16:creationId xmlns:a16="http://schemas.microsoft.com/office/drawing/2014/main" id="{16FC0587-2BA7-4C18-A4E9-64F47663E0D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50623" y="6943567"/>
            <a:ext cx="1916768" cy="348502"/>
          </a:xfrm>
          <a:prstGeom prst="rect">
            <a:avLst/>
          </a:prstGeom>
        </p:spPr>
      </p:pic>
      <p:sp>
        <p:nvSpPr>
          <p:cNvPr id="2" name="Title Placeholder 1"/>
          <p:cNvSpPr>
            <a:spLocks noGrp="1"/>
          </p:cNvSpPr>
          <p:nvPr>
            <p:ph type="title"/>
          </p:nvPr>
        </p:nvSpPr>
        <p:spPr>
          <a:xfrm>
            <a:off x="1134319" y="402484"/>
            <a:ext cx="8731429" cy="176250"/>
          </a:xfrm>
          <a:prstGeom prst="rect">
            <a:avLst/>
          </a:prstGeom>
        </p:spPr>
        <p:txBody>
          <a:bodyPr vert="horz" lIns="0" tIns="0" rIns="0" bIns="0" rtlCol="0" anchor="ctr">
            <a:normAutofit/>
          </a:bodyPr>
          <a:lstStyle/>
          <a:p>
            <a:r>
              <a:rPr lang="pl-PL" dirty="0"/>
              <a:t>Kliknij, aby edytować styl</a:t>
            </a:r>
            <a:endParaRPr lang="en-US" dirty="0"/>
          </a:p>
        </p:txBody>
      </p:sp>
      <p:sp>
        <p:nvSpPr>
          <p:cNvPr id="3" name="Text Placeholder 2"/>
          <p:cNvSpPr>
            <a:spLocks noGrp="1"/>
          </p:cNvSpPr>
          <p:nvPr>
            <p:ph type="body" idx="1"/>
          </p:nvPr>
        </p:nvSpPr>
        <p:spPr>
          <a:xfrm>
            <a:off x="1130202" y="1765139"/>
            <a:ext cx="8731429" cy="5043819"/>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endParaRPr lang="en-US" dirty="0"/>
          </a:p>
        </p:txBody>
      </p:sp>
      <p:sp>
        <p:nvSpPr>
          <p:cNvPr id="14" name="Symbol zastępczy daty 13">
            <a:extLst>
              <a:ext uri="{FF2B5EF4-FFF2-40B4-BE49-F238E27FC236}">
                <a16:creationId xmlns:a16="http://schemas.microsoft.com/office/drawing/2014/main" id="{BAEEA925-EE28-460F-A12B-AFDF49F56237}"/>
              </a:ext>
            </a:extLst>
          </p:cNvPr>
          <p:cNvSpPr>
            <a:spLocks noGrp="1"/>
          </p:cNvSpPr>
          <p:nvPr>
            <p:ph type="dt" sz="half" idx="2"/>
          </p:nvPr>
        </p:nvSpPr>
        <p:spPr>
          <a:xfrm>
            <a:off x="7349922" y="6833110"/>
            <a:ext cx="2405062" cy="401638"/>
          </a:xfrm>
          <a:prstGeom prst="rect">
            <a:avLst/>
          </a:prstGeom>
        </p:spPr>
        <p:txBody>
          <a:bodyPr vert="horz" lIns="0" tIns="0" rIns="0" bIns="0" rtlCol="0" anchor="ctr"/>
          <a:lstStyle>
            <a:lvl1pPr algn="r">
              <a:defRPr sz="1200">
                <a:solidFill>
                  <a:schemeClr val="tx1"/>
                </a:solidFill>
              </a:defRPr>
            </a:lvl1pPr>
          </a:lstStyle>
          <a:p>
            <a:r>
              <a:rPr lang="pl-PL"/>
              <a:t>Warszawa, 23.05.2020</a:t>
            </a:r>
            <a:endParaRPr lang="pl-PL" dirty="0"/>
          </a:p>
        </p:txBody>
      </p:sp>
    </p:spTree>
    <p:extLst>
      <p:ext uri="{BB962C8B-B14F-4D97-AF65-F5344CB8AC3E}">
        <p14:creationId xmlns:p14="http://schemas.microsoft.com/office/powerpoint/2010/main" val="2965392090"/>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6" r:id="rId4"/>
    <p:sldLayoutId id="2147483677" r:id="rId5"/>
    <p:sldLayoutId id="2147483678" r:id="rId6"/>
    <p:sldLayoutId id="2147483679" r:id="rId7"/>
  </p:sldLayoutIdLst>
  <p:hf sldNum="0" hdr="0" ftr="0"/>
  <p:txStyles>
    <p:titleStyle>
      <a:lvl1pPr algn="l" defTabSz="1007943" rtl="0" eaLnBrk="1" latinLnBrk="0" hangingPunct="1">
        <a:lnSpc>
          <a:spcPct val="90000"/>
        </a:lnSpc>
        <a:spcBef>
          <a:spcPct val="0"/>
        </a:spcBef>
        <a:buNone/>
        <a:defRPr sz="1400" b="1" kern="1200">
          <a:solidFill>
            <a:schemeClr val="tx1"/>
          </a:solidFill>
          <a:latin typeface="Merriweather Sans" panose="00000500000000000000" pitchFamily="2" charset="-18"/>
          <a:ea typeface="+mj-ea"/>
          <a:cs typeface="+mj-cs"/>
        </a:defRPr>
      </a:lvl1pPr>
    </p:titleStyle>
    <p:bodyStyle>
      <a:lvl1pPr marL="251986" indent="-251986" algn="l" defTabSz="1007943" rtl="0" eaLnBrk="1" latinLnBrk="0" hangingPunct="1">
        <a:lnSpc>
          <a:spcPct val="90000"/>
        </a:lnSpc>
        <a:spcBef>
          <a:spcPts val="1102"/>
        </a:spcBef>
        <a:buClr>
          <a:schemeClr val="accent1"/>
        </a:buClr>
        <a:buSzPct val="100000"/>
        <a:buFont typeface="Merriweather Sans" panose="00000500000000000000" pitchFamily="2" charset="-18"/>
        <a:buChar char="•"/>
        <a:defRPr sz="1800" kern="1200">
          <a:solidFill>
            <a:schemeClr val="tx1"/>
          </a:solidFill>
          <a:latin typeface="Merriweather Sans" panose="00000500000000000000" pitchFamily="2" charset="-18"/>
          <a:ea typeface="+mn-ea"/>
          <a:cs typeface="+mn-cs"/>
        </a:defRPr>
      </a:lvl1pPr>
      <a:lvl2pPr marL="755957" indent="-251986" algn="l" defTabSz="1007943" rtl="0" eaLnBrk="1" latinLnBrk="0" hangingPunct="1">
        <a:lnSpc>
          <a:spcPct val="90000"/>
        </a:lnSpc>
        <a:spcBef>
          <a:spcPts val="551"/>
        </a:spcBef>
        <a:buClr>
          <a:schemeClr val="accent1"/>
        </a:buClr>
        <a:buFont typeface="Arial" panose="020B0604020202020204" pitchFamily="34" charset="0"/>
        <a:buChar char="•"/>
        <a:defRPr sz="1400" kern="1200">
          <a:solidFill>
            <a:schemeClr val="tx1"/>
          </a:solidFill>
          <a:latin typeface="Merriweather Sans" panose="00000500000000000000" pitchFamily="2" charset="-18"/>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erriweather Sans" panose="00000500000000000000" pitchFamily="2" charset="-18"/>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erriweather Sans" panose="00000500000000000000" pitchFamily="2" charset="-18"/>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800" kern="1200">
          <a:solidFill>
            <a:schemeClr val="tx1"/>
          </a:solidFill>
          <a:latin typeface="Merriweather Sans" panose="00000500000000000000" pitchFamily="2" charset="-18"/>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47771A-214A-4A4D-AD5D-C8B3413E4FF7}"/>
              </a:ext>
            </a:extLst>
          </p:cNvPr>
          <p:cNvSpPr>
            <a:spLocks noGrp="1"/>
          </p:cNvSpPr>
          <p:nvPr>
            <p:ph type="ctrTitle"/>
          </p:nvPr>
        </p:nvSpPr>
        <p:spPr>
          <a:xfrm>
            <a:off x="999905" y="2309247"/>
            <a:ext cx="6602373" cy="3053167"/>
          </a:xfrm>
        </p:spPr>
        <p:txBody>
          <a:bodyPr>
            <a:noAutofit/>
          </a:bodyPr>
          <a:lstStyle/>
          <a:p>
            <a:pPr algn="l"/>
            <a:br>
              <a:rPr lang="pl-PL" sz="3600" b="0" i="0" u="none" strike="noStrike" baseline="0" dirty="0">
                <a:solidFill>
                  <a:srgbClr val="000000"/>
                </a:solidFill>
                <a:latin typeface="Roboto" panose="02000000000000000000" pitchFamily="2" charset="0"/>
              </a:rPr>
            </a:br>
            <a:r>
              <a:rPr lang="pl-PL" sz="3600" b="1" i="0" u="none" strike="noStrike" baseline="0" dirty="0">
                <a:solidFill>
                  <a:srgbClr val="000000"/>
                </a:solidFill>
                <a:latin typeface="Roboto" panose="02000000000000000000" pitchFamily="2" charset="0"/>
              </a:rPr>
              <a:t>Development of </a:t>
            </a:r>
            <a:r>
              <a:rPr lang="pl-PL" sz="3600" b="1" i="0" u="none" strike="noStrike" baseline="0" dirty="0" err="1">
                <a:solidFill>
                  <a:srgbClr val="000000"/>
                </a:solidFill>
                <a:latin typeface="Roboto" panose="02000000000000000000" pitchFamily="2" charset="0"/>
              </a:rPr>
              <a:t>Nuclear</a:t>
            </a:r>
            <a:r>
              <a:rPr lang="pl-PL" sz="3600" b="1" i="0" u="none" strike="noStrike" baseline="0" dirty="0">
                <a:solidFill>
                  <a:srgbClr val="000000"/>
                </a:solidFill>
                <a:latin typeface="Roboto" panose="02000000000000000000" pitchFamily="2" charset="0"/>
              </a:rPr>
              <a:t> Supply Chain in Poland and the </a:t>
            </a:r>
            <a:r>
              <a:rPr lang="pl-PL" sz="3600" b="1" i="0" u="none" strike="noStrike" baseline="0" dirty="0" err="1">
                <a:solidFill>
                  <a:srgbClr val="000000"/>
                </a:solidFill>
                <a:latin typeface="Roboto" panose="02000000000000000000" pitchFamily="2" charset="0"/>
              </a:rPr>
              <a:t>European</a:t>
            </a:r>
            <a:r>
              <a:rPr lang="pl-PL" sz="3600" b="1" i="0" u="none" strike="noStrike" baseline="0" dirty="0">
                <a:solidFill>
                  <a:srgbClr val="000000"/>
                </a:solidFill>
                <a:latin typeface="Roboto" panose="02000000000000000000" pitchFamily="2" charset="0"/>
              </a:rPr>
              <a:t> </a:t>
            </a:r>
            <a:r>
              <a:rPr lang="pl-PL" sz="3600" b="1" i="0" u="none" strike="noStrike" baseline="0" dirty="0" err="1">
                <a:solidFill>
                  <a:srgbClr val="000000"/>
                </a:solidFill>
                <a:latin typeface="Roboto" panose="02000000000000000000" pitchFamily="2" charset="0"/>
              </a:rPr>
              <a:t>industry</a:t>
            </a:r>
            <a:r>
              <a:rPr lang="pl-PL" sz="3600" b="1" i="0" u="none" strike="noStrike" baseline="0" dirty="0">
                <a:solidFill>
                  <a:srgbClr val="000000"/>
                </a:solidFill>
                <a:latin typeface="Roboto" panose="02000000000000000000" pitchFamily="2" charset="0"/>
              </a:rPr>
              <a:t> </a:t>
            </a:r>
            <a:r>
              <a:rPr lang="pl-PL" sz="3600" b="1" i="0" u="none" strike="noStrike" baseline="0" dirty="0" err="1">
                <a:solidFill>
                  <a:srgbClr val="000000"/>
                </a:solidFill>
                <a:latin typeface="Roboto" panose="02000000000000000000" pitchFamily="2" charset="0"/>
              </a:rPr>
              <a:t>perspectives</a:t>
            </a:r>
            <a:r>
              <a:rPr lang="pl-PL" sz="3600" b="1" i="0" u="none" strike="noStrike" baseline="0" dirty="0">
                <a:solidFill>
                  <a:srgbClr val="000000"/>
                </a:solidFill>
                <a:latin typeface="Roboto" panose="02000000000000000000" pitchFamily="2" charset="0"/>
              </a:rPr>
              <a:t> </a:t>
            </a:r>
            <a:br>
              <a:rPr lang="pl-PL" sz="3600" b="1" i="0" u="none" strike="noStrike" baseline="0" dirty="0">
                <a:solidFill>
                  <a:srgbClr val="000000"/>
                </a:solidFill>
                <a:latin typeface="Roboto" panose="02000000000000000000" pitchFamily="2" charset="0"/>
              </a:rPr>
            </a:br>
            <a:br>
              <a:rPr lang="pl-PL" sz="3600" b="1" i="0" u="none" strike="noStrike" baseline="0" dirty="0">
                <a:solidFill>
                  <a:srgbClr val="000000"/>
                </a:solidFill>
                <a:latin typeface="Roboto" panose="02000000000000000000" pitchFamily="2" charset="0"/>
              </a:rPr>
            </a:br>
            <a:r>
              <a:rPr lang="pl-PL" sz="3600" b="0" i="0" u="none" strike="noStrike" baseline="0" dirty="0">
                <a:solidFill>
                  <a:srgbClr val="000000"/>
                </a:solidFill>
                <a:latin typeface="Roboto" panose="02000000000000000000" pitchFamily="2" charset="0"/>
              </a:rPr>
              <a:t>  </a:t>
            </a:r>
          </a:p>
        </p:txBody>
      </p:sp>
      <p:sp>
        <p:nvSpPr>
          <p:cNvPr id="3" name="Podtytuł 2">
            <a:extLst>
              <a:ext uri="{FF2B5EF4-FFF2-40B4-BE49-F238E27FC236}">
                <a16:creationId xmlns:a16="http://schemas.microsoft.com/office/drawing/2014/main" id="{064FD6D6-642E-4914-9A42-13203E50365B}"/>
              </a:ext>
            </a:extLst>
          </p:cNvPr>
          <p:cNvSpPr>
            <a:spLocks noGrp="1"/>
          </p:cNvSpPr>
          <p:nvPr>
            <p:ph type="subTitle" idx="1"/>
          </p:nvPr>
        </p:nvSpPr>
        <p:spPr>
          <a:xfrm>
            <a:off x="1057512" y="6106332"/>
            <a:ext cx="5619509" cy="941864"/>
          </a:xfrm>
        </p:spPr>
        <p:txBody>
          <a:bodyPr>
            <a:normAutofit/>
          </a:bodyPr>
          <a:lstStyle/>
          <a:p>
            <a:pPr>
              <a:lnSpc>
                <a:spcPct val="110000"/>
              </a:lnSpc>
              <a:spcBef>
                <a:spcPts val="0"/>
              </a:spcBef>
            </a:pPr>
            <a:endParaRPr lang="pl-PL" sz="1400" dirty="0"/>
          </a:p>
          <a:p>
            <a:pPr>
              <a:lnSpc>
                <a:spcPct val="110000"/>
              </a:lnSpc>
              <a:spcBef>
                <a:spcPts val="0"/>
              </a:spcBef>
            </a:pPr>
            <a:r>
              <a:rPr lang="pl-PL" sz="1400" b="1" dirty="0" err="1"/>
              <a:t>Nuclear</a:t>
            </a:r>
            <a:r>
              <a:rPr lang="pl-PL" sz="1400" b="1" dirty="0"/>
              <a:t> Energy </a:t>
            </a:r>
            <a:r>
              <a:rPr lang="pl-PL" sz="1400" b="1" dirty="0" err="1"/>
              <a:t>Department</a:t>
            </a:r>
            <a:r>
              <a:rPr lang="pl-PL" sz="1400" b="1" dirty="0"/>
              <a:t> –Zbigniew Kubacki</a:t>
            </a:r>
          </a:p>
          <a:p>
            <a:pPr>
              <a:lnSpc>
                <a:spcPct val="110000"/>
              </a:lnSpc>
              <a:spcBef>
                <a:spcPts val="0"/>
              </a:spcBef>
            </a:pPr>
            <a:r>
              <a:rPr lang="pl-PL" sz="1400" b="1" dirty="0" err="1"/>
              <a:t>Ministry</a:t>
            </a:r>
            <a:r>
              <a:rPr lang="pl-PL" sz="1400" b="1" dirty="0"/>
              <a:t> of </a:t>
            </a:r>
            <a:r>
              <a:rPr lang="pl-PL" sz="1400" b="1" dirty="0" err="1"/>
              <a:t>Climate</a:t>
            </a:r>
            <a:r>
              <a:rPr lang="pl-PL" sz="1400" b="1" dirty="0"/>
              <a:t> and Environment</a:t>
            </a:r>
          </a:p>
          <a:p>
            <a:pPr>
              <a:lnSpc>
                <a:spcPct val="110000"/>
              </a:lnSpc>
              <a:spcBef>
                <a:spcPts val="0"/>
              </a:spcBef>
            </a:pPr>
            <a:r>
              <a:rPr lang="pl-PL" sz="1400" b="1" dirty="0"/>
              <a:t>Republic of Poland</a:t>
            </a:r>
          </a:p>
        </p:txBody>
      </p:sp>
    </p:spTree>
    <p:extLst>
      <p:ext uri="{BB962C8B-B14F-4D97-AF65-F5344CB8AC3E}">
        <p14:creationId xmlns:p14="http://schemas.microsoft.com/office/powerpoint/2010/main" val="298117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3">
            <a:extLst>
              <a:ext uri="{FF2B5EF4-FFF2-40B4-BE49-F238E27FC236}">
                <a16:creationId xmlns:a16="http://schemas.microsoft.com/office/drawing/2014/main" id="{CC85B7C5-7C7F-4913-88B4-C90E083BC1B8}"/>
              </a:ext>
            </a:extLst>
          </p:cNvPr>
          <p:cNvSpPr txBox="1">
            <a:spLocks/>
          </p:cNvSpPr>
          <p:nvPr/>
        </p:nvSpPr>
        <p:spPr>
          <a:xfrm>
            <a:off x="1524094" y="1924857"/>
            <a:ext cx="8640762" cy="3498043"/>
          </a:xfrm>
          <a:prstGeom prst="rect">
            <a:avLst/>
          </a:prstGeom>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t>Thank you for attention</a:t>
            </a:r>
            <a:endParaRPr lang="pl-PL" sz="4000" dirty="0"/>
          </a:p>
          <a:p>
            <a:pPr algn="ctr"/>
            <a:endParaRPr lang="pl-PL" sz="4000" dirty="0"/>
          </a:p>
          <a:p>
            <a:pPr algn="ctr"/>
            <a:endParaRPr lang="pl-PL" sz="4000" dirty="0"/>
          </a:p>
          <a:p>
            <a:pPr algn="ctr"/>
            <a:endParaRPr lang="pl-PL" sz="4000" dirty="0"/>
          </a:p>
          <a:p>
            <a:pPr algn="ctr"/>
            <a:endParaRPr lang="pl-PL" sz="4000" dirty="0"/>
          </a:p>
        </p:txBody>
      </p:sp>
      <p:pic>
        <p:nvPicPr>
          <p:cNvPr id="6" name="Obraz 5">
            <a:extLst>
              <a:ext uri="{FF2B5EF4-FFF2-40B4-BE49-F238E27FC236}">
                <a16:creationId xmlns:a16="http://schemas.microsoft.com/office/drawing/2014/main" id="{64D927FC-672D-4387-9122-651675EFA33C}"/>
              </a:ext>
            </a:extLst>
          </p:cNvPr>
          <p:cNvPicPr>
            <a:picLocks noChangeAspect="1"/>
          </p:cNvPicPr>
          <p:nvPr/>
        </p:nvPicPr>
        <p:blipFill>
          <a:blip r:embed="rId2"/>
          <a:stretch>
            <a:fillRect/>
          </a:stretch>
        </p:blipFill>
        <p:spPr>
          <a:xfrm>
            <a:off x="4997324" y="2988411"/>
            <a:ext cx="1539466" cy="1487399"/>
          </a:xfrm>
          <a:prstGeom prst="rect">
            <a:avLst/>
          </a:prstGeom>
          <a:effectLst>
            <a:glow rad="127000">
              <a:schemeClr val="accent1">
                <a:alpha val="33000"/>
              </a:schemeClr>
            </a:glow>
            <a:outerShdw blurRad="50800" dist="50800" dir="5400000" algn="ctr" rotWithShape="0">
              <a:srgbClr val="000000">
                <a:alpha val="27000"/>
              </a:srgbClr>
            </a:outerShdw>
          </a:effectLst>
        </p:spPr>
      </p:pic>
    </p:spTree>
    <p:extLst>
      <p:ext uri="{BB962C8B-B14F-4D97-AF65-F5344CB8AC3E}">
        <p14:creationId xmlns:p14="http://schemas.microsoft.com/office/powerpoint/2010/main" val="58808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EE8BB4-F4D1-445A-8526-510F26D72A2D}"/>
              </a:ext>
            </a:extLst>
          </p:cNvPr>
          <p:cNvSpPr>
            <a:spLocks noGrp="1"/>
          </p:cNvSpPr>
          <p:nvPr>
            <p:ph type="title"/>
          </p:nvPr>
        </p:nvSpPr>
        <p:spPr>
          <a:xfrm>
            <a:off x="1070658" y="510836"/>
            <a:ext cx="8880525" cy="1222744"/>
          </a:xfrm>
        </p:spPr>
        <p:txBody>
          <a:bodyPr>
            <a:normAutofit fontScale="90000"/>
          </a:bodyPr>
          <a:lstStyle/>
          <a:p>
            <a:br>
              <a:rPr lang="en-GB" sz="1800" b="0" i="0" u="none" strike="noStrike" baseline="0" dirty="0">
                <a:solidFill>
                  <a:srgbClr val="000000"/>
                </a:solidFill>
                <a:latin typeface="Calibri" panose="020F0502020204030204" pitchFamily="34" charset="0"/>
              </a:rPr>
            </a:br>
            <a:r>
              <a:rPr lang="en-US" sz="3100" b="0" i="0" u="none" strike="noStrike" baseline="0" dirty="0">
                <a:solidFill>
                  <a:srgbClr val="000000"/>
                </a:solidFill>
                <a:latin typeface="Calibri" panose="020F0502020204030204" pitchFamily="34" charset="0"/>
              </a:rPr>
              <a:t>Agreement among EU states on creation of an industrial sector: is cooperation possible? </a:t>
            </a:r>
            <a:br>
              <a:rPr lang="pl-PL" sz="3100" b="0" i="0" u="none" strike="noStrike" baseline="0" dirty="0">
                <a:solidFill>
                  <a:srgbClr val="000000"/>
                </a:solidFill>
                <a:latin typeface="Calibri" panose="020F0502020204030204" pitchFamily="34" charset="0"/>
              </a:rPr>
            </a:br>
            <a:endParaRPr lang="en-GB" sz="3100" b="0" dirty="0"/>
          </a:p>
        </p:txBody>
      </p:sp>
      <p:sp>
        <p:nvSpPr>
          <p:cNvPr id="3" name="Symbol zastępczy tekstu 2">
            <a:extLst>
              <a:ext uri="{FF2B5EF4-FFF2-40B4-BE49-F238E27FC236}">
                <a16:creationId xmlns:a16="http://schemas.microsoft.com/office/drawing/2014/main" id="{C8009BB3-467C-4FFE-883F-5F565A3AE90E}"/>
              </a:ext>
            </a:extLst>
          </p:cNvPr>
          <p:cNvSpPr>
            <a:spLocks noGrp="1"/>
          </p:cNvSpPr>
          <p:nvPr>
            <p:ph type="body" idx="1"/>
          </p:nvPr>
        </p:nvSpPr>
        <p:spPr>
          <a:xfrm>
            <a:off x="1158950" y="2434856"/>
            <a:ext cx="9079314" cy="2987749"/>
          </a:xfrm>
        </p:spPr>
        <p:txBody>
          <a:bodyPr>
            <a:normAutofit fontScale="70000" lnSpcReduction="20000"/>
          </a:bodyPr>
          <a:lstStyle/>
          <a:p>
            <a:r>
              <a:rPr lang="en-GB" sz="3200" b="1" i="0" u="none" strike="noStrike" baseline="0" dirty="0">
                <a:solidFill>
                  <a:srgbClr val="000000"/>
                </a:solidFill>
                <a:latin typeface="Roboto" panose="02000000000000000000" pitchFamily="2" charset="0"/>
              </a:rPr>
              <a:t>Content</a:t>
            </a:r>
            <a:r>
              <a:rPr lang="pl-PL" sz="3200" b="1" i="0" u="none" strike="noStrike" baseline="0" dirty="0">
                <a:solidFill>
                  <a:srgbClr val="000000"/>
                </a:solidFill>
                <a:latin typeface="Roboto" panose="02000000000000000000" pitchFamily="2" charset="0"/>
              </a:rPr>
              <a:t>s</a:t>
            </a:r>
            <a:r>
              <a:rPr lang="en-GB" sz="3200" b="1" i="0" u="none" strike="noStrike" baseline="0" dirty="0">
                <a:solidFill>
                  <a:srgbClr val="000000"/>
                </a:solidFill>
                <a:latin typeface="Roboto" panose="02000000000000000000" pitchFamily="2" charset="0"/>
              </a:rPr>
              <a:t> </a:t>
            </a:r>
            <a:endParaRPr lang="pl-PL" sz="3200" b="1" i="0" u="none" strike="noStrike" baseline="0" dirty="0">
              <a:solidFill>
                <a:srgbClr val="000000"/>
              </a:solidFill>
              <a:latin typeface="Roboto" panose="02000000000000000000" pitchFamily="2" charset="0"/>
            </a:endParaRPr>
          </a:p>
          <a:p>
            <a:endParaRPr lang="en-GB" sz="3200" b="1" i="0" u="none" strike="noStrike" baseline="0" dirty="0">
              <a:solidFill>
                <a:srgbClr val="000000"/>
              </a:solidFill>
              <a:latin typeface="Roboto" panose="02000000000000000000" pitchFamily="2" charset="0"/>
            </a:endParaRPr>
          </a:p>
          <a:p>
            <a:r>
              <a:rPr lang="en-GB" sz="3600" i="0" u="none" strike="noStrike" baseline="0" dirty="0">
                <a:solidFill>
                  <a:srgbClr val="000000"/>
                </a:solidFill>
                <a:latin typeface="+mn-lt"/>
              </a:rPr>
              <a:t>1/</a:t>
            </a:r>
            <a:r>
              <a:rPr lang="pl-PL" sz="3600" i="0" u="none" strike="noStrike" baseline="0" dirty="0">
                <a:solidFill>
                  <a:srgbClr val="000000"/>
                </a:solidFill>
                <a:latin typeface="+mn-lt"/>
              </a:rPr>
              <a:t> </a:t>
            </a:r>
            <a:r>
              <a:rPr lang="en-GB" sz="3600" i="0" u="none" strike="noStrike" baseline="0" dirty="0">
                <a:solidFill>
                  <a:srgbClr val="000000"/>
                </a:solidFill>
                <a:latin typeface="+mn-lt"/>
              </a:rPr>
              <a:t>Poland Nuclear Programme – </a:t>
            </a:r>
            <a:r>
              <a:rPr lang="pl-PL" sz="3600" i="0" u="none" strike="noStrike" baseline="0" dirty="0">
                <a:solidFill>
                  <a:srgbClr val="000000"/>
                </a:solidFill>
                <a:latin typeface="+mn-lt"/>
              </a:rPr>
              <a:t>Development of </a:t>
            </a:r>
            <a:r>
              <a:rPr lang="en-GB" sz="3600" i="0" u="none" strike="noStrike" baseline="0" dirty="0">
                <a:solidFill>
                  <a:srgbClr val="000000"/>
                </a:solidFill>
                <a:latin typeface="+mn-lt"/>
              </a:rPr>
              <a:t>Nuclear</a:t>
            </a:r>
            <a:r>
              <a:rPr lang="pl-PL" sz="3600" i="0" u="none" strike="noStrike" baseline="0" dirty="0">
                <a:solidFill>
                  <a:srgbClr val="000000"/>
                </a:solidFill>
                <a:latin typeface="+mn-lt"/>
              </a:rPr>
              <a:t> </a:t>
            </a:r>
            <a:r>
              <a:rPr lang="en-GB" sz="3600" i="0" u="none" strike="noStrike" baseline="0" dirty="0">
                <a:solidFill>
                  <a:srgbClr val="000000"/>
                </a:solidFill>
                <a:latin typeface="+mn-lt"/>
              </a:rPr>
              <a:t>Supply Chain </a:t>
            </a:r>
          </a:p>
          <a:p>
            <a:endParaRPr lang="en-GB" sz="3600" i="0" u="none" strike="noStrike" baseline="0" dirty="0">
              <a:solidFill>
                <a:srgbClr val="000000"/>
              </a:solidFill>
              <a:latin typeface="+mn-lt"/>
            </a:endParaRPr>
          </a:p>
          <a:p>
            <a:r>
              <a:rPr lang="en-GB" sz="3600" i="0" u="none" strike="noStrike" baseline="0" dirty="0">
                <a:solidFill>
                  <a:srgbClr val="000000"/>
                </a:solidFill>
                <a:latin typeface="+mn-lt"/>
              </a:rPr>
              <a:t>2/ Perspectives of the  European nuclear  industrial sector – opportunities, challenges</a:t>
            </a:r>
            <a:r>
              <a:rPr lang="pl-PL" sz="3600" dirty="0">
                <a:solidFill>
                  <a:srgbClr val="000000"/>
                </a:solidFill>
                <a:latin typeface="+mn-lt"/>
              </a:rPr>
              <a:t>,</a:t>
            </a:r>
            <a:r>
              <a:rPr lang="en-GB" sz="3600" i="0" u="none" strike="noStrike" baseline="0" dirty="0">
                <a:solidFill>
                  <a:srgbClr val="000000"/>
                </a:solidFill>
                <a:latin typeface="+mn-lt"/>
              </a:rPr>
              <a:t> barriers </a:t>
            </a:r>
            <a:endParaRPr lang="pl-PL" sz="3600" i="0" u="none" strike="noStrike" baseline="0" dirty="0">
              <a:solidFill>
                <a:srgbClr val="000000"/>
              </a:solidFill>
              <a:latin typeface="+mn-lt"/>
            </a:endParaRPr>
          </a:p>
          <a:p>
            <a:endParaRPr lang="pl-PL" sz="3600" i="0" u="none" strike="noStrike" baseline="0" dirty="0">
              <a:solidFill>
                <a:srgbClr val="000000"/>
              </a:solidFill>
              <a:latin typeface="+mn-lt"/>
            </a:endParaRPr>
          </a:p>
          <a:p>
            <a:r>
              <a:rPr lang="pl-PL" sz="3600" i="0" u="none" strike="noStrike" baseline="0" dirty="0">
                <a:solidFill>
                  <a:srgbClr val="000000"/>
                </a:solidFill>
                <a:latin typeface="+mn-lt"/>
              </a:rPr>
              <a:t>3/ </a:t>
            </a:r>
            <a:r>
              <a:rPr lang="pl-PL" sz="3600" i="0" u="none" strike="noStrike" baseline="0" dirty="0" err="1">
                <a:solidFill>
                  <a:srgbClr val="000000"/>
                </a:solidFill>
                <a:latin typeface="+mn-lt"/>
              </a:rPr>
              <a:t>Final</a:t>
            </a:r>
            <a:r>
              <a:rPr lang="pl-PL" sz="3600" i="0" u="none" strike="noStrike" baseline="0" dirty="0">
                <a:solidFill>
                  <a:srgbClr val="000000"/>
                </a:solidFill>
                <a:latin typeface="+mn-lt"/>
              </a:rPr>
              <a:t> </a:t>
            </a:r>
            <a:r>
              <a:rPr lang="pl-PL" sz="3600" i="0" u="none" strike="noStrike" baseline="0" dirty="0" err="1">
                <a:solidFill>
                  <a:srgbClr val="000000"/>
                </a:solidFill>
                <a:latin typeface="+mn-lt"/>
              </a:rPr>
              <a:t>remarks</a:t>
            </a:r>
            <a:r>
              <a:rPr lang="en-GB" sz="3600" i="0" u="none" strike="noStrike" baseline="0" dirty="0">
                <a:solidFill>
                  <a:srgbClr val="000000"/>
                </a:solidFill>
                <a:latin typeface="+mn-lt"/>
              </a:rPr>
              <a:t>                                                                                                                                         </a:t>
            </a:r>
            <a:endParaRPr lang="en-GB" sz="3600" dirty="0">
              <a:latin typeface="+mn-lt"/>
            </a:endParaRPr>
          </a:p>
        </p:txBody>
      </p:sp>
      <p:sp>
        <p:nvSpPr>
          <p:cNvPr id="4" name="Symbol zastępczy daty 3">
            <a:extLst>
              <a:ext uri="{FF2B5EF4-FFF2-40B4-BE49-F238E27FC236}">
                <a16:creationId xmlns:a16="http://schemas.microsoft.com/office/drawing/2014/main" id="{A31047A7-4ABA-4AD6-9DF8-D1E01957DE18}"/>
              </a:ext>
            </a:extLst>
          </p:cNvPr>
          <p:cNvSpPr>
            <a:spLocks noGrp="1"/>
          </p:cNvSpPr>
          <p:nvPr>
            <p:ph type="dt" sz="half" idx="10"/>
          </p:nvPr>
        </p:nvSpPr>
        <p:spPr>
          <a:xfrm>
            <a:off x="7349922" y="6879264"/>
            <a:ext cx="2378869" cy="355483"/>
          </a:xfrm>
        </p:spPr>
        <p:txBody>
          <a:bodyPr/>
          <a:lstStyle/>
          <a:p>
            <a:r>
              <a:rPr lang="pl-PL" dirty="0" err="1"/>
              <a:t>October</a:t>
            </a:r>
            <a:r>
              <a:rPr lang="pl-PL" dirty="0"/>
              <a:t>, 13-14.2021</a:t>
            </a:r>
          </a:p>
        </p:txBody>
      </p:sp>
    </p:spTree>
    <p:extLst>
      <p:ext uri="{BB962C8B-B14F-4D97-AF65-F5344CB8AC3E}">
        <p14:creationId xmlns:p14="http://schemas.microsoft.com/office/powerpoint/2010/main" val="327556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88B5A0-D22D-46F9-AD05-E021B95D91C6}"/>
              </a:ext>
            </a:extLst>
          </p:cNvPr>
          <p:cNvSpPr>
            <a:spLocks noGrp="1"/>
          </p:cNvSpPr>
          <p:nvPr>
            <p:ph type="title"/>
          </p:nvPr>
        </p:nvSpPr>
        <p:spPr>
          <a:xfrm>
            <a:off x="1012723" y="542372"/>
            <a:ext cx="9178859" cy="966993"/>
          </a:xfrm>
        </p:spPr>
        <p:txBody>
          <a:bodyPr>
            <a:noAutofit/>
          </a:bodyPr>
          <a:lstStyle/>
          <a:p>
            <a:pPr algn="ctr"/>
            <a:r>
              <a:rPr lang="pl-PL" sz="3200" b="1" dirty="0" err="1">
                <a:latin typeface="+mn-lt"/>
                <a:cs typeface="Arial" panose="020B0604020202020204" pitchFamily="34" charset="0"/>
              </a:rPr>
              <a:t>Objective</a:t>
            </a:r>
            <a:r>
              <a:rPr lang="pl-PL" sz="3200" b="1" dirty="0">
                <a:latin typeface="+mn-lt"/>
                <a:cs typeface="Arial" panose="020B0604020202020204" pitchFamily="34" charset="0"/>
              </a:rPr>
              <a:t> of the </a:t>
            </a:r>
            <a:br>
              <a:rPr lang="pl-PL" sz="3200" b="1" dirty="0">
                <a:latin typeface="+mn-lt"/>
                <a:cs typeface="Arial" panose="020B0604020202020204" pitchFamily="34" charset="0"/>
              </a:rPr>
            </a:br>
            <a:r>
              <a:rPr lang="pl-PL" sz="3200" b="1" dirty="0" err="1">
                <a:latin typeface="+mn-lt"/>
                <a:cs typeface="Arial" panose="020B0604020202020204" pitchFamily="34" charset="0"/>
              </a:rPr>
              <a:t>Polish</a:t>
            </a:r>
            <a:r>
              <a:rPr lang="pl-PL" sz="3200" b="1" dirty="0">
                <a:latin typeface="+mn-lt"/>
                <a:cs typeface="Arial" panose="020B0604020202020204" pitchFamily="34" charset="0"/>
              </a:rPr>
              <a:t> </a:t>
            </a:r>
            <a:r>
              <a:rPr lang="pl-PL" sz="3200" b="1" dirty="0" err="1">
                <a:latin typeface="+mn-lt"/>
                <a:cs typeface="Arial" panose="020B0604020202020204" pitchFamily="34" charset="0"/>
              </a:rPr>
              <a:t>Nuclear</a:t>
            </a:r>
            <a:r>
              <a:rPr lang="pl-PL" sz="3200" b="1" dirty="0">
                <a:latin typeface="+mn-lt"/>
                <a:cs typeface="Arial" panose="020B0604020202020204" pitchFamily="34" charset="0"/>
              </a:rPr>
              <a:t> Power </a:t>
            </a:r>
            <a:r>
              <a:rPr lang="pl-PL" sz="3200" b="1" dirty="0" err="1">
                <a:latin typeface="+mn-lt"/>
                <a:cs typeface="Arial" panose="020B0604020202020204" pitchFamily="34" charset="0"/>
              </a:rPr>
              <a:t>Programme</a:t>
            </a:r>
            <a:r>
              <a:rPr lang="pl-PL" sz="2400" b="0" dirty="0">
                <a:latin typeface="+mn-lt"/>
                <a:cs typeface="Arial" panose="020B0604020202020204" pitchFamily="34" charset="0"/>
              </a:rPr>
              <a:t>*</a:t>
            </a:r>
            <a:r>
              <a:rPr lang="pl-PL" sz="3200" b="1" dirty="0">
                <a:latin typeface="+mn-lt"/>
                <a:cs typeface="Arial" panose="020B0604020202020204" pitchFamily="34" charset="0"/>
              </a:rPr>
              <a:t> </a:t>
            </a:r>
            <a:br>
              <a:rPr lang="pl-PL" sz="3200" dirty="0">
                <a:latin typeface="+mn-lt"/>
                <a:cs typeface="Arial" panose="020B0604020202020204" pitchFamily="34" charset="0"/>
              </a:rPr>
            </a:br>
            <a:endParaRPr lang="pl-PL" sz="3200" dirty="0">
              <a:latin typeface="+mn-lt"/>
              <a:cs typeface="Arial" panose="020B0604020202020204" pitchFamily="34" charset="0"/>
            </a:endParaRPr>
          </a:p>
        </p:txBody>
      </p:sp>
      <p:grpSp>
        <p:nvGrpSpPr>
          <p:cNvPr id="5" name="Grupa 4">
            <a:extLst>
              <a:ext uri="{FF2B5EF4-FFF2-40B4-BE49-F238E27FC236}">
                <a16:creationId xmlns:a16="http://schemas.microsoft.com/office/drawing/2014/main" id="{5FA9DB54-C022-416E-9C33-D4846085675B}"/>
              </a:ext>
            </a:extLst>
          </p:cNvPr>
          <p:cNvGrpSpPr/>
          <p:nvPr/>
        </p:nvGrpSpPr>
        <p:grpSpPr>
          <a:xfrm>
            <a:off x="1258082" y="1686990"/>
            <a:ext cx="8175648" cy="1299991"/>
            <a:chOff x="1774643" y="3168513"/>
            <a:chExt cx="8175648" cy="1299991"/>
          </a:xfrm>
        </p:grpSpPr>
        <p:sp>
          <p:nvSpPr>
            <p:cNvPr id="6" name="Prostokąt 5">
              <a:extLst>
                <a:ext uri="{FF2B5EF4-FFF2-40B4-BE49-F238E27FC236}">
                  <a16:creationId xmlns:a16="http://schemas.microsoft.com/office/drawing/2014/main" id="{97B3434E-F9D0-41D0-864C-FD4F05912190}"/>
                </a:ext>
              </a:extLst>
            </p:cNvPr>
            <p:cNvSpPr/>
            <p:nvPr/>
          </p:nvSpPr>
          <p:spPr>
            <a:xfrm>
              <a:off x="1774643" y="3168513"/>
              <a:ext cx="8175648" cy="1299991"/>
            </a:xfrm>
            <a:prstGeom prst="rect">
              <a:avLst/>
            </a:prstGeom>
            <a:solidFill>
              <a:srgbClr val="00B6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l-PL"/>
            </a:p>
          </p:txBody>
        </p:sp>
        <p:sp>
          <p:nvSpPr>
            <p:cNvPr id="7" name="pole tekstowe 4">
              <a:extLst>
                <a:ext uri="{FF2B5EF4-FFF2-40B4-BE49-F238E27FC236}">
                  <a16:creationId xmlns:a16="http://schemas.microsoft.com/office/drawing/2014/main" id="{40B35670-727B-4B1C-AEEB-EC072D95A50F}"/>
                </a:ext>
              </a:extLst>
            </p:cNvPr>
            <p:cNvSpPr txBox="1"/>
            <p:nvPr/>
          </p:nvSpPr>
          <p:spPr>
            <a:xfrm>
              <a:off x="1989318" y="3504108"/>
              <a:ext cx="7631394" cy="646331"/>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b="1" dirty="0">
                  <a:solidFill>
                    <a:schemeClr val="bg1"/>
                  </a:solidFill>
                </a:rPr>
                <a:t>To </a:t>
              </a:r>
              <a:r>
                <a:rPr lang="pl-PL" b="1" dirty="0" err="1">
                  <a:solidFill>
                    <a:schemeClr val="bg1"/>
                  </a:solidFill>
                </a:rPr>
                <a:t>build</a:t>
              </a:r>
              <a:r>
                <a:rPr lang="pl-PL" b="1" dirty="0">
                  <a:solidFill>
                    <a:schemeClr val="bg1"/>
                  </a:solidFill>
                </a:rPr>
                <a:t> 6 - 9 GW of </a:t>
              </a:r>
              <a:r>
                <a:rPr lang="pl-PL" b="1" dirty="0" err="1">
                  <a:solidFill>
                    <a:schemeClr val="bg1"/>
                  </a:solidFill>
                </a:rPr>
                <a:t>installed</a:t>
              </a:r>
              <a:r>
                <a:rPr lang="pl-PL" b="1" dirty="0">
                  <a:solidFill>
                    <a:schemeClr val="bg1"/>
                  </a:solidFill>
                </a:rPr>
                <a:t> </a:t>
              </a:r>
              <a:r>
                <a:rPr lang="pl-PL" b="1" dirty="0" err="1">
                  <a:solidFill>
                    <a:schemeClr val="bg1"/>
                  </a:solidFill>
                </a:rPr>
                <a:t>nuclear</a:t>
              </a:r>
              <a:r>
                <a:rPr lang="pl-PL" b="1" dirty="0">
                  <a:solidFill>
                    <a:schemeClr val="bg1"/>
                  </a:solidFill>
                </a:rPr>
                <a:t> </a:t>
              </a:r>
              <a:r>
                <a:rPr lang="pl-PL" b="1" dirty="0" err="1">
                  <a:solidFill>
                    <a:schemeClr val="bg1"/>
                  </a:solidFill>
                </a:rPr>
                <a:t>power</a:t>
              </a:r>
              <a:r>
                <a:rPr lang="pl-PL" b="1" dirty="0">
                  <a:solidFill>
                    <a:schemeClr val="bg1"/>
                  </a:solidFill>
                </a:rPr>
                <a:t> </a:t>
              </a:r>
              <a:r>
                <a:rPr lang="pl-PL" b="1" dirty="0" err="1">
                  <a:solidFill>
                    <a:schemeClr val="bg1"/>
                  </a:solidFill>
                </a:rPr>
                <a:t>capacity</a:t>
              </a:r>
              <a:r>
                <a:rPr lang="pl-PL" b="1" dirty="0">
                  <a:solidFill>
                    <a:schemeClr val="bg1"/>
                  </a:solidFill>
                </a:rPr>
                <a:t>  </a:t>
              </a:r>
            </a:p>
            <a:p>
              <a:pPr algn="ctr"/>
              <a:r>
                <a:rPr lang="pl-PL" b="1" dirty="0" err="1">
                  <a:solidFill>
                    <a:schemeClr val="bg1"/>
                  </a:solidFill>
                </a:rPr>
                <a:t>based</a:t>
              </a:r>
              <a:r>
                <a:rPr lang="pl-PL" b="1" dirty="0">
                  <a:solidFill>
                    <a:schemeClr val="bg1"/>
                  </a:solidFill>
                </a:rPr>
                <a:t> on </a:t>
              </a:r>
              <a:r>
                <a:rPr lang="pl-PL" b="1" dirty="0" err="1">
                  <a:solidFill>
                    <a:schemeClr val="bg1"/>
                  </a:solidFill>
                </a:rPr>
                <a:t>large</a:t>
              </a:r>
              <a:r>
                <a:rPr lang="pl-PL" b="1" dirty="0">
                  <a:solidFill>
                    <a:schemeClr val="bg1"/>
                  </a:solidFill>
                </a:rPr>
                <a:t>, </a:t>
              </a:r>
              <a:r>
                <a:rPr lang="pl-PL" b="1" dirty="0" err="1">
                  <a:solidFill>
                    <a:schemeClr val="bg1"/>
                  </a:solidFill>
                </a:rPr>
                <a:t>proven</a:t>
              </a:r>
              <a:r>
                <a:rPr lang="pl-PL" b="1" dirty="0">
                  <a:solidFill>
                    <a:schemeClr val="bg1"/>
                  </a:solidFill>
                </a:rPr>
                <a:t> PWR </a:t>
              </a:r>
              <a:r>
                <a:rPr lang="pl-PL" b="1" dirty="0" err="1">
                  <a:solidFill>
                    <a:schemeClr val="bg1"/>
                  </a:solidFill>
                </a:rPr>
                <a:t>reactors</a:t>
              </a:r>
              <a:endParaRPr lang="pl-PL" b="1" dirty="0">
                <a:solidFill>
                  <a:schemeClr val="bg1"/>
                </a:solidFill>
              </a:endParaRPr>
            </a:p>
          </p:txBody>
        </p:sp>
      </p:grpSp>
      <p:pic>
        <p:nvPicPr>
          <p:cNvPr id="8" name="Obraz 7">
            <a:extLst>
              <a:ext uri="{FF2B5EF4-FFF2-40B4-BE49-F238E27FC236}">
                <a16:creationId xmlns:a16="http://schemas.microsoft.com/office/drawing/2014/main" id="{8A48C42E-9F59-449A-9CD9-14210CEE7864}"/>
              </a:ext>
            </a:extLst>
          </p:cNvPr>
          <p:cNvPicPr>
            <a:picLocks noChangeAspect="1"/>
          </p:cNvPicPr>
          <p:nvPr/>
        </p:nvPicPr>
        <p:blipFill>
          <a:blip r:embed="rId2"/>
          <a:stretch>
            <a:fillRect/>
          </a:stretch>
        </p:blipFill>
        <p:spPr>
          <a:xfrm>
            <a:off x="3479269" y="3164606"/>
            <a:ext cx="3733274" cy="3074797"/>
          </a:xfrm>
          <a:prstGeom prst="rect">
            <a:avLst/>
          </a:prstGeom>
        </p:spPr>
      </p:pic>
      <p:sp>
        <p:nvSpPr>
          <p:cNvPr id="3" name="pole tekstowe 2">
            <a:extLst>
              <a:ext uri="{FF2B5EF4-FFF2-40B4-BE49-F238E27FC236}">
                <a16:creationId xmlns:a16="http://schemas.microsoft.com/office/drawing/2014/main" id="{828826D6-2872-4A6A-BEA2-5EFE3B972596}"/>
              </a:ext>
            </a:extLst>
          </p:cNvPr>
          <p:cNvSpPr txBox="1"/>
          <p:nvPr/>
        </p:nvSpPr>
        <p:spPr>
          <a:xfrm>
            <a:off x="1258082" y="6417028"/>
            <a:ext cx="7363041" cy="369332"/>
          </a:xfrm>
          <a:prstGeom prst="rect">
            <a:avLst/>
          </a:prstGeom>
          <a:noFill/>
        </p:spPr>
        <p:txBody>
          <a:bodyPr wrap="square" rtlCol="0">
            <a:spAutoFit/>
          </a:bodyPr>
          <a:lstStyle/>
          <a:p>
            <a:r>
              <a:rPr lang="pl-PL" dirty="0"/>
              <a:t>*</a:t>
            </a:r>
            <a:r>
              <a:rPr lang="pl-PL" sz="1600" dirty="0"/>
              <a:t>update of PNNP was </a:t>
            </a:r>
            <a:r>
              <a:rPr lang="pl-PL" sz="1600" dirty="0" err="1"/>
              <a:t>approved</a:t>
            </a:r>
            <a:r>
              <a:rPr lang="pl-PL" sz="1600" dirty="0"/>
              <a:t> by the  </a:t>
            </a:r>
            <a:r>
              <a:rPr lang="pl-PL" sz="1600" dirty="0" err="1"/>
              <a:t>Polish</a:t>
            </a:r>
            <a:r>
              <a:rPr lang="pl-PL" sz="1600" dirty="0"/>
              <a:t> </a:t>
            </a:r>
            <a:r>
              <a:rPr lang="pl-PL" sz="1600" dirty="0" err="1"/>
              <a:t>Government</a:t>
            </a:r>
            <a:r>
              <a:rPr lang="pl-PL" sz="1600" dirty="0"/>
              <a:t> in 2020</a:t>
            </a:r>
          </a:p>
        </p:txBody>
      </p:sp>
      <p:sp>
        <p:nvSpPr>
          <p:cNvPr id="9" name="Symbol zastępczy daty 3">
            <a:extLst>
              <a:ext uri="{FF2B5EF4-FFF2-40B4-BE49-F238E27FC236}">
                <a16:creationId xmlns:a16="http://schemas.microsoft.com/office/drawing/2014/main" id="{80C019B0-7039-4F42-BDF5-77841B7DF169}"/>
              </a:ext>
            </a:extLst>
          </p:cNvPr>
          <p:cNvSpPr txBox="1">
            <a:spLocks/>
          </p:cNvSpPr>
          <p:nvPr/>
        </p:nvSpPr>
        <p:spPr>
          <a:xfrm>
            <a:off x="7349922" y="6833110"/>
            <a:ext cx="2405062" cy="40163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pl-PL" sz="1200" dirty="0" err="1"/>
              <a:t>October</a:t>
            </a:r>
            <a:r>
              <a:rPr lang="pl-PL" sz="1200" dirty="0"/>
              <a:t> 13-14, 2021</a:t>
            </a:r>
          </a:p>
        </p:txBody>
      </p:sp>
    </p:spTree>
    <p:extLst>
      <p:ext uri="{BB962C8B-B14F-4D97-AF65-F5344CB8AC3E}">
        <p14:creationId xmlns:p14="http://schemas.microsoft.com/office/powerpoint/2010/main" val="49781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8">
            <a:extLst>
              <a:ext uri="{FF2B5EF4-FFF2-40B4-BE49-F238E27FC236}">
                <a16:creationId xmlns:a16="http://schemas.microsoft.com/office/drawing/2014/main" id="{BF319D9B-C7AC-41C4-B0CB-544168E0371D}"/>
              </a:ext>
            </a:extLst>
          </p:cNvPr>
          <p:cNvSpPr>
            <a:spLocks noGrp="1"/>
          </p:cNvSpPr>
          <p:nvPr>
            <p:ph type="title"/>
          </p:nvPr>
        </p:nvSpPr>
        <p:spPr/>
        <p:txBody>
          <a:bodyPr>
            <a:noAutofit/>
          </a:bodyPr>
          <a:lstStyle/>
          <a:p>
            <a:r>
              <a:rPr lang="pl-PL" sz="3200" dirty="0" err="1">
                <a:latin typeface="Calibri" panose="020F0502020204030204" pitchFamily="34" charset="0"/>
                <a:cs typeface="Calibri" panose="020F0502020204030204" pitchFamily="34" charset="0"/>
              </a:rPr>
              <a:t>Polish</a:t>
            </a:r>
            <a:r>
              <a:rPr lang="pl-PL" sz="3200" dirty="0">
                <a:latin typeface="Calibri" panose="020F0502020204030204" pitchFamily="34" charset="0"/>
                <a:cs typeface="Calibri" panose="020F0502020204030204" pitchFamily="34" charset="0"/>
              </a:rPr>
              <a:t> </a:t>
            </a:r>
            <a:r>
              <a:rPr lang="pl-PL" sz="3200" dirty="0" err="1">
                <a:latin typeface="Calibri" panose="020F0502020204030204" pitchFamily="34" charset="0"/>
                <a:cs typeface="Calibri" panose="020F0502020204030204" pitchFamily="34" charset="0"/>
              </a:rPr>
              <a:t>Nuclear</a:t>
            </a:r>
            <a:r>
              <a:rPr lang="pl-PL" sz="3200" dirty="0">
                <a:latin typeface="Calibri" panose="020F0502020204030204" pitchFamily="34" charset="0"/>
                <a:cs typeface="Calibri" panose="020F0502020204030204" pitchFamily="34" charset="0"/>
              </a:rPr>
              <a:t> Power </a:t>
            </a:r>
            <a:r>
              <a:rPr lang="pl-PL" sz="3200" dirty="0" err="1">
                <a:latin typeface="Calibri" panose="020F0502020204030204" pitchFamily="34" charset="0"/>
                <a:cs typeface="Calibri" panose="020F0502020204030204" pitchFamily="34" charset="0"/>
              </a:rPr>
              <a:t>Programme</a:t>
            </a:r>
            <a:r>
              <a:rPr lang="pl-PL" sz="3200" dirty="0">
                <a:latin typeface="Calibri" panose="020F0502020204030204" pitchFamily="34" charset="0"/>
                <a:cs typeface="Calibri" panose="020F0502020204030204" pitchFamily="34" charset="0"/>
              </a:rPr>
              <a:t> </a:t>
            </a:r>
            <a:endParaRPr lang="pl-PL" sz="3200" dirty="0"/>
          </a:p>
        </p:txBody>
      </p:sp>
      <p:sp>
        <p:nvSpPr>
          <p:cNvPr id="6" name="pole tekstowe 5">
            <a:extLst>
              <a:ext uri="{FF2B5EF4-FFF2-40B4-BE49-F238E27FC236}">
                <a16:creationId xmlns:a16="http://schemas.microsoft.com/office/drawing/2014/main" id="{E9B090F0-00AB-4064-AD90-FF0F725A29A0}"/>
              </a:ext>
            </a:extLst>
          </p:cNvPr>
          <p:cNvSpPr txBox="1"/>
          <p:nvPr/>
        </p:nvSpPr>
        <p:spPr>
          <a:xfrm>
            <a:off x="955040" y="2108611"/>
            <a:ext cx="7274560" cy="2957861"/>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n-US" dirty="0">
                <a:ea typeface="Open Sans Regular" pitchFamily="34" charset="0"/>
                <a:cs typeface="Open Sans Regular" pitchFamily="34" charset="0"/>
              </a:rPr>
              <a:t>First nuclear installation 1-1,5 GW until 2033</a:t>
            </a:r>
          </a:p>
          <a:p>
            <a:pPr marL="285750" indent="-285750" algn="just">
              <a:lnSpc>
                <a:spcPct val="150000"/>
              </a:lnSpc>
              <a:buFont typeface="Wingdings" panose="05000000000000000000" pitchFamily="2" charset="2"/>
              <a:buChar char="ü"/>
            </a:pPr>
            <a:r>
              <a:rPr lang="en-US" dirty="0">
                <a:ea typeface="Open Sans Regular" pitchFamily="34" charset="0"/>
                <a:cs typeface="Open Sans Regular" pitchFamily="34" charset="0"/>
              </a:rPr>
              <a:t>6 nuclear units till 2043 (target 6-9 GW) in the same technology</a:t>
            </a:r>
            <a:r>
              <a:rPr lang="pl-PL" dirty="0">
                <a:ea typeface="Open Sans Regular" pitchFamily="34" charset="0"/>
                <a:cs typeface="Open Sans Regular" pitchFamily="34" charset="0"/>
              </a:rPr>
              <a:t> (</a:t>
            </a:r>
            <a:r>
              <a:rPr lang="pl-PL" dirty="0" err="1">
                <a:ea typeface="Open Sans Regular" pitchFamily="34" charset="0"/>
                <a:cs typeface="Open Sans Regular" pitchFamily="34" charset="0"/>
              </a:rPr>
              <a:t>proven</a:t>
            </a:r>
            <a:r>
              <a:rPr lang="pl-PL" dirty="0">
                <a:ea typeface="Open Sans Regular" pitchFamily="34" charset="0"/>
                <a:cs typeface="Open Sans Regular" pitchFamily="34" charset="0"/>
              </a:rPr>
              <a:t> </a:t>
            </a:r>
            <a:r>
              <a:rPr lang="pl-PL" dirty="0" err="1">
                <a:ea typeface="Open Sans Regular" pitchFamily="34" charset="0"/>
                <a:cs typeface="Open Sans Regular" pitchFamily="34" charset="0"/>
              </a:rPr>
              <a:t>technology</a:t>
            </a:r>
            <a:r>
              <a:rPr lang="pl-PL" dirty="0">
                <a:ea typeface="Open Sans Regular" pitchFamily="34" charset="0"/>
                <a:cs typeface="Open Sans Regular" pitchFamily="34" charset="0"/>
              </a:rPr>
              <a:t>, gen. III/III+, PWR)</a:t>
            </a:r>
            <a:endParaRPr lang="en-US" dirty="0">
              <a:ea typeface="Open Sans Regular" pitchFamily="34" charset="0"/>
              <a:cs typeface="Open Sans Regular" pitchFamily="34" charset="0"/>
            </a:endParaRPr>
          </a:p>
          <a:p>
            <a:pPr marL="285750" indent="-285750" algn="just">
              <a:lnSpc>
                <a:spcPct val="150000"/>
              </a:lnSpc>
              <a:buFont typeface="Wingdings" panose="05000000000000000000" pitchFamily="2" charset="2"/>
              <a:buChar char="ü"/>
            </a:pPr>
            <a:r>
              <a:rPr lang="en-US" dirty="0">
                <a:ea typeface="Open Sans Regular" pitchFamily="34" charset="0"/>
                <a:cs typeface="Open Sans Regular" pitchFamily="34" charset="0"/>
              </a:rPr>
              <a:t>Proposed new business and operational model</a:t>
            </a:r>
          </a:p>
          <a:p>
            <a:pPr marL="285750" indent="-285750" algn="just">
              <a:lnSpc>
                <a:spcPct val="150000"/>
              </a:lnSpc>
              <a:buFont typeface="Wingdings" panose="05000000000000000000" pitchFamily="2" charset="2"/>
              <a:buChar char="ü"/>
            </a:pPr>
            <a:r>
              <a:rPr lang="en-US" dirty="0">
                <a:ea typeface="Open Sans Regular" pitchFamily="34" charset="0"/>
                <a:cs typeface="Open Sans Regular" pitchFamily="34" charset="0"/>
              </a:rPr>
              <a:t>Bigger role of State in the Program</a:t>
            </a:r>
            <a:r>
              <a:rPr lang="pl-PL" dirty="0">
                <a:ea typeface="Open Sans Regular" pitchFamily="34" charset="0"/>
                <a:cs typeface="Open Sans Regular" pitchFamily="34" charset="0"/>
              </a:rPr>
              <a:t>me</a:t>
            </a:r>
            <a:r>
              <a:rPr lang="en-US" dirty="0">
                <a:ea typeface="Open Sans Regular" pitchFamily="34" charset="0"/>
                <a:cs typeface="Open Sans Regular" pitchFamily="34" charset="0"/>
              </a:rPr>
              <a:t> </a:t>
            </a:r>
          </a:p>
          <a:p>
            <a:pPr marL="285750" indent="-285750" algn="just">
              <a:lnSpc>
                <a:spcPct val="150000"/>
              </a:lnSpc>
              <a:buFont typeface="Wingdings" panose="05000000000000000000" pitchFamily="2" charset="2"/>
              <a:buChar char="ü"/>
            </a:pPr>
            <a:r>
              <a:rPr lang="en-US" dirty="0">
                <a:ea typeface="Open Sans Regular" pitchFamily="34" charset="0"/>
                <a:cs typeface="Open Sans Regular" pitchFamily="34" charset="0"/>
              </a:rPr>
              <a:t>Active role of the </a:t>
            </a:r>
            <a:r>
              <a:rPr lang="pl-PL" dirty="0" err="1">
                <a:ea typeface="Open Sans Regular" pitchFamily="34" charset="0"/>
                <a:cs typeface="Open Sans Regular" pitchFamily="34" charset="0"/>
              </a:rPr>
              <a:t>empowered</a:t>
            </a:r>
            <a:r>
              <a:rPr lang="pl-PL" dirty="0">
                <a:ea typeface="Open Sans Regular" pitchFamily="34" charset="0"/>
                <a:cs typeface="Open Sans Regular" pitchFamily="34" charset="0"/>
              </a:rPr>
              <a:t> </a:t>
            </a:r>
            <a:r>
              <a:rPr lang="en-US" dirty="0">
                <a:ea typeface="Open Sans Regular" pitchFamily="34" charset="0"/>
                <a:cs typeface="Open Sans Regular" pitchFamily="34" charset="0"/>
              </a:rPr>
              <a:t>Regulator</a:t>
            </a:r>
            <a:endParaRPr lang="pl-PL" dirty="0">
              <a:ea typeface="Open Sans Regular" pitchFamily="34" charset="0"/>
              <a:cs typeface="Open Sans Regular" pitchFamily="34" charset="0"/>
            </a:endParaRPr>
          </a:p>
          <a:p>
            <a:pPr marL="285750" indent="-285750" algn="just">
              <a:lnSpc>
                <a:spcPct val="150000"/>
              </a:lnSpc>
              <a:buFont typeface="Wingdings" panose="05000000000000000000" pitchFamily="2" charset="2"/>
              <a:buChar char="ü"/>
            </a:pPr>
            <a:r>
              <a:rPr lang="pl-PL" dirty="0" err="1">
                <a:ea typeface="Open Sans Regular" pitchFamily="34" charset="0"/>
                <a:cs typeface="Open Sans Regular" pitchFamily="34" charset="0"/>
              </a:rPr>
              <a:t>Important</a:t>
            </a:r>
            <a:r>
              <a:rPr lang="pl-PL" dirty="0">
                <a:ea typeface="Open Sans Regular" pitchFamily="34" charset="0"/>
                <a:cs typeface="Open Sans Regular" pitchFamily="34" charset="0"/>
              </a:rPr>
              <a:t> role of </a:t>
            </a:r>
            <a:r>
              <a:rPr lang="pl-PL" dirty="0" err="1">
                <a:ea typeface="Open Sans Regular" pitchFamily="34" charset="0"/>
                <a:cs typeface="Open Sans Regular" pitchFamily="34" charset="0"/>
              </a:rPr>
              <a:t>local</a:t>
            </a:r>
            <a:r>
              <a:rPr lang="pl-PL" dirty="0">
                <a:ea typeface="Open Sans Regular" pitchFamily="34" charset="0"/>
                <a:cs typeface="Open Sans Regular" pitchFamily="34" charset="0"/>
              </a:rPr>
              <a:t> </a:t>
            </a:r>
            <a:r>
              <a:rPr lang="pl-PL" dirty="0" err="1">
                <a:ea typeface="Open Sans Regular" pitchFamily="34" charset="0"/>
                <a:cs typeface="Open Sans Regular" pitchFamily="34" charset="0"/>
              </a:rPr>
              <a:t>content</a:t>
            </a:r>
            <a:r>
              <a:rPr lang="pl-PL" dirty="0">
                <a:ea typeface="Open Sans Regular" pitchFamily="34" charset="0"/>
                <a:cs typeface="Open Sans Regular" pitchFamily="34" charset="0"/>
              </a:rPr>
              <a:t>/</a:t>
            </a:r>
            <a:r>
              <a:rPr lang="pl-PL" dirty="0" err="1">
                <a:ea typeface="Open Sans Regular" pitchFamily="34" charset="0"/>
                <a:cs typeface="Open Sans Regular" pitchFamily="34" charset="0"/>
              </a:rPr>
              <a:t>supply</a:t>
            </a:r>
            <a:r>
              <a:rPr lang="pl-PL" dirty="0">
                <a:ea typeface="Open Sans Regular" pitchFamily="34" charset="0"/>
                <a:cs typeface="Open Sans Regular" pitchFamily="34" charset="0"/>
              </a:rPr>
              <a:t> </a:t>
            </a:r>
            <a:r>
              <a:rPr lang="pl-PL" dirty="0" err="1">
                <a:ea typeface="Open Sans Regular" pitchFamily="34" charset="0"/>
                <a:cs typeface="Open Sans Regular" pitchFamily="34" charset="0"/>
              </a:rPr>
              <a:t>chain</a:t>
            </a:r>
            <a:r>
              <a:rPr lang="en-US" dirty="0">
                <a:ea typeface="Open Sans Regular" pitchFamily="34" charset="0"/>
                <a:cs typeface="Open Sans Regular" pitchFamily="34" charset="0"/>
              </a:rPr>
              <a:t> </a:t>
            </a:r>
            <a:r>
              <a:rPr lang="pl-PL" dirty="0">
                <a:ea typeface="Open Sans Regular" pitchFamily="34" charset="0"/>
                <a:cs typeface="Open Sans Regular" pitchFamily="34" charset="0"/>
              </a:rPr>
              <a:t>development</a:t>
            </a:r>
            <a:endParaRPr lang="en-US" dirty="0">
              <a:ea typeface="Open Sans Regular" pitchFamily="34" charset="0"/>
              <a:cs typeface="Open Sans Regular" pitchFamily="34" charset="0"/>
            </a:endParaRPr>
          </a:p>
        </p:txBody>
      </p:sp>
      <p:sp>
        <p:nvSpPr>
          <p:cNvPr id="7" name="Title 1">
            <a:extLst>
              <a:ext uri="{FF2B5EF4-FFF2-40B4-BE49-F238E27FC236}">
                <a16:creationId xmlns:a16="http://schemas.microsoft.com/office/drawing/2014/main" id="{B39FAD31-41E1-4AAB-875A-F0ED147B8CF2}"/>
              </a:ext>
            </a:extLst>
          </p:cNvPr>
          <p:cNvSpPr txBox="1">
            <a:spLocks/>
          </p:cNvSpPr>
          <p:nvPr/>
        </p:nvSpPr>
        <p:spPr>
          <a:xfrm>
            <a:off x="1134319" y="924770"/>
            <a:ext cx="6358491" cy="837805"/>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200" b="1" dirty="0" err="1">
                <a:latin typeface="+mn-lt"/>
              </a:rPr>
              <a:t>What</a:t>
            </a:r>
            <a:r>
              <a:rPr lang="pl-PL" sz="2200" b="1" dirty="0">
                <a:latin typeface="+mn-lt"/>
              </a:rPr>
              <a:t> </a:t>
            </a:r>
            <a:r>
              <a:rPr lang="pl-PL" sz="2200" b="1" dirty="0" err="1">
                <a:latin typeface="+mn-lt"/>
              </a:rPr>
              <a:t>is</a:t>
            </a:r>
            <a:r>
              <a:rPr lang="pl-PL" sz="2200" b="1" dirty="0">
                <a:latin typeface="+mn-lt"/>
              </a:rPr>
              <a:t> </a:t>
            </a:r>
            <a:r>
              <a:rPr lang="pl-PL" sz="2200" b="1" dirty="0" err="1">
                <a:latin typeface="+mn-lt"/>
              </a:rPr>
              <a:t>new</a:t>
            </a:r>
            <a:r>
              <a:rPr lang="pl-PL" sz="2200" b="1" dirty="0">
                <a:latin typeface="+mn-lt"/>
              </a:rPr>
              <a:t> in the update of PNPP:</a:t>
            </a:r>
            <a:endParaRPr lang="en-GB" sz="2200" b="1" dirty="0">
              <a:latin typeface="+mn-lt"/>
            </a:endParaRPr>
          </a:p>
        </p:txBody>
      </p:sp>
      <p:sp>
        <p:nvSpPr>
          <p:cNvPr id="8" name="Symbol zastępczy daty 3">
            <a:extLst>
              <a:ext uri="{FF2B5EF4-FFF2-40B4-BE49-F238E27FC236}">
                <a16:creationId xmlns:a16="http://schemas.microsoft.com/office/drawing/2014/main" id="{ECB39CF8-6A15-4594-8B00-F354B54BE489}"/>
              </a:ext>
            </a:extLst>
          </p:cNvPr>
          <p:cNvSpPr txBox="1">
            <a:spLocks/>
          </p:cNvSpPr>
          <p:nvPr/>
        </p:nvSpPr>
        <p:spPr>
          <a:xfrm>
            <a:off x="7349922" y="6833110"/>
            <a:ext cx="2405062" cy="40163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pl-PL" sz="1200" dirty="0" err="1"/>
              <a:t>October</a:t>
            </a:r>
            <a:r>
              <a:rPr lang="pl-PL" sz="1200" dirty="0"/>
              <a:t> 13-14, 2021</a:t>
            </a:r>
          </a:p>
        </p:txBody>
      </p:sp>
    </p:spTree>
    <p:extLst>
      <p:ext uri="{BB962C8B-B14F-4D97-AF65-F5344CB8AC3E}">
        <p14:creationId xmlns:p14="http://schemas.microsoft.com/office/powerpoint/2010/main" val="389549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ymbol zastępczy zawartości 2"/>
          <p:cNvSpPr txBox="1">
            <a:spLocks/>
          </p:cNvSpPr>
          <p:nvPr/>
        </p:nvSpPr>
        <p:spPr bwMode="auto">
          <a:xfrm>
            <a:off x="713677" y="1733107"/>
            <a:ext cx="9178859" cy="2046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sz="3200">
                <a:solidFill>
                  <a:schemeClr val="tx1"/>
                </a:solidFill>
                <a:latin typeface="Arial" panose="020B0604020202020204" pitchFamily="34" charset="0"/>
              </a:defRPr>
            </a:lvl1pPr>
            <a:lvl2pPr marL="990600" indent="-533400">
              <a:spcBef>
                <a:spcPct val="20000"/>
              </a:spcBef>
              <a:buChar char="–"/>
              <a:defRPr sz="2800">
                <a:solidFill>
                  <a:schemeClr val="tx1"/>
                </a:solidFill>
                <a:latin typeface="Arial" panose="020B0604020202020204" pitchFamily="34" charset="0"/>
              </a:defRPr>
            </a:lvl2pPr>
            <a:lvl3pPr marL="1371600" indent="-457200">
              <a:spcBef>
                <a:spcPct val="20000"/>
              </a:spcBef>
              <a:buChar char="•"/>
              <a:defRPr sz="2400">
                <a:solidFill>
                  <a:schemeClr val="tx1"/>
                </a:solidFill>
                <a:latin typeface="Arial" panose="020B0604020202020204" pitchFamily="34" charset="0"/>
              </a:defRPr>
            </a:lvl3pPr>
            <a:lvl4pPr marL="1752600" indent="-381000">
              <a:spcBef>
                <a:spcPct val="20000"/>
              </a:spcBef>
              <a:buChar char="–"/>
              <a:defRPr sz="2000">
                <a:solidFill>
                  <a:schemeClr val="tx1"/>
                </a:solidFill>
                <a:latin typeface="Arial" panose="020B0604020202020204" pitchFamily="34" charset="0"/>
              </a:defRPr>
            </a:lvl4pPr>
            <a:lvl5pPr marL="2209800" indent="-381000">
              <a:spcBef>
                <a:spcPct val="20000"/>
              </a:spcBef>
              <a:buChar char="»"/>
              <a:defRPr sz="2000">
                <a:solidFill>
                  <a:schemeClr val="tx1"/>
                </a:solidFill>
                <a:latin typeface="Arial" panose="020B0604020202020204" pitchFamily="34" charset="0"/>
              </a:defRPr>
            </a:lvl5pPr>
            <a:lvl6pPr marL="266700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12420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358140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03860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Aft>
                <a:spcPts val="1403"/>
              </a:spcAft>
              <a:buNone/>
              <a:defRPr/>
            </a:pPr>
            <a:r>
              <a:rPr lang="en-US" altLang="en-US" sz="2000" dirty="0">
                <a:latin typeface="+mn-lt"/>
                <a:cs typeface="Times New Roman" panose="02020603050405020304" pitchFamily="18" charset="0"/>
              </a:rPr>
              <a:t>Gap analysis results </a:t>
            </a:r>
            <a:r>
              <a:rPr lang="pl-PL" altLang="en-US" sz="2000" dirty="0" err="1">
                <a:latin typeface="+mn-lt"/>
                <a:cs typeface="Times New Roman" panose="02020603050405020304" pitchFamily="18" charset="0"/>
              </a:rPr>
              <a:t>conducted</a:t>
            </a:r>
            <a:r>
              <a:rPr lang="pl-PL" altLang="en-US" sz="2000" dirty="0">
                <a:latin typeface="+mn-lt"/>
                <a:cs typeface="Times New Roman" panose="02020603050405020304" pitchFamily="18" charset="0"/>
              </a:rPr>
              <a:t> by the </a:t>
            </a:r>
            <a:r>
              <a:rPr lang="pl-PL" altLang="en-US" sz="2000" dirty="0" err="1">
                <a:latin typeface="+mn-lt"/>
                <a:cs typeface="Times New Roman" panose="02020603050405020304" pitchFamily="18" charset="0"/>
              </a:rPr>
              <a:t>Ministry</a:t>
            </a:r>
            <a:r>
              <a:rPr lang="pl-PL" altLang="en-US" sz="2000" dirty="0">
                <a:latin typeface="+mn-lt"/>
                <a:cs typeface="Times New Roman" panose="02020603050405020304" pitchFamily="18" charset="0"/>
              </a:rPr>
              <a:t> of Cli in </a:t>
            </a:r>
            <a:r>
              <a:rPr lang="en-US" altLang="en-US" sz="2000" dirty="0">
                <a:latin typeface="+mn-lt"/>
                <a:cs typeface="Times New Roman" panose="02020603050405020304" pitchFamily="18" charset="0"/>
              </a:rPr>
              <a:t>20</a:t>
            </a:r>
            <a:r>
              <a:rPr lang="pl-PL" altLang="en-US" sz="2000" dirty="0">
                <a:latin typeface="+mn-lt"/>
                <a:cs typeface="Times New Roman" panose="02020603050405020304" pitchFamily="18" charset="0"/>
              </a:rPr>
              <a:t>21</a:t>
            </a:r>
            <a:r>
              <a:rPr lang="en-US" altLang="en-US" sz="1403" b="1" dirty="0">
                <a:latin typeface="+mn-lt"/>
                <a:cs typeface="Times New Roman" panose="02020603050405020304" pitchFamily="18" charset="0"/>
              </a:rPr>
              <a:t>:</a:t>
            </a:r>
          </a:p>
          <a:p>
            <a:pPr marL="400953" indent="-400953">
              <a:spcBef>
                <a:spcPct val="50000"/>
              </a:spcBef>
              <a:buFont typeface="Wingdings" panose="05000000000000000000" pitchFamily="2" charset="2"/>
              <a:buChar char="Ø"/>
            </a:pPr>
            <a:r>
              <a:rPr lang="pl-PL" altLang="en-US" sz="1800" dirty="0">
                <a:latin typeface="+mn-lt"/>
                <a:cs typeface="Times New Roman" panose="02020603050405020304" pitchFamily="18" charset="0"/>
              </a:rPr>
              <a:t>79</a:t>
            </a:r>
            <a:r>
              <a:rPr lang="en-US" altLang="en-US" sz="1800" dirty="0">
                <a:latin typeface="+mn-lt"/>
                <a:cs typeface="Times New Roman" panose="02020603050405020304" pitchFamily="18" charset="0"/>
              </a:rPr>
              <a:t> Polish companies with nuclear experience in past 10 years (for NPP and fuel cycle facilities, nuclear laboratories, CERN, ITER, </a:t>
            </a:r>
            <a:r>
              <a:rPr lang="pl-PL" altLang="en-US" sz="1800" dirty="0">
                <a:latin typeface="+mn-lt"/>
                <a:cs typeface="Times New Roman" panose="02020603050405020304" pitchFamily="18" charset="0"/>
              </a:rPr>
              <a:t> Dubna </a:t>
            </a:r>
            <a:r>
              <a:rPr lang="pl-PL" altLang="en-US" sz="1800" dirty="0" err="1">
                <a:latin typeface="+mn-lt"/>
                <a:cs typeface="Times New Roman" panose="02020603050405020304" pitchFamily="18" charset="0"/>
              </a:rPr>
              <a:t>laboratory</a:t>
            </a:r>
            <a:r>
              <a:rPr lang="pl-PL" altLang="en-US" sz="1800" dirty="0">
                <a:latin typeface="+mn-lt"/>
                <a:cs typeface="Times New Roman" panose="02020603050405020304" pitchFamily="18" charset="0"/>
              </a:rPr>
              <a:t>, </a:t>
            </a:r>
            <a:r>
              <a:rPr lang="en-US" altLang="en-US" sz="1800" dirty="0">
                <a:latin typeface="+mn-lt"/>
                <a:cs typeface="Times New Roman" panose="02020603050405020304" pitchFamily="18" charset="0"/>
              </a:rPr>
              <a:t>Polish research nuclear reactor Maria, other),</a:t>
            </a:r>
          </a:p>
          <a:p>
            <a:pPr marL="400953" indent="-400953">
              <a:spcBef>
                <a:spcPct val="50000"/>
              </a:spcBef>
              <a:buFont typeface="Wingdings" panose="05000000000000000000" pitchFamily="2" charset="2"/>
              <a:buChar char="Ø"/>
            </a:pPr>
            <a:r>
              <a:rPr lang="en-US" altLang="en-US" sz="1800" dirty="0">
                <a:latin typeface="+mn-lt"/>
                <a:cs typeface="Times New Roman" panose="02020603050405020304" pitchFamily="18" charset="0"/>
              </a:rPr>
              <a:t>Another 2</a:t>
            </a:r>
            <a:r>
              <a:rPr lang="pl-PL" altLang="en-US" sz="1800" dirty="0">
                <a:latin typeface="+mn-lt"/>
                <a:cs typeface="Times New Roman" panose="02020603050405020304" pitchFamily="18" charset="0"/>
              </a:rPr>
              <a:t>5</a:t>
            </a:r>
            <a:r>
              <a:rPr lang="en-US" altLang="en-US" sz="1800" dirty="0">
                <a:latin typeface="+mn-lt"/>
                <a:cs typeface="Times New Roman" panose="02020603050405020304" pitchFamily="18" charset="0"/>
              </a:rPr>
              <a:t>0 Polish companies with sufficient capabilities/competencies for nuclear industry.</a:t>
            </a:r>
            <a:endParaRPr lang="pl-PL" altLang="en-US" sz="1800" dirty="0">
              <a:latin typeface="+mn-lt"/>
              <a:cs typeface="Times New Roman" panose="02020603050405020304" pitchFamily="18" charset="0"/>
            </a:endParaRPr>
          </a:p>
          <a:p>
            <a:pPr marL="400953" indent="-400953">
              <a:spcBef>
                <a:spcPct val="50000"/>
              </a:spcBef>
              <a:buFont typeface="Wingdings" panose="05000000000000000000" pitchFamily="2" charset="2"/>
              <a:buChar char="Ø"/>
            </a:pPr>
            <a:r>
              <a:rPr lang="en-US" sz="1800" dirty="0">
                <a:latin typeface="+mn-lt"/>
              </a:rPr>
              <a:t>Possible</a:t>
            </a:r>
            <a:r>
              <a:rPr lang="pl-PL" sz="1800" dirty="0">
                <a:latin typeface="+mn-lt"/>
              </a:rPr>
              <a:t> </a:t>
            </a:r>
            <a:r>
              <a:rPr lang="pl-PL" sz="1800" dirty="0" err="1">
                <a:latin typeface="+mn-lt"/>
              </a:rPr>
              <a:t>Polish</a:t>
            </a:r>
            <a:r>
              <a:rPr lang="en-US" sz="1800" dirty="0">
                <a:latin typeface="+mn-lt"/>
              </a:rPr>
              <a:t> local content: min. 40% </a:t>
            </a:r>
            <a:r>
              <a:rPr lang="pl-PL" sz="1800" dirty="0">
                <a:latin typeface="+mn-lt"/>
              </a:rPr>
              <a:t>of </a:t>
            </a:r>
            <a:r>
              <a:rPr lang="pl-PL" sz="1800" dirty="0" err="1">
                <a:latin typeface="+mn-lt"/>
              </a:rPr>
              <a:t>value</a:t>
            </a:r>
            <a:r>
              <a:rPr lang="pl-PL" sz="1800" dirty="0">
                <a:latin typeface="+mn-lt"/>
              </a:rPr>
              <a:t> </a:t>
            </a:r>
            <a:r>
              <a:rPr lang="en-US" sz="1800" dirty="0">
                <a:latin typeface="+mn-lt"/>
              </a:rPr>
              <a:t>at the first unit up to 70% at the final stage.</a:t>
            </a:r>
            <a:endParaRPr lang="en-US" altLang="en-US" sz="1800" dirty="0">
              <a:latin typeface="+mn-lt"/>
            </a:endParaRPr>
          </a:p>
          <a:p>
            <a:pPr marL="400953" indent="-400953">
              <a:spcBef>
                <a:spcPct val="50000"/>
              </a:spcBef>
              <a:buFont typeface="Wingdings" panose="05000000000000000000" pitchFamily="2" charset="2"/>
              <a:buChar char="Ø"/>
            </a:pPr>
            <a:endParaRPr lang="en-US" altLang="en-US" sz="1169" dirty="0">
              <a:solidFill>
                <a:srgbClr val="1D6CC7"/>
              </a:solidFill>
              <a:latin typeface="+mn-lt"/>
              <a:cs typeface="Times New Roman" panose="02020603050405020304" pitchFamily="18" charset="0"/>
            </a:endParaRPr>
          </a:p>
        </p:txBody>
      </p:sp>
      <p:sp>
        <p:nvSpPr>
          <p:cNvPr id="17" name="Symbol zastępczy zawartości 2"/>
          <p:cNvSpPr txBox="1">
            <a:spLocks/>
          </p:cNvSpPr>
          <p:nvPr/>
        </p:nvSpPr>
        <p:spPr bwMode="auto">
          <a:xfrm>
            <a:off x="713676" y="4221125"/>
            <a:ext cx="9847753" cy="1605443"/>
          </a:xfrm>
          <a:prstGeom prst="rect">
            <a:avLst/>
          </a:prstGeom>
          <a:noFill/>
          <a:ln w="9525">
            <a:noFill/>
            <a:miter lim="800000"/>
            <a:headEnd/>
            <a:tailEnd/>
          </a:ln>
        </p:spPr>
        <p:txBody>
          <a:bodyPr vert="horz" wrap="square" lIns="80189" tIns="40094" rIns="80189" bIns="40094" numCol="1" anchor="t" anchorCtr="0" compatLnSpc="1">
            <a:prstTxWarp prst="textNoShape">
              <a:avLst/>
            </a:prstTxWarp>
            <a:normAutofit lnSpcReduction="10000"/>
          </a:bodyPr>
          <a:lstStyle>
            <a:lvl1pPr marL="0" indent="0" algn="ctr" rtl="0" fontAlgn="base">
              <a:lnSpc>
                <a:spcPct val="90000"/>
              </a:lnSpc>
              <a:spcBef>
                <a:spcPts val="1000"/>
              </a:spcBef>
              <a:spcAft>
                <a:spcPct val="0"/>
              </a:spcAft>
              <a:buFont typeface="Arial" charset="0"/>
              <a:buNone/>
              <a:defRPr sz="2400" kern="1200">
                <a:solidFill>
                  <a:schemeClr val="tx1"/>
                </a:solidFill>
                <a:latin typeface="+mn-lt"/>
                <a:ea typeface="+mn-ea"/>
                <a:cs typeface="+mn-cs"/>
              </a:defRPr>
            </a:lvl1pPr>
            <a:lvl2pPr marL="457200" indent="0" algn="ctr" rtl="0" fontAlgn="base">
              <a:lnSpc>
                <a:spcPct val="90000"/>
              </a:lnSpc>
              <a:spcBef>
                <a:spcPts val="500"/>
              </a:spcBef>
              <a:spcAft>
                <a:spcPct val="0"/>
              </a:spcAft>
              <a:buFont typeface="Arial" charset="0"/>
              <a:buNone/>
              <a:defRPr sz="2000" kern="1200">
                <a:solidFill>
                  <a:schemeClr val="tx1"/>
                </a:solidFill>
                <a:latin typeface="+mn-lt"/>
                <a:ea typeface="+mn-ea"/>
                <a:cs typeface="+mn-cs"/>
              </a:defRPr>
            </a:lvl2pPr>
            <a:lvl3pPr marL="914400" indent="0" algn="ctr" rtl="0" fontAlgn="base">
              <a:lnSpc>
                <a:spcPct val="90000"/>
              </a:lnSpc>
              <a:spcBef>
                <a:spcPts val="500"/>
              </a:spcBef>
              <a:spcAft>
                <a:spcPct val="0"/>
              </a:spcAft>
              <a:buFont typeface="Arial" charset="0"/>
              <a:buNone/>
              <a:defRPr sz="1800" kern="1200">
                <a:solidFill>
                  <a:schemeClr val="tx1"/>
                </a:solidFill>
                <a:latin typeface="+mn-lt"/>
                <a:ea typeface="+mn-ea"/>
                <a:cs typeface="+mn-cs"/>
              </a:defRPr>
            </a:lvl3pPr>
            <a:lvl4pPr marL="13716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4pPr>
            <a:lvl5pPr marL="1828800" indent="0" algn="ctr" rtl="0" fontAlgn="base">
              <a:lnSpc>
                <a:spcPct val="90000"/>
              </a:lnSpc>
              <a:spcBef>
                <a:spcPts val="500"/>
              </a:spcBef>
              <a:spcAft>
                <a:spcPct val="0"/>
              </a:spcAft>
              <a:buFont typeface="Arial"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indent="-171450" algn="just">
              <a:lnSpc>
                <a:spcPct val="100000"/>
              </a:lnSpc>
              <a:spcBef>
                <a:spcPts val="0"/>
              </a:spcBef>
              <a:buFont typeface="Wingdings" panose="05000000000000000000" pitchFamily="2" charset="2"/>
              <a:buChar char="Ø"/>
            </a:pPr>
            <a:r>
              <a:rPr lang="pl-PL" sz="1800" dirty="0"/>
              <a:t>     </a:t>
            </a:r>
            <a:r>
              <a:rPr lang="en-US" sz="1800" dirty="0"/>
              <a:t>Polish industry has sufficient capabilities to deliver most of products/services in BOP and some of </a:t>
            </a:r>
            <a:r>
              <a:rPr lang="pl-PL" sz="1800" dirty="0"/>
              <a:t>       	</a:t>
            </a:r>
            <a:r>
              <a:rPr lang="en-US" sz="1800" dirty="0"/>
              <a:t>T/G components: Civil works, manufacturing and assembly of piping, HVAC and electric </a:t>
            </a:r>
            <a:r>
              <a:rPr lang="pl-PL" sz="1800" dirty="0"/>
              <a:t>	</a:t>
            </a:r>
            <a:r>
              <a:rPr lang="en-US" sz="1800" dirty="0"/>
              <a:t>components,  </a:t>
            </a:r>
            <a:endParaRPr lang="pl-PL" sz="1800" dirty="0"/>
          </a:p>
          <a:p>
            <a:pPr marL="171450" indent="-171450" algn="just">
              <a:lnSpc>
                <a:spcPct val="100000"/>
              </a:lnSpc>
              <a:spcBef>
                <a:spcPts val="0"/>
              </a:spcBef>
              <a:buFont typeface="Wingdings" panose="05000000000000000000" pitchFamily="2" charset="2"/>
              <a:buChar char="Ø"/>
            </a:pPr>
            <a:endParaRPr lang="en-US" sz="1800" dirty="0"/>
          </a:p>
          <a:p>
            <a:pPr marL="171450" indent="-171450" algn="just">
              <a:lnSpc>
                <a:spcPct val="100000"/>
              </a:lnSpc>
              <a:spcBef>
                <a:spcPts val="0"/>
              </a:spcBef>
              <a:buFont typeface="Wingdings" panose="05000000000000000000" pitchFamily="2" charset="2"/>
              <a:buChar char="Ø"/>
            </a:pPr>
            <a:r>
              <a:rPr lang="pl-PL" sz="1800" dirty="0"/>
              <a:t>     </a:t>
            </a:r>
            <a:r>
              <a:rPr lang="en-US" sz="1800" dirty="0"/>
              <a:t>Some components of NSSS (manufacturing/erection) </a:t>
            </a:r>
            <a:r>
              <a:rPr lang="pl-PL" sz="1800" dirty="0" err="1"/>
              <a:t>are</a:t>
            </a:r>
            <a:r>
              <a:rPr lang="en-US" sz="1800" dirty="0"/>
              <a:t> in reach but require additional </a:t>
            </a:r>
            <a:r>
              <a:rPr lang="pl-PL" sz="1800" dirty="0"/>
              <a:t>	</a:t>
            </a:r>
            <a:r>
              <a:rPr lang="en-US" sz="1800" dirty="0"/>
              <a:t>investments in Polish industry.</a:t>
            </a:r>
          </a:p>
          <a:p>
            <a:pPr algn="l"/>
            <a:endParaRPr lang="en-US" sz="1052" dirty="0">
              <a:solidFill>
                <a:srgbClr val="FF0000"/>
              </a:solidFill>
            </a:endParaRPr>
          </a:p>
        </p:txBody>
      </p:sp>
      <p:sp>
        <p:nvSpPr>
          <p:cNvPr id="8" name="Tytuł 1">
            <a:extLst>
              <a:ext uri="{FF2B5EF4-FFF2-40B4-BE49-F238E27FC236}">
                <a16:creationId xmlns:a16="http://schemas.microsoft.com/office/drawing/2014/main" id="{F6010957-624E-4CF9-BB35-B89A5F2088B6}"/>
              </a:ext>
            </a:extLst>
          </p:cNvPr>
          <p:cNvSpPr txBox="1">
            <a:spLocks/>
          </p:cNvSpPr>
          <p:nvPr/>
        </p:nvSpPr>
        <p:spPr>
          <a:xfrm>
            <a:off x="1012723" y="542372"/>
            <a:ext cx="9178859" cy="966993"/>
          </a:xfrm>
          <a:prstGeom prst="rect">
            <a:avLst/>
          </a:prstGeom>
        </p:spPr>
        <p:txBody>
          <a:bodyPr vert="horz" lIns="0" tIns="0" rIns="0" bIns="0" rtlCol="0" anchor="ctr">
            <a:noAutofit/>
          </a:bodyPr>
          <a:lstStyle>
            <a:lvl1pPr algn="l" defTabSz="1007943" rtl="0" eaLnBrk="1" latinLnBrk="0" hangingPunct="1">
              <a:lnSpc>
                <a:spcPct val="90000"/>
              </a:lnSpc>
              <a:spcBef>
                <a:spcPct val="0"/>
              </a:spcBef>
              <a:buNone/>
              <a:defRPr sz="1400" b="1" kern="1200">
                <a:solidFill>
                  <a:schemeClr val="tx1"/>
                </a:solidFill>
                <a:latin typeface="Merriweather Sans" panose="00000500000000000000" pitchFamily="2" charset="-18"/>
                <a:ea typeface="+mj-ea"/>
                <a:cs typeface="+mj-cs"/>
              </a:defRPr>
            </a:lvl1pPr>
          </a:lstStyle>
          <a:p>
            <a:pPr algn="ctr"/>
            <a:r>
              <a:rPr lang="pl-PL" sz="3200" dirty="0" err="1">
                <a:latin typeface="+mn-lt"/>
                <a:cs typeface="Arial" panose="020B0604020202020204" pitchFamily="34" charset="0"/>
              </a:rPr>
              <a:t>Objective</a:t>
            </a:r>
            <a:r>
              <a:rPr lang="pl-PL" sz="3200" dirty="0">
                <a:latin typeface="+mn-lt"/>
                <a:cs typeface="Arial" panose="020B0604020202020204" pitchFamily="34" charset="0"/>
              </a:rPr>
              <a:t> of the </a:t>
            </a:r>
            <a:r>
              <a:rPr lang="pl-PL" sz="3200" dirty="0" err="1">
                <a:latin typeface="+mn-lt"/>
                <a:cs typeface="Arial" panose="020B0604020202020204" pitchFamily="34" charset="0"/>
              </a:rPr>
              <a:t>Polish</a:t>
            </a:r>
            <a:r>
              <a:rPr lang="pl-PL" sz="3200" dirty="0">
                <a:latin typeface="+mn-lt"/>
                <a:cs typeface="Arial" panose="020B0604020202020204" pitchFamily="34" charset="0"/>
              </a:rPr>
              <a:t> </a:t>
            </a:r>
            <a:r>
              <a:rPr lang="pl-PL" sz="3200" dirty="0" err="1">
                <a:latin typeface="+mn-lt"/>
                <a:cs typeface="Arial" panose="020B0604020202020204" pitchFamily="34" charset="0"/>
              </a:rPr>
              <a:t>Nuclear</a:t>
            </a:r>
            <a:r>
              <a:rPr lang="pl-PL" sz="3200" dirty="0">
                <a:latin typeface="+mn-lt"/>
                <a:cs typeface="Arial" panose="020B0604020202020204" pitchFamily="34" charset="0"/>
              </a:rPr>
              <a:t> Power </a:t>
            </a:r>
            <a:r>
              <a:rPr lang="pl-PL" sz="3200" dirty="0" err="1">
                <a:latin typeface="+mn-lt"/>
                <a:cs typeface="Arial" panose="020B0604020202020204" pitchFamily="34" charset="0"/>
              </a:rPr>
              <a:t>Programme</a:t>
            </a:r>
            <a:endParaRPr lang="pl-PL" sz="3200" dirty="0">
              <a:latin typeface="+mn-lt"/>
              <a:cs typeface="Arial" panose="020B0604020202020204" pitchFamily="34" charset="0"/>
            </a:endParaRPr>
          </a:p>
          <a:p>
            <a:pPr algn="ctr"/>
            <a:r>
              <a:rPr lang="pl-PL" sz="3200" dirty="0" err="1">
                <a:latin typeface="+mn-lt"/>
                <a:cs typeface="Arial" panose="020B0604020202020204" pitchFamily="34" charset="0"/>
              </a:rPr>
              <a:t>Local</a:t>
            </a:r>
            <a:r>
              <a:rPr lang="pl-PL" sz="3200" dirty="0">
                <a:latin typeface="+mn-lt"/>
                <a:cs typeface="Arial" panose="020B0604020202020204" pitchFamily="34" charset="0"/>
              </a:rPr>
              <a:t> </a:t>
            </a:r>
            <a:r>
              <a:rPr lang="pl-PL" sz="3200" dirty="0" err="1">
                <a:latin typeface="+mn-lt"/>
                <a:cs typeface="Arial" panose="020B0604020202020204" pitchFamily="34" charset="0"/>
              </a:rPr>
              <a:t>content</a:t>
            </a:r>
            <a:r>
              <a:rPr lang="pl-PL" sz="3200" dirty="0">
                <a:latin typeface="+mn-lt"/>
                <a:cs typeface="Arial" panose="020B0604020202020204" pitchFamily="34" charset="0"/>
              </a:rPr>
              <a:t> and </a:t>
            </a:r>
            <a:r>
              <a:rPr lang="pl-PL" sz="3200" dirty="0" err="1">
                <a:latin typeface="+mn-lt"/>
                <a:cs typeface="Arial" panose="020B0604020202020204" pitchFamily="34" charset="0"/>
              </a:rPr>
              <a:t>nuclear</a:t>
            </a:r>
            <a:r>
              <a:rPr lang="pl-PL" sz="3200" dirty="0">
                <a:latin typeface="+mn-lt"/>
                <a:cs typeface="Arial" panose="020B0604020202020204" pitchFamily="34" charset="0"/>
              </a:rPr>
              <a:t> </a:t>
            </a:r>
            <a:r>
              <a:rPr lang="pl-PL" sz="3200" dirty="0" err="1">
                <a:latin typeface="+mn-lt"/>
                <a:cs typeface="Arial" panose="020B0604020202020204" pitchFamily="34" charset="0"/>
              </a:rPr>
              <a:t>supply</a:t>
            </a:r>
            <a:r>
              <a:rPr lang="pl-PL" sz="3200" dirty="0">
                <a:latin typeface="+mn-lt"/>
                <a:cs typeface="Arial" panose="020B0604020202020204" pitchFamily="34" charset="0"/>
              </a:rPr>
              <a:t> </a:t>
            </a:r>
            <a:r>
              <a:rPr lang="pl-PL" sz="3200" dirty="0" err="1">
                <a:latin typeface="+mn-lt"/>
                <a:cs typeface="Arial" panose="020B0604020202020204" pitchFamily="34" charset="0"/>
              </a:rPr>
              <a:t>chain</a:t>
            </a:r>
            <a:endParaRPr lang="pl-PL" sz="3200" dirty="0">
              <a:latin typeface="+mn-lt"/>
              <a:cs typeface="Arial" panose="020B0604020202020204" pitchFamily="34" charset="0"/>
            </a:endParaRPr>
          </a:p>
        </p:txBody>
      </p:sp>
      <p:sp>
        <p:nvSpPr>
          <p:cNvPr id="7" name="Symbol zastępczy daty 3">
            <a:extLst>
              <a:ext uri="{FF2B5EF4-FFF2-40B4-BE49-F238E27FC236}">
                <a16:creationId xmlns:a16="http://schemas.microsoft.com/office/drawing/2014/main" id="{3A73A339-73FE-4B81-B62A-5A15B1D69E31}"/>
              </a:ext>
            </a:extLst>
          </p:cNvPr>
          <p:cNvSpPr txBox="1">
            <a:spLocks/>
          </p:cNvSpPr>
          <p:nvPr/>
        </p:nvSpPr>
        <p:spPr>
          <a:xfrm>
            <a:off x="7349922" y="6833110"/>
            <a:ext cx="2405062" cy="40163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pl-PL" sz="1200" dirty="0" err="1"/>
              <a:t>October</a:t>
            </a:r>
            <a:r>
              <a:rPr lang="pl-PL" sz="1200" dirty="0"/>
              <a:t> 13-14, 2021</a:t>
            </a:r>
          </a:p>
        </p:txBody>
      </p:sp>
    </p:spTree>
    <p:extLst>
      <p:ext uri="{BB962C8B-B14F-4D97-AF65-F5344CB8AC3E}">
        <p14:creationId xmlns:p14="http://schemas.microsoft.com/office/powerpoint/2010/main" val="818101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rostokąt 24"/>
          <p:cNvSpPr/>
          <p:nvPr/>
        </p:nvSpPr>
        <p:spPr>
          <a:xfrm>
            <a:off x="1528898" y="1673029"/>
            <a:ext cx="5023911" cy="276999"/>
          </a:xfrm>
          <a:prstGeom prst="rect">
            <a:avLst/>
          </a:prstGeom>
        </p:spPr>
        <p:txBody>
          <a:bodyPr wrap="square">
            <a:spAutoFit/>
          </a:bodyPr>
          <a:lstStyle/>
          <a:p>
            <a:pPr algn="ctr"/>
            <a:r>
              <a:rPr lang="en-US" altLang="en-US" sz="1200" dirty="0">
                <a:latin typeface="Calibri" panose="020F0502020204030204" pitchFamily="34" charset="0"/>
              </a:rPr>
              <a:t>Experience of the Polish industry </a:t>
            </a:r>
            <a:r>
              <a:rPr lang="pl-PL" altLang="en-US" sz="1200" dirty="0">
                <a:latin typeface="Calibri" panose="020F0502020204030204" pitchFamily="34" charset="0"/>
              </a:rPr>
              <a:t>in</a:t>
            </a:r>
            <a:r>
              <a:rPr lang="en-US" altLang="en-US" sz="1200" dirty="0">
                <a:latin typeface="Calibri" panose="020F0502020204030204" pitchFamily="34" charset="0"/>
              </a:rPr>
              <a:t> nuclear projects worldwide </a:t>
            </a:r>
          </a:p>
        </p:txBody>
      </p:sp>
      <p:sp>
        <p:nvSpPr>
          <p:cNvPr id="29" name="Prostokąt 28"/>
          <p:cNvSpPr/>
          <p:nvPr/>
        </p:nvSpPr>
        <p:spPr>
          <a:xfrm>
            <a:off x="691355" y="4453413"/>
            <a:ext cx="7830307" cy="1333698"/>
          </a:xfrm>
          <a:prstGeom prst="rect">
            <a:avLst/>
          </a:prstGeom>
        </p:spPr>
        <p:txBody>
          <a:bodyPr wrap="square">
            <a:spAutoFit/>
          </a:bodyPr>
          <a:lstStyle/>
          <a:p>
            <a:pPr marL="200476" indent="-200476">
              <a:buFont typeface="Wingdings" panose="05000000000000000000" pitchFamily="2" charset="2"/>
              <a:buChar char="Ø"/>
            </a:pPr>
            <a:r>
              <a:rPr lang="pl-PL" altLang="en-US" sz="1403" dirty="0">
                <a:latin typeface="Calibri" panose="020F0502020204030204" pitchFamily="34" charset="0"/>
              </a:rPr>
              <a:t>Products/services </a:t>
            </a:r>
            <a:r>
              <a:rPr lang="en-US" altLang="en-US" sz="1403" dirty="0">
                <a:latin typeface="Calibri" panose="020F0502020204030204" pitchFamily="34" charset="0"/>
              </a:rPr>
              <a:t>delivered to most EU NPP</a:t>
            </a:r>
            <a:r>
              <a:rPr lang="pl-PL" altLang="en-US" sz="1403" dirty="0">
                <a:latin typeface="Calibri" panose="020F0502020204030204" pitchFamily="34" charset="0"/>
              </a:rPr>
              <a:t>s</a:t>
            </a:r>
            <a:r>
              <a:rPr lang="en-US" altLang="en-US" sz="1403" dirty="0">
                <a:latin typeface="Calibri" panose="020F0502020204030204" pitchFamily="34" charset="0"/>
              </a:rPr>
              <a:t> (and other nuclear </a:t>
            </a:r>
            <a:r>
              <a:rPr lang="en-AU" altLang="en-US" sz="1403" dirty="0">
                <a:latin typeface="Calibri" panose="020F0502020204030204" pitchFamily="34" charset="0"/>
              </a:rPr>
              <a:t>facilities</a:t>
            </a:r>
            <a:r>
              <a:rPr lang="en-US" altLang="en-US" sz="1403" dirty="0">
                <a:latin typeface="Calibri" panose="020F0502020204030204" pitchFamily="34" charset="0"/>
              </a:rPr>
              <a:t>)</a:t>
            </a:r>
            <a:endParaRPr lang="pl-PL" altLang="en-US" sz="1403" dirty="0">
              <a:latin typeface="Calibri" panose="020F0502020204030204" pitchFamily="34" charset="0"/>
            </a:endParaRPr>
          </a:p>
          <a:p>
            <a:pPr marL="200476" indent="-200476">
              <a:buFont typeface="Wingdings" panose="05000000000000000000" pitchFamily="2" charset="2"/>
              <a:buChar char="Ø"/>
            </a:pPr>
            <a:r>
              <a:rPr lang="en-US" altLang="en-US" sz="1403" dirty="0">
                <a:latin typeface="Calibri" panose="020F0502020204030204" pitchFamily="34" charset="0"/>
              </a:rPr>
              <a:t>Some other NPP with Polish involvement (NPP in Ukraine, Bel</a:t>
            </a:r>
            <a:r>
              <a:rPr lang="pl-PL" altLang="en-US" sz="1403" dirty="0">
                <a:latin typeface="Calibri" panose="020F0502020204030204" pitchFamily="34" charset="0"/>
              </a:rPr>
              <a:t>a</a:t>
            </a:r>
            <a:r>
              <a:rPr lang="en-US" altLang="en-US" sz="1403" dirty="0" err="1">
                <a:latin typeface="Calibri" panose="020F0502020204030204" pitchFamily="34" charset="0"/>
              </a:rPr>
              <a:t>rus</a:t>
            </a:r>
            <a:r>
              <a:rPr lang="en-US" altLang="en-US" sz="1403" dirty="0">
                <a:latin typeface="Calibri" panose="020F0502020204030204" pitchFamily="34" charset="0"/>
              </a:rPr>
              <a:t>, Turkey, Russia, Canada, Mexico, Japan, India</a:t>
            </a:r>
            <a:r>
              <a:rPr lang="pl-PL" altLang="en-US" sz="1403" dirty="0">
                <a:latin typeface="Calibri" panose="020F0502020204030204" pitchFamily="34" charset="0"/>
              </a:rPr>
              <a:t>, China, </a:t>
            </a:r>
            <a:r>
              <a:rPr lang="pl-PL" altLang="en-US" sz="1400" dirty="0">
                <a:latin typeface="Calibri" panose="020F0502020204030204" pitchFamily="34" charset="0"/>
              </a:rPr>
              <a:t>USA</a:t>
            </a:r>
            <a:r>
              <a:rPr lang="en-US" altLang="en-US" sz="1400" dirty="0">
                <a:latin typeface="Calibri" panose="020F0502020204030204" pitchFamily="34" charset="0"/>
              </a:rPr>
              <a:t>) </a:t>
            </a:r>
            <a:endParaRPr lang="pl-PL" altLang="en-US" sz="1400" dirty="0">
              <a:latin typeface="Calibri" panose="020F0502020204030204" pitchFamily="34" charset="0"/>
            </a:endParaRPr>
          </a:p>
          <a:p>
            <a:pPr marL="200476" indent="-200476">
              <a:buFont typeface="Wingdings" panose="05000000000000000000" pitchFamily="2" charset="2"/>
              <a:buChar char="Ø"/>
            </a:pPr>
            <a:r>
              <a:rPr lang="pl-PL" altLang="en-US" sz="1403" dirty="0">
                <a:latin typeface="Calibri" panose="020F0502020204030204" pitchFamily="34" charset="0"/>
              </a:rPr>
              <a:t>W</a:t>
            </a:r>
            <a:r>
              <a:rPr lang="en-US" altLang="en-US" sz="1403" dirty="0">
                <a:latin typeface="Calibri" panose="020F0502020204030204" pitchFamily="34" charset="0"/>
              </a:rPr>
              <a:t>ell established supply chain of global </a:t>
            </a:r>
            <a:r>
              <a:rPr lang="pl-PL" altLang="en-US" sz="1403" dirty="0" err="1">
                <a:latin typeface="Calibri" panose="020F0502020204030204" pitchFamily="34" charset="0"/>
              </a:rPr>
              <a:t>nuclear</a:t>
            </a:r>
            <a:r>
              <a:rPr lang="pl-PL" altLang="en-US" sz="1403" dirty="0">
                <a:latin typeface="Calibri" panose="020F0502020204030204" pitchFamily="34" charset="0"/>
              </a:rPr>
              <a:t> </a:t>
            </a:r>
            <a:r>
              <a:rPr lang="en-US" altLang="en-US" sz="1403" dirty="0">
                <a:latin typeface="Calibri" panose="020F0502020204030204" pitchFamily="34" charset="0"/>
              </a:rPr>
              <a:t>partners (ABB,</a:t>
            </a:r>
            <a:r>
              <a:rPr lang="pl-PL" altLang="en-US" sz="1403" dirty="0">
                <a:latin typeface="Calibri" panose="020F0502020204030204" pitchFamily="34" charset="0"/>
              </a:rPr>
              <a:t> </a:t>
            </a:r>
            <a:r>
              <a:rPr lang="en-US" altLang="en-US" sz="1403" dirty="0">
                <a:latin typeface="Calibri" panose="020F0502020204030204" pitchFamily="34" charset="0"/>
              </a:rPr>
              <a:t>EDF, GE</a:t>
            </a:r>
            <a:r>
              <a:rPr lang="pl-PL" altLang="en-US" sz="1403" dirty="0">
                <a:latin typeface="Calibri" panose="020F0502020204030204" pitchFamily="34" charset="0"/>
              </a:rPr>
              <a:t>, </a:t>
            </a:r>
            <a:r>
              <a:rPr lang="en-US" altLang="en-US" sz="1403" dirty="0">
                <a:latin typeface="Calibri" panose="020F0502020204030204" pitchFamily="34" charset="0"/>
              </a:rPr>
              <a:t>Hitachi, Rosatom, Sch</a:t>
            </a:r>
            <a:r>
              <a:rPr lang="pl-PL" altLang="en-US" sz="1403" dirty="0">
                <a:latin typeface="Calibri" panose="020F0502020204030204" pitchFamily="34" charset="0"/>
              </a:rPr>
              <a:t>n</a:t>
            </a:r>
            <a:r>
              <a:rPr lang="en-US" altLang="en-US" sz="1403" dirty="0">
                <a:latin typeface="Calibri" panose="020F0502020204030204" pitchFamily="34" charset="0"/>
              </a:rPr>
              <a:t>eider Electric</a:t>
            </a:r>
            <a:r>
              <a:rPr lang="pl-PL" altLang="en-US" sz="1403" dirty="0">
                <a:latin typeface="Calibri" panose="020F0502020204030204" pitchFamily="34" charset="0"/>
              </a:rPr>
              <a:t>, </a:t>
            </a:r>
            <a:r>
              <a:rPr lang="en-US" altLang="en-US" sz="1403" dirty="0">
                <a:latin typeface="Calibri" panose="020F0502020204030204" pitchFamily="34" charset="0"/>
              </a:rPr>
              <a:t>Siemens</a:t>
            </a:r>
            <a:r>
              <a:rPr lang="pl-PL" altLang="en-US" sz="1403" dirty="0">
                <a:latin typeface="Calibri" panose="020F0502020204030204" pitchFamily="34" charset="0"/>
              </a:rPr>
              <a:t>, </a:t>
            </a:r>
            <a:r>
              <a:rPr lang="pl-PL" altLang="en-US" sz="1403" dirty="0" err="1">
                <a:latin typeface="Calibri" panose="020F0502020204030204" pitchFamily="34" charset="0"/>
              </a:rPr>
              <a:t>Westinghouse</a:t>
            </a:r>
            <a:r>
              <a:rPr lang="pl-PL" altLang="en-US" sz="1403" dirty="0">
                <a:latin typeface="Calibri" panose="020F0502020204030204" pitchFamily="34" charset="0"/>
              </a:rPr>
              <a:t> </a:t>
            </a:r>
            <a:r>
              <a:rPr lang="en-US" altLang="en-US" sz="1403" dirty="0">
                <a:latin typeface="Calibri" panose="020F0502020204030204" pitchFamily="34" charset="0"/>
              </a:rPr>
              <a:t>and other nuclear customers - Tier </a:t>
            </a:r>
            <a:r>
              <a:rPr lang="pl-PL" altLang="en-US" sz="1403" dirty="0">
                <a:latin typeface="Calibri" panose="020F0502020204030204" pitchFamily="34" charset="0"/>
              </a:rPr>
              <a:t>3</a:t>
            </a:r>
            <a:r>
              <a:rPr lang="en-US" altLang="en-US" sz="1403" dirty="0">
                <a:latin typeface="Calibri" panose="020F0502020204030204" pitchFamily="34" charset="0"/>
              </a:rPr>
              <a:t>,</a:t>
            </a:r>
            <a:r>
              <a:rPr lang="pl-PL" altLang="en-US" sz="1403" dirty="0">
                <a:latin typeface="Calibri" panose="020F0502020204030204" pitchFamily="34" charset="0"/>
              </a:rPr>
              <a:t>4</a:t>
            </a:r>
            <a:r>
              <a:rPr lang="en-US" altLang="en-US" sz="1403" dirty="0">
                <a:latin typeface="Calibri" panose="020F0502020204030204" pitchFamily="34" charset="0"/>
              </a:rPr>
              <a:t>,</a:t>
            </a:r>
            <a:r>
              <a:rPr lang="pl-PL" altLang="en-US" sz="1403" dirty="0">
                <a:latin typeface="Calibri" panose="020F0502020204030204" pitchFamily="34" charset="0"/>
              </a:rPr>
              <a:t>5</a:t>
            </a:r>
            <a:r>
              <a:rPr lang="en-US" altLang="en-US" sz="1403" dirty="0">
                <a:latin typeface="Calibri" panose="020F0502020204030204" pitchFamily="34" charset="0"/>
              </a:rPr>
              <a:t> according to WNA).</a:t>
            </a:r>
            <a:endParaRPr lang="pl-PL" altLang="en-US" sz="1403" dirty="0">
              <a:latin typeface="Calibri" panose="020F0502020204030204" pitchFamily="34" charset="0"/>
            </a:endParaRPr>
          </a:p>
          <a:p>
            <a:endParaRPr lang="pl-PL" altLang="en-US" sz="1052" i="1" dirty="0">
              <a:solidFill>
                <a:schemeClr val="bg1"/>
              </a:solidFill>
              <a:latin typeface="Calibri" panose="020F0502020204030204" pitchFamily="34" charset="0"/>
            </a:endParaRPr>
          </a:p>
        </p:txBody>
      </p:sp>
      <p:sp useBgFill="1">
        <p:nvSpPr>
          <p:cNvPr id="9" name="Prostokąt 8"/>
          <p:cNvSpPr/>
          <p:nvPr/>
        </p:nvSpPr>
        <p:spPr>
          <a:xfrm>
            <a:off x="7199462" y="2124934"/>
            <a:ext cx="3492351" cy="1962653"/>
          </a:xfrm>
          <a:prstGeom prst="rect">
            <a:avLst/>
          </a:prstGeom>
        </p:spPr>
        <p:txBody>
          <a:bodyPr wrap="square">
            <a:spAutoFit/>
          </a:bodyPr>
          <a:lstStyle/>
          <a:p>
            <a:pPr marL="200476" indent="-200476">
              <a:spcAft>
                <a:spcPts val="702"/>
              </a:spcAft>
              <a:buFont typeface="Wingdings" panose="05000000000000000000" pitchFamily="2" charset="2"/>
              <a:buChar char="Ø"/>
            </a:pPr>
            <a:r>
              <a:rPr lang="en-US" altLang="en-US" sz="1403" dirty="0">
                <a:latin typeface="Calibri" panose="020F0502020204030204" pitchFamily="34" charset="0"/>
              </a:rPr>
              <a:t>3 continents – 2</a:t>
            </a:r>
            <a:r>
              <a:rPr lang="pl-PL" altLang="en-US" sz="1403" dirty="0">
                <a:latin typeface="Calibri" panose="020F0502020204030204" pitchFamily="34" charset="0"/>
              </a:rPr>
              <a:t>5</a:t>
            </a:r>
            <a:r>
              <a:rPr lang="en-US" altLang="en-US" sz="1403" dirty="0">
                <a:latin typeface="Calibri" panose="020F0502020204030204" pitchFamily="34" charset="0"/>
              </a:rPr>
              <a:t> countries</a:t>
            </a:r>
            <a:endParaRPr lang="pl-PL" altLang="en-US" sz="1403" dirty="0">
              <a:latin typeface="Calibri" panose="020F0502020204030204" pitchFamily="34" charset="0"/>
            </a:endParaRPr>
          </a:p>
          <a:p>
            <a:pPr marL="200476" indent="-200476">
              <a:spcAft>
                <a:spcPts val="702"/>
              </a:spcAft>
              <a:buFont typeface="Wingdings" panose="05000000000000000000" pitchFamily="2" charset="2"/>
              <a:buChar char="Ø"/>
            </a:pPr>
            <a:r>
              <a:rPr lang="en-US" altLang="en-US" sz="1403" dirty="0">
                <a:latin typeface="Calibri" panose="020F0502020204030204" pitchFamily="34" charset="0"/>
              </a:rPr>
              <a:t>4</a:t>
            </a:r>
            <a:r>
              <a:rPr lang="pl-PL" altLang="en-US" sz="1403" dirty="0">
                <a:latin typeface="Calibri" panose="020F0502020204030204" pitchFamily="34" charset="0"/>
              </a:rPr>
              <a:t>4</a:t>
            </a:r>
            <a:r>
              <a:rPr lang="en-US" altLang="en-US" sz="1403" dirty="0">
                <a:latin typeface="Calibri" panose="020F0502020204030204" pitchFamily="34" charset="0"/>
              </a:rPr>
              <a:t> NPP</a:t>
            </a:r>
            <a:r>
              <a:rPr lang="pl-PL" altLang="en-US" sz="1403" dirty="0">
                <a:latin typeface="Calibri" panose="020F0502020204030204" pitchFamily="34" charset="0"/>
              </a:rPr>
              <a:t>s</a:t>
            </a:r>
            <a:r>
              <a:rPr lang="en-US" altLang="en-US" sz="1403" dirty="0">
                <a:latin typeface="Calibri" panose="020F0502020204030204" pitchFamily="34" charset="0"/>
              </a:rPr>
              <a:t>, 2 nuclear laboratories, 2 nuclear </a:t>
            </a:r>
            <a:r>
              <a:rPr lang="en-AU" altLang="en-US" sz="1403" dirty="0">
                <a:latin typeface="Calibri" panose="020F0502020204030204" pitchFamily="34" charset="0"/>
              </a:rPr>
              <a:t>facilities</a:t>
            </a:r>
          </a:p>
          <a:p>
            <a:pPr marL="200476" indent="-200476">
              <a:spcAft>
                <a:spcPts val="702"/>
              </a:spcAft>
              <a:buFont typeface="Wingdings" panose="05000000000000000000" pitchFamily="2" charset="2"/>
              <a:buChar char="Ø"/>
            </a:pPr>
            <a:r>
              <a:rPr lang="pl-PL" altLang="en-US" sz="1403" dirty="0" err="1">
                <a:latin typeface="Calibri" panose="020F0502020204030204" pitchFamily="34" charset="0"/>
              </a:rPr>
              <a:t>Fuel</a:t>
            </a:r>
            <a:r>
              <a:rPr lang="pl-PL" altLang="en-US" sz="1403" dirty="0">
                <a:latin typeface="Calibri" panose="020F0502020204030204" pitchFamily="34" charset="0"/>
              </a:rPr>
              <a:t> </a:t>
            </a:r>
            <a:r>
              <a:rPr lang="pl-PL" altLang="en-US" sz="1403" dirty="0" err="1">
                <a:latin typeface="Calibri" panose="020F0502020204030204" pitchFamily="34" charset="0"/>
              </a:rPr>
              <a:t>cycle</a:t>
            </a:r>
            <a:r>
              <a:rPr lang="pl-PL" altLang="en-US" sz="1403" dirty="0">
                <a:latin typeface="Calibri" panose="020F0502020204030204" pitchFamily="34" charset="0"/>
              </a:rPr>
              <a:t> </a:t>
            </a:r>
            <a:r>
              <a:rPr lang="pl-PL" altLang="en-US" sz="1403" dirty="0" err="1">
                <a:latin typeface="Calibri" panose="020F0502020204030204" pitchFamily="34" charset="0"/>
              </a:rPr>
              <a:t>facilities</a:t>
            </a:r>
            <a:endParaRPr lang="pl-PL" altLang="en-US" sz="1403" dirty="0">
              <a:latin typeface="Calibri" panose="020F0502020204030204" pitchFamily="34" charset="0"/>
            </a:endParaRPr>
          </a:p>
          <a:p>
            <a:pPr marL="200476" indent="-200476">
              <a:spcAft>
                <a:spcPts val="702"/>
              </a:spcAft>
              <a:buFont typeface="Wingdings" panose="05000000000000000000" pitchFamily="2" charset="2"/>
              <a:buChar char="Ø"/>
            </a:pPr>
            <a:r>
              <a:rPr lang="en-US" altLang="en-US" sz="1403" dirty="0">
                <a:latin typeface="Calibri" panose="020F0502020204030204" pitchFamily="34" charset="0"/>
              </a:rPr>
              <a:t>New </a:t>
            </a:r>
            <a:r>
              <a:rPr lang="en-US" altLang="en-US" sz="1403" dirty="0" err="1">
                <a:latin typeface="Calibri" panose="020F0502020204030204" pitchFamily="34" charset="0"/>
              </a:rPr>
              <a:t>buil</a:t>
            </a:r>
            <a:r>
              <a:rPr lang="pl-PL" altLang="en-US" sz="1403" dirty="0">
                <a:latin typeface="Calibri" panose="020F0502020204030204" pitchFamily="34" charset="0"/>
              </a:rPr>
              <a:t>d</a:t>
            </a:r>
            <a:r>
              <a:rPr lang="en-US" altLang="en-US" sz="1403" dirty="0">
                <a:latin typeface="Calibri" panose="020F0502020204030204" pitchFamily="34" charset="0"/>
              </a:rPr>
              <a:t>, O&amp;M projects</a:t>
            </a:r>
            <a:endParaRPr lang="pl-PL" altLang="en-US" sz="1403" dirty="0">
              <a:latin typeface="Calibri" panose="020F0502020204030204" pitchFamily="34" charset="0"/>
            </a:endParaRPr>
          </a:p>
          <a:p>
            <a:pPr marL="200476" indent="-200476">
              <a:spcAft>
                <a:spcPts val="702"/>
              </a:spcAft>
              <a:buFont typeface="Wingdings" panose="05000000000000000000" pitchFamily="2" charset="2"/>
              <a:buChar char="Ø"/>
            </a:pPr>
            <a:r>
              <a:rPr lang="en-US" altLang="en-US" sz="1403" dirty="0">
                <a:latin typeface="Calibri" panose="020F0502020204030204" pitchFamily="34" charset="0"/>
              </a:rPr>
              <a:t>Life </a:t>
            </a:r>
            <a:r>
              <a:rPr lang="pl-PL" altLang="en-US" sz="1403" dirty="0">
                <a:latin typeface="Calibri" panose="020F0502020204030204" pitchFamily="34" charset="0"/>
              </a:rPr>
              <a:t>time </a:t>
            </a:r>
            <a:r>
              <a:rPr lang="en-US" altLang="en-US" sz="1403" dirty="0">
                <a:latin typeface="Calibri" panose="020F0502020204030204" pitchFamily="34" charset="0"/>
              </a:rPr>
              <a:t>extension, decommissioning projects</a:t>
            </a:r>
          </a:p>
        </p:txBody>
      </p:sp>
      <p:pic>
        <p:nvPicPr>
          <p:cNvPr id="7" name="Symbol zastępczy zawartości 6" descr="7168ca6b-06c2-4481-8f33-737edf3ef3f9.png"/>
          <p:cNvPicPr>
            <a:picLocks noGrp="1" noChangeAspect="1"/>
          </p:cNvPicPr>
          <p:nvPr>
            <p:ph sz="quarter" idx="10"/>
          </p:nvPr>
        </p:nvPicPr>
        <p:blipFill>
          <a:blip r:embed="rId2" cstate="print"/>
          <a:stretch>
            <a:fillRect/>
          </a:stretch>
        </p:blipFill>
        <p:spPr>
          <a:xfrm>
            <a:off x="1051866" y="1771889"/>
            <a:ext cx="5977977" cy="2630693"/>
          </a:xfrm>
          <a:prstGeom prst="rect">
            <a:avLst/>
          </a:prstGeom>
          <a:ln>
            <a:noFill/>
          </a:ln>
          <a:effectLst>
            <a:softEdge rad="112500"/>
          </a:effectLst>
        </p:spPr>
      </p:pic>
      <p:sp>
        <p:nvSpPr>
          <p:cNvPr id="8" name="Tytuł 1">
            <a:extLst>
              <a:ext uri="{FF2B5EF4-FFF2-40B4-BE49-F238E27FC236}">
                <a16:creationId xmlns:a16="http://schemas.microsoft.com/office/drawing/2014/main" id="{7D9A159B-D6D7-414A-AE69-0DC333BC170F}"/>
              </a:ext>
            </a:extLst>
          </p:cNvPr>
          <p:cNvSpPr txBox="1">
            <a:spLocks/>
          </p:cNvSpPr>
          <p:nvPr/>
        </p:nvSpPr>
        <p:spPr>
          <a:xfrm>
            <a:off x="1012723" y="542373"/>
            <a:ext cx="9178859" cy="880028"/>
          </a:xfrm>
          <a:prstGeom prst="rect">
            <a:avLst/>
          </a:prstGeom>
        </p:spPr>
        <p:txBody>
          <a:bodyPr vert="horz" lIns="0" tIns="0" rIns="0" bIns="0" rtlCol="0" anchor="ctr">
            <a:noAutofit/>
          </a:bodyPr>
          <a:lstStyle>
            <a:lvl1pPr algn="l" defTabSz="1007943" rtl="0" eaLnBrk="1" latinLnBrk="0" hangingPunct="1">
              <a:lnSpc>
                <a:spcPct val="90000"/>
              </a:lnSpc>
              <a:spcBef>
                <a:spcPct val="0"/>
              </a:spcBef>
              <a:buNone/>
              <a:defRPr sz="1400" b="1" kern="1200">
                <a:solidFill>
                  <a:schemeClr val="tx1"/>
                </a:solidFill>
                <a:latin typeface="Merriweather Sans" panose="00000500000000000000" pitchFamily="2" charset="-18"/>
                <a:ea typeface="+mj-ea"/>
                <a:cs typeface="+mj-cs"/>
              </a:defRPr>
            </a:lvl1pPr>
          </a:lstStyle>
          <a:p>
            <a:pPr algn="ctr"/>
            <a:r>
              <a:rPr lang="pl-PL" sz="3200" dirty="0" err="1">
                <a:latin typeface="+mn-lt"/>
                <a:cs typeface="Arial" panose="020B0604020202020204" pitchFamily="34" charset="0"/>
              </a:rPr>
              <a:t>Objective</a:t>
            </a:r>
            <a:r>
              <a:rPr lang="pl-PL" sz="3200" dirty="0">
                <a:latin typeface="+mn-lt"/>
                <a:cs typeface="Arial" panose="020B0604020202020204" pitchFamily="34" charset="0"/>
              </a:rPr>
              <a:t> of the </a:t>
            </a:r>
            <a:r>
              <a:rPr lang="pl-PL" sz="3200" dirty="0" err="1">
                <a:latin typeface="+mn-lt"/>
                <a:cs typeface="Arial" panose="020B0604020202020204" pitchFamily="34" charset="0"/>
              </a:rPr>
              <a:t>Polish</a:t>
            </a:r>
            <a:r>
              <a:rPr lang="pl-PL" sz="3200" dirty="0">
                <a:latin typeface="+mn-lt"/>
                <a:cs typeface="Arial" panose="020B0604020202020204" pitchFamily="34" charset="0"/>
              </a:rPr>
              <a:t> </a:t>
            </a:r>
            <a:r>
              <a:rPr lang="pl-PL" sz="3200" dirty="0" err="1">
                <a:latin typeface="+mn-lt"/>
                <a:cs typeface="Arial" panose="020B0604020202020204" pitchFamily="34" charset="0"/>
              </a:rPr>
              <a:t>Nuclear</a:t>
            </a:r>
            <a:r>
              <a:rPr lang="pl-PL" sz="3200" dirty="0">
                <a:latin typeface="+mn-lt"/>
                <a:cs typeface="Arial" panose="020B0604020202020204" pitchFamily="34" charset="0"/>
              </a:rPr>
              <a:t> Power </a:t>
            </a:r>
            <a:r>
              <a:rPr lang="pl-PL" sz="3200" dirty="0" err="1">
                <a:latin typeface="+mn-lt"/>
                <a:cs typeface="Arial" panose="020B0604020202020204" pitchFamily="34" charset="0"/>
              </a:rPr>
              <a:t>Programme</a:t>
            </a:r>
            <a:r>
              <a:rPr lang="pl-PL" sz="3200" dirty="0">
                <a:latin typeface="+mn-lt"/>
                <a:cs typeface="Arial" panose="020B0604020202020204" pitchFamily="34" charset="0"/>
              </a:rPr>
              <a:t> </a:t>
            </a:r>
          </a:p>
          <a:p>
            <a:pPr algn="ctr"/>
            <a:r>
              <a:rPr lang="pl-PL" sz="3200" dirty="0" err="1">
                <a:latin typeface="+mn-lt"/>
                <a:cs typeface="Arial" panose="020B0604020202020204" pitchFamily="34" charset="0"/>
              </a:rPr>
              <a:t>Local</a:t>
            </a:r>
            <a:r>
              <a:rPr lang="pl-PL" sz="3200" dirty="0">
                <a:latin typeface="+mn-lt"/>
                <a:cs typeface="Arial" panose="020B0604020202020204" pitchFamily="34" charset="0"/>
              </a:rPr>
              <a:t> </a:t>
            </a:r>
            <a:r>
              <a:rPr lang="pl-PL" sz="3200" dirty="0" err="1">
                <a:latin typeface="+mn-lt"/>
                <a:cs typeface="Arial" panose="020B0604020202020204" pitchFamily="34" charset="0"/>
              </a:rPr>
              <a:t>content</a:t>
            </a:r>
            <a:r>
              <a:rPr lang="pl-PL" sz="3200" dirty="0">
                <a:latin typeface="+mn-lt"/>
                <a:cs typeface="Arial" panose="020B0604020202020204" pitchFamily="34" charset="0"/>
              </a:rPr>
              <a:t> and </a:t>
            </a:r>
            <a:r>
              <a:rPr lang="pl-PL" sz="3200" dirty="0" err="1">
                <a:latin typeface="+mn-lt"/>
                <a:cs typeface="Arial" panose="020B0604020202020204" pitchFamily="34" charset="0"/>
              </a:rPr>
              <a:t>nuclear</a:t>
            </a:r>
            <a:r>
              <a:rPr lang="pl-PL" sz="3200" dirty="0">
                <a:latin typeface="+mn-lt"/>
                <a:cs typeface="Arial" panose="020B0604020202020204" pitchFamily="34" charset="0"/>
              </a:rPr>
              <a:t> </a:t>
            </a:r>
            <a:r>
              <a:rPr lang="pl-PL" sz="3200" dirty="0" err="1">
                <a:latin typeface="+mn-lt"/>
                <a:cs typeface="Arial" panose="020B0604020202020204" pitchFamily="34" charset="0"/>
              </a:rPr>
              <a:t>supply</a:t>
            </a:r>
            <a:r>
              <a:rPr lang="pl-PL" sz="3200" dirty="0">
                <a:latin typeface="+mn-lt"/>
                <a:cs typeface="Arial" panose="020B0604020202020204" pitchFamily="34" charset="0"/>
              </a:rPr>
              <a:t> </a:t>
            </a:r>
            <a:r>
              <a:rPr lang="pl-PL" sz="3200" dirty="0" err="1">
                <a:latin typeface="+mn-lt"/>
                <a:cs typeface="Arial" panose="020B0604020202020204" pitchFamily="34" charset="0"/>
              </a:rPr>
              <a:t>chain</a:t>
            </a:r>
            <a:endParaRPr lang="pl-PL" sz="3200" dirty="0">
              <a:latin typeface="+mn-lt"/>
              <a:cs typeface="Arial" panose="020B0604020202020204" pitchFamily="34" charset="0"/>
            </a:endParaRPr>
          </a:p>
        </p:txBody>
      </p:sp>
      <p:sp>
        <p:nvSpPr>
          <p:cNvPr id="10" name="Symbol zastępczy daty 3">
            <a:extLst>
              <a:ext uri="{FF2B5EF4-FFF2-40B4-BE49-F238E27FC236}">
                <a16:creationId xmlns:a16="http://schemas.microsoft.com/office/drawing/2014/main" id="{D4CE8A4F-956B-44DF-BFE1-ECDAC87C79BB}"/>
              </a:ext>
            </a:extLst>
          </p:cNvPr>
          <p:cNvSpPr txBox="1">
            <a:spLocks/>
          </p:cNvSpPr>
          <p:nvPr/>
        </p:nvSpPr>
        <p:spPr>
          <a:xfrm>
            <a:off x="7349922" y="6833110"/>
            <a:ext cx="2405062" cy="401638"/>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pl-PL" sz="1200" dirty="0" err="1"/>
              <a:t>October</a:t>
            </a:r>
            <a:r>
              <a:rPr lang="pl-PL" sz="1200" dirty="0"/>
              <a:t> 13-14, 2021</a:t>
            </a:r>
          </a:p>
        </p:txBody>
      </p:sp>
    </p:spTree>
    <p:extLst>
      <p:ext uri="{BB962C8B-B14F-4D97-AF65-F5344CB8AC3E}">
        <p14:creationId xmlns:p14="http://schemas.microsoft.com/office/powerpoint/2010/main" val="81947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F2523A-9ADF-4F47-9024-5E8C3B5E4524}"/>
              </a:ext>
            </a:extLst>
          </p:cNvPr>
          <p:cNvSpPr>
            <a:spLocks noGrp="1"/>
          </p:cNvSpPr>
          <p:nvPr>
            <p:ph type="title"/>
          </p:nvPr>
        </p:nvSpPr>
        <p:spPr>
          <a:xfrm>
            <a:off x="1201479" y="563526"/>
            <a:ext cx="8664269" cy="712380"/>
          </a:xfrm>
        </p:spPr>
        <p:txBody>
          <a:bodyPr>
            <a:normAutofit/>
          </a:bodyPr>
          <a:lstStyle/>
          <a:p>
            <a:r>
              <a:rPr lang="en-GB" sz="2000" dirty="0"/>
              <a:t>Current EU Environment for nuclear industry</a:t>
            </a:r>
            <a:r>
              <a:rPr lang="pl-PL" sz="2000" dirty="0"/>
              <a:t>: </a:t>
            </a:r>
            <a:r>
              <a:rPr lang="pl-PL" sz="2000" dirty="0" err="1"/>
              <a:t>Polish</a:t>
            </a:r>
            <a:r>
              <a:rPr lang="pl-PL" sz="2000" dirty="0"/>
              <a:t> </a:t>
            </a:r>
            <a:r>
              <a:rPr lang="pl-PL" sz="2000" dirty="0" err="1"/>
              <a:t>perspective</a:t>
            </a:r>
            <a:r>
              <a:rPr lang="en-GB" sz="2000" dirty="0"/>
              <a:t> </a:t>
            </a:r>
            <a:r>
              <a:rPr lang="pl-PL" sz="2000" dirty="0"/>
              <a:t>  </a:t>
            </a:r>
            <a:endParaRPr lang="en-GB" sz="2000" dirty="0"/>
          </a:p>
        </p:txBody>
      </p:sp>
      <p:sp>
        <p:nvSpPr>
          <p:cNvPr id="3" name="Symbol zastępczy zawartości 2">
            <a:extLst>
              <a:ext uri="{FF2B5EF4-FFF2-40B4-BE49-F238E27FC236}">
                <a16:creationId xmlns:a16="http://schemas.microsoft.com/office/drawing/2014/main" id="{BDB0BB0F-2A7E-45D1-92DC-78204C9DAA44}"/>
              </a:ext>
            </a:extLst>
          </p:cNvPr>
          <p:cNvSpPr>
            <a:spLocks noGrp="1"/>
          </p:cNvSpPr>
          <p:nvPr>
            <p:ph idx="1"/>
          </p:nvPr>
        </p:nvSpPr>
        <p:spPr>
          <a:xfrm>
            <a:off x="1130202" y="1403497"/>
            <a:ext cx="8731429" cy="4146697"/>
          </a:xfrm>
        </p:spPr>
        <p:txBody>
          <a:bodyPr>
            <a:normAutofit/>
          </a:bodyPr>
          <a:lstStyle/>
          <a:p>
            <a:pPr lvl="0" algn="just">
              <a:lnSpc>
                <a:spcPct val="107000"/>
              </a:lnSpc>
              <a:buSzPts val="1000"/>
              <a:buFont typeface="Wingdings" panose="05000000000000000000" pitchFamily="2" charset="2"/>
              <a:buChar char="Ø"/>
              <a:tabLst>
                <a:tab pos="457200" algn="l"/>
              </a:tabLst>
            </a:pPr>
            <a:r>
              <a:rPr lang="en-US" sz="1800" b="1" dirty="0">
                <a:effectLst/>
                <a:latin typeface="+mn-lt"/>
                <a:ea typeface="Times New Roman" panose="02020603050405020304" pitchFamily="18" charset="0"/>
                <a:cs typeface="Times New Roman" panose="02020603050405020304" pitchFamily="18" charset="0"/>
              </a:rPr>
              <a:t>One of the main obstacles in the development of the nuclear industry is the lack of level-playing field among zero and low-emission technologies. </a:t>
            </a:r>
            <a:endParaRPr lang="pl-PL" sz="1800" b="1" dirty="0">
              <a:effectLst/>
              <a:latin typeface="+mn-lt"/>
              <a:ea typeface="Calibri" panose="020F0502020204030204" pitchFamily="34" charset="0"/>
              <a:cs typeface="Times New Roman" panose="02020603050405020304" pitchFamily="18" charset="0"/>
            </a:endParaRPr>
          </a:p>
          <a:p>
            <a:pPr lvl="0" algn="just">
              <a:lnSpc>
                <a:spcPct val="107000"/>
              </a:lnSpc>
              <a:buSzPts val="1000"/>
              <a:buFont typeface="Wingdings" panose="05000000000000000000" pitchFamily="2" charset="2"/>
              <a:buChar char="Ø"/>
              <a:tabLst>
                <a:tab pos="457200" algn="l"/>
              </a:tabLst>
            </a:pPr>
            <a:r>
              <a:rPr lang="en-US" sz="1800" b="1" dirty="0">
                <a:effectLst/>
                <a:latin typeface="+mn-lt"/>
                <a:ea typeface="Times New Roman" panose="02020603050405020304" pitchFamily="18" charset="0"/>
                <a:cs typeface="Times New Roman" panose="02020603050405020304" pitchFamily="18" charset="0"/>
              </a:rPr>
              <a:t>This is also true at the global level, when the contribution of nuclear power to fighting climate change is not recognized within the global climate negotiations and subsequent agreements.</a:t>
            </a:r>
            <a:endParaRPr lang="pl-PL" sz="1800" b="1" dirty="0">
              <a:effectLst/>
              <a:latin typeface="+mn-lt"/>
              <a:ea typeface="Calibri" panose="020F0502020204030204" pitchFamily="34" charset="0"/>
              <a:cs typeface="Times New Roman" panose="02020603050405020304" pitchFamily="18" charset="0"/>
            </a:endParaRPr>
          </a:p>
          <a:p>
            <a:pPr lvl="0" algn="just">
              <a:lnSpc>
                <a:spcPct val="107000"/>
              </a:lnSpc>
              <a:buSzPts val="1000"/>
              <a:buFont typeface="Wingdings" panose="05000000000000000000" pitchFamily="2" charset="2"/>
              <a:buChar char="Ø"/>
              <a:tabLst>
                <a:tab pos="457200" algn="l"/>
              </a:tabLst>
            </a:pPr>
            <a:r>
              <a:rPr lang="en-US" sz="1800" b="1" dirty="0">
                <a:effectLst/>
                <a:latin typeface="+mn-lt"/>
                <a:ea typeface="Times New Roman" panose="02020603050405020304" pitchFamily="18" charset="0"/>
                <a:cs typeface="Times New Roman" panose="02020603050405020304" pitchFamily="18" charset="0"/>
              </a:rPr>
              <a:t>Today, it is difficult to move forward with activities with a „nuclear tag” on. Financing of nuclear new build remains a challenge due to high demand for capital and sensitivity to conditions of acquiring the necessary funds. This obstacle is shared by other large investment projects in the energy sector, like offshore wind farms, but nuclear power has no access to incentives enjoyed by renewable projects. </a:t>
            </a:r>
            <a:endParaRPr lang="pl-PL" sz="1800" b="1" dirty="0">
              <a:effectLst/>
              <a:latin typeface="+mn-lt"/>
              <a:ea typeface="Calibri" panose="020F0502020204030204" pitchFamily="34" charset="0"/>
              <a:cs typeface="Times New Roman" panose="02020603050405020304" pitchFamily="18" charset="0"/>
            </a:endParaRPr>
          </a:p>
          <a:p>
            <a:pPr lvl="0" algn="just">
              <a:lnSpc>
                <a:spcPct val="107000"/>
              </a:lnSpc>
              <a:spcAft>
                <a:spcPts val="800"/>
              </a:spcAft>
              <a:buSzPts val="1000"/>
              <a:buFont typeface="Wingdings" panose="05000000000000000000" pitchFamily="2" charset="2"/>
              <a:buChar char="Ø"/>
              <a:tabLst>
                <a:tab pos="457200" algn="l"/>
              </a:tabLst>
            </a:pPr>
            <a:r>
              <a:rPr lang="en-US" sz="1800" b="1" dirty="0">
                <a:effectLst/>
                <a:latin typeface="+mn-lt"/>
                <a:ea typeface="Times New Roman" panose="02020603050405020304" pitchFamily="18" charset="0"/>
                <a:cs typeface="Times New Roman" panose="02020603050405020304" pitchFamily="18" charset="0"/>
              </a:rPr>
              <a:t>While renewable technologies benefit from broad support mechanisms, a vast majority of EU policies </a:t>
            </a:r>
            <a:r>
              <a:rPr lang="pl-PL" sz="1800" b="1" dirty="0">
                <a:effectLst/>
                <a:latin typeface="+mn-lt"/>
                <a:ea typeface="Times New Roman" panose="02020603050405020304" pitchFamily="18" charset="0"/>
                <a:cs typeface="Times New Roman" panose="02020603050405020304" pitchFamily="18" charset="0"/>
              </a:rPr>
              <a:t>and </a:t>
            </a:r>
            <a:r>
              <a:rPr lang="pl-PL" sz="1800" b="1" dirty="0" err="1">
                <a:effectLst/>
                <a:latin typeface="+mn-lt"/>
                <a:ea typeface="Times New Roman" panose="02020603050405020304" pitchFamily="18" charset="0"/>
                <a:cs typeface="Times New Roman" panose="02020603050405020304" pitchFamily="18" charset="0"/>
              </a:rPr>
              <a:t>funding</a:t>
            </a:r>
            <a:r>
              <a:rPr lang="pl-PL" sz="1800" b="1" dirty="0">
                <a:effectLst/>
                <a:latin typeface="+mn-lt"/>
                <a:ea typeface="Times New Roman" panose="02020603050405020304" pitchFamily="18" charset="0"/>
                <a:cs typeface="Times New Roman" panose="02020603050405020304" pitchFamily="18" charset="0"/>
              </a:rPr>
              <a:t> </a:t>
            </a:r>
            <a:r>
              <a:rPr lang="en-US" sz="1800" b="1" dirty="0">
                <a:effectLst/>
                <a:latin typeface="+mn-lt"/>
                <a:ea typeface="Times New Roman" panose="02020603050405020304" pitchFamily="18" charset="0"/>
                <a:cs typeface="Times New Roman" panose="02020603050405020304" pitchFamily="18" charset="0"/>
              </a:rPr>
              <a:t>excludes nuclear power from its scope.</a:t>
            </a:r>
            <a:endParaRPr lang="pl-PL" sz="1800" b="1" dirty="0">
              <a:effectLst/>
              <a:latin typeface="+mn-lt"/>
              <a:ea typeface="Times New Roman" panose="02020603050405020304" pitchFamily="18" charset="0"/>
              <a:cs typeface="Times New Roman" panose="02020603050405020304" pitchFamily="18" charset="0"/>
            </a:endParaRPr>
          </a:p>
          <a:p>
            <a:endParaRPr lang="en-GB" dirty="0"/>
          </a:p>
        </p:txBody>
      </p:sp>
      <p:sp>
        <p:nvSpPr>
          <p:cNvPr id="4" name="Symbol zastępczy daty 3">
            <a:extLst>
              <a:ext uri="{FF2B5EF4-FFF2-40B4-BE49-F238E27FC236}">
                <a16:creationId xmlns:a16="http://schemas.microsoft.com/office/drawing/2014/main" id="{8F48DC99-8D74-4E11-ACBD-AF6BF94E097C}"/>
              </a:ext>
            </a:extLst>
          </p:cNvPr>
          <p:cNvSpPr>
            <a:spLocks noGrp="1"/>
          </p:cNvSpPr>
          <p:nvPr>
            <p:ph type="dt" sz="half" idx="10"/>
          </p:nvPr>
        </p:nvSpPr>
        <p:spPr/>
        <p:txBody>
          <a:bodyPr/>
          <a:lstStyle/>
          <a:p>
            <a:pPr>
              <a:defRPr/>
            </a:pPr>
            <a:r>
              <a:rPr lang="pl-PL" dirty="0" err="1"/>
              <a:t>October</a:t>
            </a:r>
            <a:r>
              <a:rPr lang="pl-PL" dirty="0"/>
              <a:t> 13-14, 2021</a:t>
            </a:r>
          </a:p>
        </p:txBody>
      </p:sp>
    </p:spTree>
    <p:extLst>
      <p:ext uri="{BB962C8B-B14F-4D97-AF65-F5344CB8AC3E}">
        <p14:creationId xmlns:p14="http://schemas.microsoft.com/office/powerpoint/2010/main" val="986450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E15F7-15AF-455D-ABA3-1688BF6EE748}"/>
              </a:ext>
            </a:extLst>
          </p:cNvPr>
          <p:cNvSpPr>
            <a:spLocks noGrp="1"/>
          </p:cNvSpPr>
          <p:nvPr>
            <p:ph type="title"/>
          </p:nvPr>
        </p:nvSpPr>
        <p:spPr>
          <a:xfrm>
            <a:off x="1318437" y="402483"/>
            <a:ext cx="8547311" cy="767097"/>
          </a:xfrm>
        </p:spPr>
        <p:txBody>
          <a:bodyPr>
            <a:normAutofit/>
          </a:bodyPr>
          <a:lstStyle/>
          <a:p>
            <a:r>
              <a:rPr lang="pl-PL" sz="2000" dirty="0"/>
              <a:t> </a:t>
            </a:r>
            <a:r>
              <a:rPr lang="pl-PL" sz="2000" dirty="0" err="1"/>
              <a:t>Remarks</a:t>
            </a:r>
            <a:r>
              <a:rPr lang="pl-PL" sz="2000" dirty="0"/>
              <a:t> on the EU regulatory and </a:t>
            </a:r>
            <a:r>
              <a:rPr lang="pl-PL" sz="2000" dirty="0" err="1"/>
              <a:t>industrial</a:t>
            </a:r>
            <a:r>
              <a:rPr lang="pl-PL" sz="2000" dirty="0"/>
              <a:t> policy </a:t>
            </a:r>
            <a:endParaRPr lang="en-GB" sz="2000" dirty="0"/>
          </a:p>
        </p:txBody>
      </p:sp>
      <p:sp>
        <p:nvSpPr>
          <p:cNvPr id="3" name="Symbol zastępczy zawartości 2">
            <a:extLst>
              <a:ext uri="{FF2B5EF4-FFF2-40B4-BE49-F238E27FC236}">
                <a16:creationId xmlns:a16="http://schemas.microsoft.com/office/drawing/2014/main" id="{BA1AA6DF-551D-49FF-BCA4-9228DE8605AC}"/>
              </a:ext>
            </a:extLst>
          </p:cNvPr>
          <p:cNvSpPr>
            <a:spLocks noGrp="1"/>
          </p:cNvSpPr>
          <p:nvPr>
            <p:ph idx="1"/>
          </p:nvPr>
        </p:nvSpPr>
        <p:spPr>
          <a:xfrm>
            <a:off x="1130202" y="1307805"/>
            <a:ext cx="8731429" cy="5501154"/>
          </a:xfrm>
        </p:spPr>
        <p:txBody>
          <a:bodyPr>
            <a:normAutofit fontScale="25000" lnSpcReduction="20000"/>
          </a:bodyPr>
          <a:lstStyle/>
          <a:p>
            <a:pPr marL="380990" indent="-380990">
              <a:buFont typeface="Arial" panose="020B0604020202020204" pitchFamily="34" charset="0"/>
              <a:buChar char="•"/>
            </a:pPr>
            <a:endParaRPr lang="pl-PL" sz="1800" b="1" dirty="0"/>
          </a:p>
          <a:p>
            <a:pPr>
              <a:lnSpc>
                <a:spcPct val="120000"/>
              </a:lnSpc>
              <a:buFont typeface="Wingdings" panose="05000000000000000000" pitchFamily="2" charset="2"/>
              <a:buChar char="Ø"/>
            </a:pPr>
            <a:r>
              <a:rPr lang="en-GB" sz="7200" b="1" dirty="0">
                <a:latin typeface="+mn-lt"/>
              </a:rPr>
              <a:t>There is a need for a stable EU policy framework, which encourages investment in all low-carbon technologies, including nuclear power</a:t>
            </a:r>
            <a:r>
              <a:rPr lang="pl-PL" sz="7200" b="1" dirty="0">
                <a:latin typeface="+mn-lt"/>
              </a:rPr>
              <a:t>,</a:t>
            </a:r>
            <a:endParaRPr lang="en-GB" sz="7200" b="1" dirty="0">
              <a:latin typeface="+mn-lt"/>
            </a:endParaRPr>
          </a:p>
          <a:p>
            <a:pPr>
              <a:lnSpc>
                <a:spcPct val="120000"/>
              </a:lnSpc>
              <a:buFont typeface="Wingdings" panose="05000000000000000000" pitchFamily="2" charset="2"/>
              <a:buChar char="Ø"/>
            </a:pPr>
            <a:r>
              <a:rPr lang="en-GB" sz="7200" b="1" dirty="0">
                <a:latin typeface="+mn-lt"/>
              </a:rPr>
              <a:t>Nuclear power should be recognised as an industrial sector, in</a:t>
            </a:r>
            <a:r>
              <a:rPr lang="pl-PL" sz="7200" b="1" dirty="0">
                <a:latin typeface="+mn-lt"/>
              </a:rPr>
              <a:t>di</a:t>
            </a:r>
            <a:r>
              <a:rPr lang="en-GB" sz="7200" b="1" dirty="0">
                <a:latin typeface="+mn-lt"/>
              </a:rPr>
              <a:t>s</a:t>
            </a:r>
            <a:r>
              <a:rPr lang="pl-PL" sz="7200" b="1" dirty="0">
                <a:latin typeface="+mn-lt"/>
              </a:rPr>
              <a:t>p</a:t>
            </a:r>
            <a:r>
              <a:rPr lang="en-GB" sz="7200" b="1" dirty="0" err="1">
                <a:latin typeface="+mn-lt"/>
              </a:rPr>
              <a:t>ensable</a:t>
            </a:r>
            <a:r>
              <a:rPr lang="en-GB" sz="7200" b="1" dirty="0">
                <a:latin typeface="+mn-lt"/>
              </a:rPr>
              <a:t> for net zero </a:t>
            </a:r>
            <a:r>
              <a:rPr lang="en-GB" sz="7200" b="1" dirty="0" err="1">
                <a:latin typeface="+mn-lt"/>
              </a:rPr>
              <a:t>transi</a:t>
            </a:r>
            <a:r>
              <a:rPr lang="pl-PL" sz="7200" b="1" dirty="0" err="1">
                <a:latin typeface="+mn-lt"/>
              </a:rPr>
              <a:t>ti</a:t>
            </a:r>
            <a:r>
              <a:rPr lang="en-GB" sz="7200" b="1" dirty="0">
                <a:latin typeface="+mn-lt"/>
              </a:rPr>
              <a:t>on  and long–term strategy should </a:t>
            </a:r>
            <a:r>
              <a:rPr lang="pl-PL" sz="7200" b="1" dirty="0">
                <a:latin typeface="+mn-lt"/>
              </a:rPr>
              <a:t>be </a:t>
            </a:r>
            <a:r>
              <a:rPr lang="en-GB" sz="7200" b="1" dirty="0">
                <a:latin typeface="+mn-lt"/>
              </a:rPr>
              <a:t>adopted based on </a:t>
            </a:r>
            <a:r>
              <a:rPr lang="pl-PL" sz="7200" b="1" dirty="0">
                <a:latin typeface="+mn-lt"/>
              </a:rPr>
              <a:t>A</a:t>
            </a:r>
            <a:r>
              <a:rPr lang="en-GB" sz="7200" b="1" dirty="0">
                <a:latin typeface="+mn-lt"/>
              </a:rPr>
              <a:t>rt. I of the Euratom Treaty</a:t>
            </a:r>
            <a:r>
              <a:rPr lang="pl-PL" sz="7200" b="1" dirty="0">
                <a:latin typeface="+mn-lt"/>
              </a:rPr>
              <a:t>,</a:t>
            </a:r>
            <a:r>
              <a:rPr lang="en-GB" sz="7200" b="1" dirty="0">
                <a:latin typeface="+mn-lt"/>
              </a:rPr>
              <a:t> </a:t>
            </a:r>
          </a:p>
          <a:p>
            <a:pPr>
              <a:lnSpc>
                <a:spcPct val="120000"/>
              </a:lnSpc>
              <a:buFont typeface="Wingdings" panose="05000000000000000000" pitchFamily="2" charset="2"/>
              <a:buChar char="Ø"/>
            </a:pPr>
            <a:r>
              <a:rPr lang="en-GB" sz="7200" b="1" dirty="0">
                <a:latin typeface="+mn-lt"/>
              </a:rPr>
              <a:t>There is a need for support for R&amp;D and innovation and increase funding for research into both current and future nuclear technologies</a:t>
            </a:r>
            <a:r>
              <a:rPr lang="pl-PL" sz="7200" b="1" dirty="0">
                <a:latin typeface="+mn-lt"/>
              </a:rPr>
              <a:t>,</a:t>
            </a:r>
            <a:endParaRPr lang="en-GB" sz="7200" b="1" dirty="0">
              <a:latin typeface="+mn-lt"/>
            </a:endParaRPr>
          </a:p>
          <a:p>
            <a:pPr>
              <a:lnSpc>
                <a:spcPct val="120000"/>
              </a:lnSpc>
              <a:buFont typeface="Wingdings" panose="05000000000000000000" pitchFamily="2" charset="2"/>
              <a:buChar char="Ø"/>
            </a:pPr>
            <a:r>
              <a:rPr lang="en-GB" sz="7200" b="1" dirty="0">
                <a:latin typeface="+mn-lt"/>
              </a:rPr>
              <a:t>Harmonization and standardization for nuclear project</a:t>
            </a:r>
            <a:r>
              <a:rPr lang="pl-PL" sz="7200" b="1" dirty="0">
                <a:latin typeface="+mn-lt"/>
              </a:rPr>
              <a:t>s</a:t>
            </a:r>
            <a:r>
              <a:rPr lang="en-GB" sz="7200" b="1" dirty="0">
                <a:latin typeface="+mn-lt"/>
              </a:rPr>
              <a:t> and technologies is needed on the European </a:t>
            </a:r>
            <a:r>
              <a:rPr lang="pl-PL" sz="7200" b="1" dirty="0">
                <a:latin typeface="+mn-lt"/>
              </a:rPr>
              <a:t>and </a:t>
            </a:r>
            <a:r>
              <a:rPr lang="pl-PL" sz="7200" b="1" dirty="0" err="1">
                <a:latin typeface="+mn-lt"/>
              </a:rPr>
              <a:t>global</a:t>
            </a:r>
            <a:r>
              <a:rPr lang="pl-PL" sz="7200" b="1" dirty="0">
                <a:latin typeface="+mn-lt"/>
              </a:rPr>
              <a:t> </a:t>
            </a:r>
            <a:r>
              <a:rPr lang="en-GB" sz="7200" b="1" dirty="0">
                <a:latin typeface="+mn-lt"/>
              </a:rPr>
              <a:t>market for development of cooperation between</a:t>
            </a:r>
            <a:r>
              <a:rPr lang="pl-PL" sz="7200" b="1" dirty="0">
                <a:latin typeface="+mn-lt"/>
              </a:rPr>
              <a:t> EU </a:t>
            </a:r>
            <a:r>
              <a:rPr lang="pl-PL" sz="7200" b="1" dirty="0" err="1">
                <a:latin typeface="+mn-lt"/>
              </a:rPr>
              <a:t>companies</a:t>
            </a:r>
            <a:r>
              <a:rPr lang="pl-PL" sz="7200" b="1" dirty="0">
                <a:latin typeface="+mn-lt"/>
              </a:rPr>
              <a:t> and </a:t>
            </a:r>
            <a:r>
              <a:rPr lang="pl-PL" sz="7200" b="1" dirty="0" err="1">
                <a:latin typeface="+mn-lt"/>
              </a:rPr>
              <a:t>investors</a:t>
            </a:r>
            <a:r>
              <a:rPr lang="en-GB" sz="7200" b="1" dirty="0">
                <a:latin typeface="+mn-lt"/>
              </a:rPr>
              <a:t>,</a:t>
            </a:r>
          </a:p>
          <a:p>
            <a:pPr>
              <a:lnSpc>
                <a:spcPct val="120000"/>
              </a:lnSpc>
              <a:buFont typeface="Wingdings" panose="05000000000000000000" pitchFamily="2" charset="2"/>
              <a:buChar char="Ø"/>
            </a:pPr>
            <a:r>
              <a:rPr lang="en-GB" sz="7200" b="1" dirty="0">
                <a:latin typeface="+mn-lt"/>
              </a:rPr>
              <a:t>Close</a:t>
            </a:r>
            <a:r>
              <a:rPr lang="pl-PL" sz="7200" b="1" dirty="0">
                <a:latin typeface="+mn-lt"/>
              </a:rPr>
              <a:t>r</a:t>
            </a:r>
            <a:r>
              <a:rPr lang="en-GB" sz="7200" b="1" dirty="0">
                <a:latin typeface="+mn-lt"/>
              </a:rPr>
              <a:t> regulatory cooperation between </a:t>
            </a:r>
            <a:r>
              <a:rPr lang="pl-PL" sz="7200" b="1" dirty="0">
                <a:latin typeface="+mn-lt"/>
              </a:rPr>
              <a:t>Eu</a:t>
            </a:r>
            <a:r>
              <a:rPr lang="en-GB" sz="7200" b="1" dirty="0" err="1">
                <a:latin typeface="+mn-lt"/>
              </a:rPr>
              <a:t>rop</a:t>
            </a:r>
            <a:r>
              <a:rPr lang="pl-PL" sz="7200" b="1" dirty="0" err="1">
                <a:latin typeface="+mn-lt"/>
              </a:rPr>
              <a:t>ean</a:t>
            </a:r>
            <a:r>
              <a:rPr lang="pl-PL" sz="7200" b="1" dirty="0">
                <a:latin typeface="+mn-lt"/>
              </a:rPr>
              <a:t> </a:t>
            </a:r>
            <a:r>
              <a:rPr lang="en-GB" sz="7200" b="1" dirty="0">
                <a:latin typeface="+mn-lt"/>
              </a:rPr>
              <a:t>regulatory and supervisory </a:t>
            </a:r>
            <a:r>
              <a:rPr lang="en-GB" sz="7200" b="1" dirty="0" err="1">
                <a:latin typeface="+mn-lt"/>
              </a:rPr>
              <a:t>agenc</a:t>
            </a:r>
            <a:r>
              <a:rPr lang="pl-PL" sz="7200" b="1" dirty="0" err="1">
                <a:latin typeface="+mn-lt"/>
              </a:rPr>
              <a:t>ies</a:t>
            </a:r>
            <a:r>
              <a:rPr lang="en-GB" sz="7200" b="1" dirty="0">
                <a:latin typeface="+mn-lt"/>
              </a:rPr>
              <a:t> is needed</a:t>
            </a:r>
            <a:r>
              <a:rPr lang="pl-PL" sz="7200" b="1" dirty="0">
                <a:latin typeface="+mn-lt"/>
              </a:rPr>
              <a:t>, </a:t>
            </a:r>
            <a:r>
              <a:rPr lang="en-GB" sz="7200" b="1" dirty="0">
                <a:latin typeface="+mn-lt"/>
              </a:rPr>
              <a:t> </a:t>
            </a:r>
            <a:r>
              <a:rPr lang="pl-PL" sz="7200" b="1" dirty="0">
                <a:latin typeface="+mn-lt"/>
              </a:rPr>
              <a:t>es</a:t>
            </a:r>
            <a:r>
              <a:rPr lang="en-GB" sz="7200" b="1" dirty="0" err="1">
                <a:latin typeface="+mn-lt"/>
              </a:rPr>
              <a:t>pecially</a:t>
            </a:r>
            <a:r>
              <a:rPr lang="en-GB" sz="7200" b="1" dirty="0">
                <a:latin typeface="+mn-lt"/>
              </a:rPr>
              <a:t> in the field of </a:t>
            </a:r>
            <a:r>
              <a:rPr lang="pl-PL" sz="7200" b="1" dirty="0">
                <a:latin typeface="+mn-lt"/>
              </a:rPr>
              <a:t>modern </a:t>
            </a:r>
            <a:r>
              <a:rPr lang="en-GB" sz="7200" b="1" dirty="0">
                <a:latin typeface="+mn-lt"/>
              </a:rPr>
              <a:t>emerging technologies.  </a:t>
            </a:r>
          </a:p>
          <a:p>
            <a:pPr marL="380990" indent="-380990">
              <a:lnSpc>
                <a:spcPct val="120000"/>
              </a:lnSpc>
              <a:buFont typeface="Arial" panose="020B0604020202020204" pitchFamily="34" charset="0"/>
              <a:buChar char="•"/>
            </a:pPr>
            <a:endParaRPr lang="en-GB" sz="5600" b="1" dirty="0">
              <a:latin typeface="+mn-lt"/>
            </a:endParaRPr>
          </a:p>
          <a:p>
            <a:pPr marL="0" indent="0">
              <a:lnSpc>
                <a:spcPct val="170000"/>
              </a:lnSpc>
              <a:buNone/>
            </a:pPr>
            <a:r>
              <a:rPr lang="en-GB" sz="5600" b="1" dirty="0">
                <a:solidFill>
                  <a:schemeClr val="bg2"/>
                </a:solidFill>
                <a:latin typeface="+mn-lt"/>
              </a:rPr>
              <a:t>Commission should allow Member States to choose their own low-carbon energy mix. </a:t>
            </a:r>
          </a:p>
          <a:p>
            <a:pPr marL="380990" indent="-380990">
              <a:lnSpc>
                <a:spcPct val="170000"/>
              </a:lnSpc>
              <a:buFont typeface="Arial" panose="020B0604020202020204" pitchFamily="34" charset="0"/>
              <a:buChar char="•"/>
            </a:pPr>
            <a:endParaRPr lang="en-GB" sz="1800" b="1" dirty="0">
              <a:solidFill>
                <a:schemeClr val="bg2"/>
              </a:solidFill>
            </a:endParaRPr>
          </a:p>
          <a:p>
            <a:pPr marL="0" indent="0">
              <a:lnSpc>
                <a:spcPct val="170000"/>
              </a:lnSpc>
              <a:buNone/>
            </a:pPr>
            <a:r>
              <a:rPr lang="en-GB" sz="1800" b="1" dirty="0">
                <a:solidFill>
                  <a:schemeClr val="bg2"/>
                </a:solidFill>
              </a:rPr>
              <a:t>Commission should adopt a technology-neutral approach.</a:t>
            </a:r>
          </a:p>
          <a:p>
            <a:pPr marL="380990" indent="-380990">
              <a:buFont typeface="Arial" panose="020B0604020202020204" pitchFamily="34" charset="0"/>
              <a:buChar char="•"/>
            </a:pPr>
            <a:endParaRPr lang="en-GB" sz="1800" b="1" dirty="0">
              <a:solidFill>
                <a:schemeClr val="bg2"/>
              </a:solidFill>
            </a:endParaRPr>
          </a:p>
          <a:p>
            <a:pPr marL="380990" indent="-380990">
              <a:buFont typeface="Arial" panose="020B0604020202020204" pitchFamily="34" charset="0"/>
              <a:buChar char="•"/>
            </a:pPr>
            <a:r>
              <a:rPr lang="en-GB" sz="1800" b="1" dirty="0">
                <a:solidFill>
                  <a:schemeClr val="bg2"/>
                </a:solidFill>
              </a:rPr>
              <a:t>Ensure a stable, coherent &amp; consistent policy environment​</a:t>
            </a:r>
          </a:p>
          <a:p>
            <a:pPr marL="380990" indent="-380990">
              <a:buFont typeface="Arial" panose="020B0604020202020204" pitchFamily="34" charset="0"/>
              <a:buChar char="•"/>
            </a:pPr>
            <a:endParaRPr lang="en-GB" sz="1800" b="1" dirty="0"/>
          </a:p>
          <a:p>
            <a:endParaRPr lang="en-GB" dirty="0"/>
          </a:p>
        </p:txBody>
      </p:sp>
      <p:sp>
        <p:nvSpPr>
          <p:cNvPr id="5" name="Symbol zastępczy daty 3">
            <a:extLst>
              <a:ext uri="{FF2B5EF4-FFF2-40B4-BE49-F238E27FC236}">
                <a16:creationId xmlns:a16="http://schemas.microsoft.com/office/drawing/2014/main" id="{07C43528-8C18-49E3-8FCB-83D17DA47138}"/>
              </a:ext>
            </a:extLst>
          </p:cNvPr>
          <p:cNvSpPr>
            <a:spLocks noGrp="1"/>
          </p:cNvSpPr>
          <p:nvPr>
            <p:ph type="dt" sz="half" idx="10"/>
          </p:nvPr>
        </p:nvSpPr>
        <p:spPr>
          <a:xfrm>
            <a:off x="7349922" y="6833110"/>
            <a:ext cx="2405062" cy="401638"/>
          </a:xfrm>
        </p:spPr>
        <p:txBody>
          <a:bodyPr/>
          <a:lstStyle/>
          <a:p>
            <a:pPr>
              <a:defRPr/>
            </a:pPr>
            <a:r>
              <a:rPr lang="pl-PL" dirty="0" err="1"/>
              <a:t>October</a:t>
            </a:r>
            <a:r>
              <a:rPr lang="pl-PL" dirty="0"/>
              <a:t> 13-14, 2021</a:t>
            </a:r>
          </a:p>
        </p:txBody>
      </p:sp>
    </p:spTree>
    <p:extLst>
      <p:ext uri="{BB962C8B-B14F-4D97-AF65-F5344CB8AC3E}">
        <p14:creationId xmlns:p14="http://schemas.microsoft.com/office/powerpoint/2010/main" val="79391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63F92E-7DBE-4722-9311-8EB752901A60}"/>
              </a:ext>
            </a:extLst>
          </p:cNvPr>
          <p:cNvSpPr>
            <a:spLocks noGrp="1"/>
          </p:cNvSpPr>
          <p:nvPr>
            <p:ph type="title"/>
          </p:nvPr>
        </p:nvSpPr>
        <p:spPr>
          <a:xfrm>
            <a:off x="1134319" y="402483"/>
            <a:ext cx="8731429" cy="724567"/>
          </a:xfrm>
        </p:spPr>
        <p:txBody>
          <a:bodyPr>
            <a:normAutofit/>
          </a:bodyPr>
          <a:lstStyle/>
          <a:p>
            <a:r>
              <a:rPr lang="pl-PL" sz="2400" dirty="0" err="1"/>
              <a:t>Conclusion</a:t>
            </a:r>
            <a:r>
              <a:rPr lang="pl-PL" sz="2400" dirty="0"/>
              <a:t>  </a:t>
            </a:r>
            <a:endParaRPr lang="en-GB" sz="2400" dirty="0"/>
          </a:p>
        </p:txBody>
      </p:sp>
      <p:sp>
        <p:nvSpPr>
          <p:cNvPr id="3" name="Symbol zastępczy zawartości 2">
            <a:extLst>
              <a:ext uri="{FF2B5EF4-FFF2-40B4-BE49-F238E27FC236}">
                <a16:creationId xmlns:a16="http://schemas.microsoft.com/office/drawing/2014/main" id="{3C72327C-EF4E-4B52-A376-64F687B5CD21}"/>
              </a:ext>
            </a:extLst>
          </p:cNvPr>
          <p:cNvSpPr>
            <a:spLocks noGrp="1"/>
          </p:cNvSpPr>
          <p:nvPr>
            <p:ph idx="1"/>
          </p:nvPr>
        </p:nvSpPr>
        <p:spPr>
          <a:xfrm>
            <a:off x="1130202" y="776177"/>
            <a:ext cx="8864403" cy="6220047"/>
          </a:xfrm>
        </p:spPr>
        <p:txBody>
          <a:bodyPr>
            <a:normAutofit fontScale="25000" lnSpcReduction="20000"/>
          </a:bodyPr>
          <a:lstStyle/>
          <a:p>
            <a:endParaRPr lang="pl-PL" sz="29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buFont typeface="Wingdings" panose="05000000000000000000" pitchFamily="2" charset="2"/>
              <a:buChar char="Ø"/>
            </a:pPr>
            <a:r>
              <a:rPr lang="en-GB" sz="7200" b="1" dirty="0">
                <a:effectLst/>
                <a:latin typeface="+mn-lt"/>
                <a:ea typeface="Calibri" panose="020F0502020204030204" pitchFamily="34" charset="0"/>
                <a:cs typeface="Times New Roman" panose="02020603050405020304" pitchFamily="18" charset="0"/>
              </a:rPr>
              <a:t>In Poland, nuclear power will contribute to the creation of a new, innovative industry branch with a high degree of technological advancement. The construction of the nuclear power plant can be carried out by Polish companies by up to 70% of the project value. It is estimated that by 2040, nuclear power implementation will generate from 25 to 38 thousand highly qualify new jobs, which will contribute to new specializations and technological development.</a:t>
            </a:r>
            <a:endParaRPr lang="pl-PL" sz="7200" b="1" dirty="0">
              <a:effectLst/>
              <a:latin typeface="+mn-lt"/>
              <a:ea typeface="Calibri" panose="020F0502020204030204" pitchFamily="34" charset="0"/>
              <a:cs typeface="Times New Roman" panose="02020603050405020304" pitchFamily="18" charset="0"/>
            </a:endParaRPr>
          </a:p>
          <a:p>
            <a:pPr lvl="0">
              <a:lnSpc>
                <a:spcPct val="120000"/>
              </a:lnSpc>
              <a:buSzPts val="1000"/>
              <a:buFont typeface="Wingdings" panose="05000000000000000000" pitchFamily="2" charset="2"/>
              <a:buChar char="Ø"/>
              <a:tabLst>
                <a:tab pos="457200" algn="l"/>
              </a:tabLst>
            </a:pPr>
            <a:r>
              <a:rPr lang="en-US" sz="7200" b="1" dirty="0">
                <a:effectLst/>
                <a:latin typeface="+mn-lt"/>
                <a:ea typeface="Times New Roman" panose="02020603050405020304" pitchFamily="18" charset="0"/>
                <a:cs typeface="Times New Roman" panose="02020603050405020304" pitchFamily="18" charset="0"/>
              </a:rPr>
              <a:t>Governments interested in nuclear power should work </a:t>
            </a:r>
            <a:r>
              <a:rPr lang="pl-PL" sz="7200" b="1" dirty="0" err="1">
                <a:effectLst/>
                <a:latin typeface="+mn-lt"/>
                <a:ea typeface="Times New Roman" panose="02020603050405020304" pitchFamily="18" charset="0"/>
                <a:cs typeface="Times New Roman" panose="02020603050405020304" pitchFamily="18" charset="0"/>
              </a:rPr>
              <a:t>jointly</a:t>
            </a:r>
            <a:r>
              <a:rPr lang="pl-PL" sz="7200" b="1" dirty="0">
                <a:effectLst/>
                <a:latin typeface="+mn-lt"/>
                <a:ea typeface="Times New Roman" panose="02020603050405020304" pitchFamily="18" charset="0"/>
                <a:cs typeface="Times New Roman" panose="02020603050405020304" pitchFamily="18" charset="0"/>
              </a:rPr>
              <a:t> and </a:t>
            </a:r>
            <a:r>
              <a:rPr lang="pl-PL" sz="7200" b="1" dirty="0" err="1">
                <a:effectLst/>
                <a:latin typeface="+mn-lt"/>
                <a:ea typeface="Times New Roman" panose="02020603050405020304" pitchFamily="18" charset="0"/>
                <a:cs typeface="Times New Roman" panose="02020603050405020304" pitchFamily="18" charset="0"/>
              </a:rPr>
              <a:t>create</a:t>
            </a:r>
            <a:r>
              <a:rPr lang="pl-PL" sz="7200" b="1" dirty="0">
                <a:effectLst/>
                <a:latin typeface="+mn-lt"/>
                <a:ea typeface="Times New Roman" panose="02020603050405020304" pitchFamily="18" charset="0"/>
                <a:cs typeface="Times New Roman" panose="02020603050405020304" pitchFamily="18" charset="0"/>
              </a:rPr>
              <a:t> pro-</a:t>
            </a:r>
            <a:r>
              <a:rPr lang="pl-PL" sz="7200" b="1" dirty="0" err="1">
                <a:effectLst/>
                <a:latin typeface="+mn-lt"/>
                <a:ea typeface="Times New Roman" panose="02020603050405020304" pitchFamily="18" charset="0"/>
                <a:cs typeface="Times New Roman" panose="02020603050405020304" pitchFamily="18" charset="0"/>
              </a:rPr>
              <a:t>nuclear</a:t>
            </a:r>
            <a:r>
              <a:rPr lang="pl-PL" sz="7200" b="1" dirty="0">
                <a:effectLst/>
                <a:latin typeface="+mn-lt"/>
                <a:ea typeface="Times New Roman" panose="02020603050405020304" pitchFamily="18" charset="0"/>
                <a:cs typeface="Times New Roman" panose="02020603050405020304" pitchFamily="18" charset="0"/>
              </a:rPr>
              <a:t> </a:t>
            </a:r>
            <a:r>
              <a:rPr lang="pl-PL" sz="7200" b="1" dirty="0" err="1">
                <a:effectLst/>
                <a:latin typeface="+mn-lt"/>
                <a:ea typeface="Times New Roman" panose="02020603050405020304" pitchFamily="18" charset="0"/>
                <a:cs typeface="Times New Roman" panose="02020603050405020304" pitchFamily="18" charset="0"/>
              </a:rPr>
              <a:t>alliance</a:t>
            </a:r>
            <a:r>
              <a:rPr lang="pl-PL" sz="7200" b="1" dirty="0">
                <a:effectLst/>
                <a:latin typeface="+mn-lt"/>
                <a:ea typeface="Times New Roman" panose="02020603050405020304" pitchFamily="18" charset="0"/>
                <a:cs typeface="Times New Roman" panose="02020603050405020304" pitchFamily="18" charset="0"/>
              </a:rPr>
              <a:t> to </a:t>
            </a:r>
            <a:r>
              <a:rPr lang="pl-PL" sz="7200" b="1" dirty="0" err="1">
                <a:effectLst/>
                <a:latin typeface="+mn-lt"/>
                <a:ea typeface="Times New Roman" panose="02020603050405020304" pitchFamily="18" charset="0"/>
                <a:cs typeface="Times New Roman" panose="02020603050405020304" pitchFamily="18" charset="0"/>
              </a:rPr>
              <a:t>balance</a:t>
            </a:r>
            <a:r>
              <a:rPr lang="pl-PL" sz="7200" b="1" dirty="0">
                <a:effectLst/>
                <a:latin typeface="+mn-lt"/>
                <a:ea typeface="Times New Roman" panose="02020603050405020304" pitchFamily="18" charset="0"/>
                <a:cs typeface="Times New Roman" panose="02020603050405020304" pitchFamily="18" charset="0"/>
              </a:rPr>
              <a:t> </a:t>
            </a:r>
            <a:r>
              <a:rPr lang="pl-PL" sz="7200" b="1" dirty="0" err="1">
                <a:effectLst/>
                <a:latin typeface="+mn-lt"/>
                <a:ea typeface="Times New Roman" panose="02020603050405020304" pitchFamily="18" charset="0"/>
                <a:cs typeface="Times New Roman" panose="02020603050405020304" pitchFamily="18" charset="0"/>
              </a:rPr>
              <a:t>antinuclear</a:t>
            </a:r>
            <a:r>
              <a:rPr lang="pl-PL" sz="7200" b="1" dirty="0">
                <a:effectLst/>
                <a:latin typeface="+mn-lt"/>
                <a:ea typeface="Times New Roman" panose="02020603050405020304" pitchFamily="18" charset="0"/>
                <a:cs typeface="Times New Roman" panose="02020603050405020304" pitchFamily="18" charset="0"/>
              </a:rPr>
              <a:t> policy </a:t>
            </a:r>
            <a:r>
              <a:rPr lang="pl-PL" sz="7200" b="1" dirty="0" err="1">
                <a:effectLst/>
                <a:latin typeface="+mn-lt"/>
                <a:ea typeface="Times New Roman" panose="02020603050405020304" pitchFamily="18" charset="0"/>
                <a:cs typeface="Times New Roman" panose="02020603050405020304" pitchFamily="18" charset="0"/>
              </a:rPr>
              <a:t>within</a:t>
            </a:r>
            <a:r>
              <a:rPr lang="pl-PL" sz="7200" b="1" dirty="0">
                <a:effectLst/>
                <a:latin typeface="+mn-lt"/>
                <a:ea typeface="Times New Roman" panose="02020603050405020304" pitchFamily="18" charset="0"/>
                <a:cs typeface="Times New Roman" panose="02020603050405020304" pitchFamily="18" charset="0"/>
              </a:rPr>
              <a:t> EU and to </a:t>
            </a:r>
            <a:r>
              <a:rPr lang="en-US" sz="7200" b="1" dirty="0" err="1">
                <a:effectLst/>
                <a:latin typeface="+mn-lt"/>
                <a:ea typeface="Times New Roman" panose="02020603050405020304" pitchFamily="18" charset="0"/>
                <a:cs typeface="Times New Roman" panose="02020603050405020304" pitchFamily="18" charset="0"/>
              </a:rPr>
              <a:t>overcom</a:t>
            </a:r>
            <a:r>
              <a:rPr lang="pl-PL" sz="7200" b="1" dirty="0">
                <a:effectLst/>
                <a:latin typeface="+mn-lt"/>
                <a:ea typeface="Times New Roman" panose="02020603050405020304" pitchFamily="18" charset="0"/>
                <a:cs typeface="Times New Roman" panose="02020603050405020304" pitchFamily="18" charset="0"/>
              </a:rPr>
              <a:t>e</a:t>
            </a:r>
            <a:r>
              <a:rPr lang="en-US" sz="7200" b="1" dirty="0">
                <a:effectLst/>
                <a:latin typeface="+mn-lt"/>
                <a:ea typeface="Times New Roman" panose="02020603050405020304" pitchFamily="18" charset="0"/>
                <a:cs typeface="Times New Roman" panose="02020603050405020304" pitchFamily="18" charset="0"/>
              </a:rPr>
              <a:t> the current barriers hindering the development of new nuclear power projects and actively engage in their development and execution. </a:t>
            </a:r>
            <a:endParaRPr lang="pl-PL" sz="7200" b="1" dirty="0">
              <a:effectLst/>
              <a:latin typeface="+mn-lt"/>
              <a:ea typeface="Calibri" panose="020F0502020204030204" pitchFamily="34" charset="0"/>
              <a:cs typeface="Times New Roman" panose="02020603050405020304" pitchFamily="18" charset="0"/>
            </a:endParaRPr>
          </a:p>
          <a:p>
            <a:pPr lvl="0">
              <a:lnSpc>
                <a:spcPct val="120000"/>
              </a:lnSpc>
              <a:buSzPts val="1000"/>
              <a:buFont typeface="Wingdings" panose="05000000000000000000" pitchFamily="2" charset="2"/>
              <a:buChar char="Ø"/>
              <a:tabLst>
                <a:tab pos="457200" algn="l"/>
              </a:tabLst>
            </a:pPr>
            <a:r>
              <a:rPr lang="en-US" sz="7200" b="1" dirty="0">
                <a:effectLst/>
                <a:latin typeface="+mn-lt"/>
                <a:ea typeface="Times New Roman" panose="02020603050405020304" pitchFamily="18" charset="0"/>
                <a:cs typeface="Times New Roman" panose="02020603050405020304" pitchFamily="18" charset="0"/>
              </a:rPr>
              <a:t>The decisions on the exclusion of nuclear </a:t>
            </a:r>
            <a:r>
              <a:rPr lang="pl-PL" sz="7200" b="1" dirty="0" err="1">
                <a:effectLst/>
                <a:latin typeface="+mn-lt"/>
                <a:ea typeface="Times New Roman" panose="02020603050405020304" pitchFamily="18" charset="0"/>
                <a:cs typeface="Times New Roman" panose="02020603050405020304" pitchFamily="18" charset="0"/>
              </a:rPr>
              <a:t>power</a:t>
            </a:r>
            <a:r>
              <a:rPr lang="pl-PL" sz="7200" b="1" dirty="0">
                <a:effectLst/>
                <a:latin typeface="+mn-lt"/>
                <a:ea typeface="Times New Roman" panose="02020603050405020304" pitchFamily="18" charset="0"/>
                <a:cs typeface="Times New Roman" panose="02020603050405020304" pitchFamily="18" charset="0"/>
              </a:rPr>
              <a:t> from </a:t>
            </a:r>
            <a:r>
              <a:rPr lang="pl-PL" sz="7200" b="1" dirty="0" err="1">
                <a:effectLst/>
                <a:latin typeface="+mn-lt"/>
                <a:ea typeface="Times New Roman" panose="02020603050405020304" pitchFamily="18" charset="0"/>
                <a:cs typeface="Times New Roman" panose="02020603050405020304" pitchFamily="18" charset="0"/>
              </a:rPr>
              <a:t>taxonomy</a:t>
            </a:r>
            <a:r>
              <a:rPr lang="pl-PL" sz="7200" b="1" dirty="0">
                <a:effectLst/>
                <a:latin typeface="+mn-lt"/>
                <a:ea typeface="Times New Roman" panose="02020603050405020304" pitchFamily="18" charset="0"/>
                <a:cs typeface="Times New Roman" panose="02020603050405020304" pitchFamily="18" charset="0"/>
              </a:rPr>
              <a:t> </a:t>
            </a:r>
            <a:r>
              <a:rPr lang="en-US" sz="7200" b="1" dirty="0">
                <a:effectLst/>
                <a:latin typeface="+mn-lt"/>
                <a:ea typeface="Times New Roman" panose="02020603050405020304" pitchFamily="18" charset="0"/>
                <a:cs typeface="Times New Roman" panose="02020603050405020304" pitchFamily="18" charset="0"/>
              </a:rPr>
              <a:t>are political rather than scientific - approach which should be avoided at all cost. We should strive to “</a:t>
            </a:r>
            <a:r>
              <a:rPr lang="en-US" sz="7200" b="1" dirty="0" err="1">
                <a:effectLst/>
                <a:latin typeface="+mn-lt"/>
                <a:ea typeface="Times New Roman" panose="02020603050405020304" pitchFamily="18" charset="0"/>
                <a:cs typeface="Times New Roman" panose="02020603050405020304" pitchFamily="18" charset="0"/>
              </a:rPr>
              <a:t>depoliticise</a:t>
            </a:r>
            <a:r>
              <a:rPr lang="en-US" sz="7200" b="1" dirty="0">
                <a:effectLst/>
                <a:latin typeface="+mn-lt"/>
                <a:ea typeface="Times New Roman" panose="02020603050405020304" pitchFamily="18" charset="0"/>
                <a:cs typeface="Times New Roman" panose="02020603050405020304" pitchFamily="18" charset="0"/>
              </a:rPr>
              <a:t>” the decision</a:t>
            </a:r>
            <a:r>
              <a:rPr lang="pl-PL" sz="7200" b="1" dirty="0">
                <a:effectLst/>
                <a:latin typeface="+mn-lt"/>
                <a:ea typeface="Times New Roman" panose="02020603050405020304" pitchFamily="18" charset="0"/>
                <a:cs typeface="Times New Roman" panose="02020603050405020304" pitchFamily="18" charset="0"/>
              </a:rPr>
              <a:t> on </a:t>
            </a:r>
            <a:r>
              <a:rPr lang="pl-PL" sz="7200" b="1" dirty="0">
                <a:latin typeface="+mn-lt"/>
                <a:ea typeface="Times New Roman" panose="02020603050405020304" pitchFamily="18" charset="0"/>
                <a:cs typeface="Times New Roman" panose="02020603050405020304" pitchFamily="18" charset="0"/>
              </a:rPr>
              <a:t>EU </a:t>
            </a:r>
            <a:r>
              <a:rPr lang="pl-PL" sz="7200" b="1" dirty="0" err="1">
                <a:effectLst/>
                <a:latin typeface="+mn-lt"/>
                <a:ea typeface="Times New Roman" panose="02020603050405020304" pitchFamily="18" charset="0"/>
                <a:cs typeface="Times New Roman" panose="02020603050405020304" pitchFamily="18" charset="0"/>
              </a:rPr>
              <a:t>taxonomy</a:t>
            </a:r>
            <a:r>
              <a:rPr lang="pl-PL" sz="7200" b="1" dirty="0">
                <a:effectLst/>
                <a:latin typeface="+mn-lt"/>
                <a:ea typeface="Times New Roman" panose="02020603050405020304" pitchFamily="18" charset="0"/>
                <a:cs typeface="Times New Roman" panose="02020603050405020304" pitchFamily="18" charset="0"/>
              </a:rPr>
              <a:t> </a:t>
            </a:r>
            <a:r>
              <a:rPr lang="en-US" sz="7200" b="1" dirty="0">
                <a:effectLst/>
                <a:latin typeface="+mn-lt"/>
                <a:ea typeface="Times New Roman" panose="02020603050405020304" pitchFamily="18" charset="0"/>
                <a:cs typeface="Times New Roman" panose="02020603050405020304" pitchFamily="18" charset="0"/>
              </a:rPr>
              <a:t>by referring to the JRC report and by following a “science-based approach”.</a:t>
            </a:r>
            <a:endParaRPr lang="pl-PL" sz="7200" b="1" dirty="0">
              <a:effectLst/>
              <a:latin typeface="+mn-lt"/>
              <a:ea typeface="Calibri" panose="020F0502020204030204" pitchFamily="34" charset="0"/>
              <a:cs typeface="Times New Roman" panose="02020603050405020304" pitchFamily="18" charset="0"/>
            </a:endParaRPr>
          </a:p>
          <a:p>
            <a:pPr lvl="0">
              <a:lnSpc>
                <a:spcPct val="120000"/>
              </a:lnSpc>
              <a:buSzPts val="1000"/>
              <a:buFont typeface="Wingdings" panose="05000000000000000000" pitchFamily="2" charset="2"/>
              <a:buChar char="Ø"/>
              <a:tabLst>
                <a:tab pos="457200" algn="l"/>
              </a:tabLst>
            </a:pPr>
            <a:r>
              <a:rPr lang="en-US" sz="7200" b="1" dirty="0">
                <a:effectLst/>
                <a:latin typeface="+mn-lt"/>
                <a:ea typeface="Times New Roman" panose="02020603050405020304" pitchFamily="18" charset="0"/>
                <a:cs typeface="Times New Roman" panose="02020603050405020304" pitchFamily="18" charset="0"/>
              </a:rPr>
              <a:t>Governments </a:t>
            </a:r>
            <a:r>
              <a:rPr lang="pl-PL" sz="7200" b="1" dirty="0">
                <a:effectLst/>
                <a:latin typeface="+mn-lt"/>
                <a:ea typeface="Times New Roman" panose="02020603050405020304" pitchFamily="18" charset="0"/>
                <a:cs typeface="Times New Roman" panose="02020603050405020304" pitchFamily="18" charset="0"/>
              </a:rPr>
              <a:t>and EU </a:t>
            </a:r>
            <a:r>
              <a:rPr lang="pl-PL" sz="7200" b="1" dirty="0" err="1">
                <a:effectLst/>
                <a:latin typeface="+mn-lt"/>
                <a:ea typeface="Times New Roman" panose="02020603050405020304" pitchFamily="18" charset="0"/>
                <a:cs typeface="Times New Roman" panose="02020603050405020304" pitchFamily="18" charset="0"/>
              </a:rPr>
              <a:t>institutions</a:t>
            </a:r>
            <a:r>
              <a:rPr lang="pl-PL" sz="7200" b="1" dirty="0">
                <a:effectLst/>
                <a:latin typeface="+mn-lt"/>
                <a:ea typeface="Times New Roman" panose="02020603050405020304" pitchFamily="18" charset="0"/>
                <a:cs typeface="Times New Roman" panose="02020603050405020304" pitchFamily="18" charset="0"/>
              </a:rPr>
              <a:t> </a:t>
            </a:r>
            <a:r>
              <a:rPr lang="en-US" sz="7200" b="1" dirty="0">
                <a:effectLst/>
                <a:latin typeface="+mn-lt"/>
                <a:ea typeface="Times New Roman" panose="02020603050405020304" pitchFamily="18" charset="0"/>
                <a:cs typeface="Times New Roman" panose="02020603050405020304" pitchFamily="18" charset="0"/>
              </a:rPr>
              <a:t>should also support the extension of applicability of nuclear power beyond electricity generation in the fields such as  hydrogen production and heat generation. </a:t>
            </a:r>
            <a:endParaRPr lang="pl-PL" sz="7200" b="1" dirty="0">
              <a:effectLst/>
              <a:latin typeface="+mn-lt"/>
              <a:ea typeface="Calibri" panose="020F0502020204030204" pitchFamily="34" charset="0"/>
              <a:cs typeface="Times New Roman" panose="02020603050405020304" pitchFamily="18" charset="0"/>
            </a:endParaRPr>
          </a:p>
          <a:p>
            <a:pPr lvl="0">
              <a:lnSpc>
                <a:spcPct val="120000"/>
              </a:lnSpc>
              <a:spcAft>
                <a:spcPts val="800"/>
              </a:spcAft>
              <a:buSzPts val="1000"/>
              <a:buFont typeface="Wingdings" panose="05000000000000000000" pitchFamily="2" charset="2"/>
              <a:buChar char="Ø"/>
              <a:tabLst>
                <a:tab pos="457200" algn="l"/>
              </a:tabLst>
            </a:pPr>
            <a:r>
              <a:rPr lang="en-US" sz="7200" b="1" dirty="0">
                <a:effectLst/>
                <a:latin typeface="+mn-lt"/>
                <a:ea typeface="Times New Roman" panose="02020603050405020304" pitchFamily="18" charset="0"/>
                <a:cs typeface="Times New Roman" panose="02020603050405020304" pitchFamily="18" charset="0"/>
              </a:rPr>
              <a:t>Nuclear power should be included in the global climate negotiations. The ground for this should be set during the approaching COP 26.</a:t>
            </a:r>
            <a:endParaRPr lang="pl-PL" sz="7200" b="1" dirty="0">
              <a:effectLst/>
              <a:latin typeface="+mn-lt"/>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endParaRPr lang="pl-PL" sz="6400" dirty="0">
              <a:effectLst/>
              <a:latin typeface="+mn-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6400" dirty="0">
                <a:effectLst/>
                <a:latin typeface="+mn-lt"/>
                <a:ea typeface="Calibri" panose="020F0502020204030204" pitchFamily="34" charset="0"/>
                <a:cs typeface="Times New Roman" panose="02020603050405020304" pitchFamily="18" charset="0"/>
              </a:rPr>
              <a:t> </a:t>
            </a:r>
            <a:endParaRPr lang="pl-PL" sz="6400" dirty="0">
              <a:effectLst/>
              <a:latin typeface="+mn-lt"/>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endParaRPr lang="pl-PL"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 </a:t>
            </a:r>
            <a:endParaRPr lang="pl-PL" sz="23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ymbol zastępczy daty 3">
            <a:extLst>
              <a:ext uri="{FF2B5EF4-FFF2-40B4-BE49-F238E27FC236}">
                <a16:creationId xmlns:a16="http://schemas.microsoft.com/office/drawing/2014/main" id="{439E3656-380F-4C8F-BE36-9BD679B7B2C8}"/>
              </a:ext>
            </a:extLst>
          </p:cNvPr>
          <p:cNvSpPr>
            <a:spLocks noGrp="1"/>
          </p:cNvSpPr>
          <p:nvPr>
            <p:ph type="dt" sz="half" idx="10"/>
          </p:nvPr>
        </p:nvSpPr>
        <p:spPr/>
        <p:txBody>
          <a:bodyPr/>
          <a:lstStyle/>
          <a:p>
            <a:pPr>
              <a:defRPr/>
            </a:pPr>
            <a:r>
              <a:rPr lang="pl-PL" dirty="0" err="1"/>
              <a:t>October</a:t>
            </a:r>
            <a:r>
              <a:rPr lang="pl-PL" dirty="0"/>
              <a:t> 13-14, 2021</a:t>
            </a:r>
          </a:p>
        </p:txBody>
      </p:sp>
    </p:spTree>
    <p:extLst>
      <p:ext uri="{BB962C8B-B14F-4D97-AF65-F5344CB8AC3E}">
        <p14:creationId xmlns:p14="http://schemas.microsoft.com/office/powerpoint/2010/main" val="1457072830"/>
      </p:ext>
    </p:extLst>
  </p:cSld>
  <p:clrMapOvr>
    <a:masterClrMapping/>
  </p:clrMapOvr>
</p:sld>
</file>

<file path=ppt/theme/theme1.xml><?xml version="1.0" encoding="utf-8"?>
<a:theme xmlns:a="http://schemas.openxmlformats.org/drawingml/2006/main" name="Motyw pakietu Office">
  <a:themeElements>
    <a:clrScheme name="Niestandardowy 1">
      <a:dk1>
        <a:srgbClr val="000000"/>
      </a:dk1>
      <a:lt1>
        <a:sysClr val="window" lastClr="FFFFFF"/>
      </a:lt1>
      <a:dk2>
        <a:srgbClr val="00A499"/>
      </a:dk2>
      <a:lt2>
        <a:srgbClr val="FFFFFF"/>
      </a:lt2>
      <a:accent1>
        <a:srgbClr val="00A499"/>
      </a:accent1>
      <a:accent2>
        <a:srgbClr val="84BD00"/>
      </a:accent2>
      <a:accent3>
        <a:srgbClr val="EEDC00"/>
      </a:accent3>
      <a:accent4>
        <a:srgbClr val="FFC000"/>
      </a:accent4>
      <a:accent5>
        <a:srgbClr val="007F77"/>
      </a:accent5>
      <a:accent6>
        <a:srgbClr val="478600"/>
      </a:accent6>
      <a:hlink>
        <a:srgbClr val="0070C0"/>
      </a:hlink>
      <a:folHlink>
        <a:srgbClr val="7030A0"/>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4842</TotalTime>
  <Words>1108</Words>
  <Application>Microsoft Office PowerPoint</Application>
  <PresentationFormat>Niestandardowy</PresentationFormat>
  <Paragraphs>85</Paragraphs>
  <Slides>10</Slides>
  <Notes>0</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10</vt:i4>
      </vt:variant>
    </vt:vector>
  </HeadingPairs>
  <TitlesOfParts>
    <vt:vector size="22" baseType="lpstr">
      <vt:lpstr>Arial</vt:lpstr>
      <vt:lpstr>Calibri</vt:lpstr>
      <vt:lpstr>Merriweather Sans</vt:lpstr>
      <vt:lpstr>Merriweather Sans Light</vt:lpstr>
      <vt:lpstr>Open Sans</vt:lpstr>
      <vt:lpstr>Open Sans Italic</vt:lpstr>
      <vt:lpstr>Open Sans Light</vt:lpstr>
      <vt:lpstr>Roboto</vt:lpstr>
      <vt:lpstr>Symbol</vt:lpstr>
      <vt:lpstr>Times New Roman</vt:lpstr>
      <vt:lpstr>Wingdings</vt:lpstr>
      <vt:lpstr>Motyw pakietu Office</vt:lpstr>
      <vt:lpstr> Development of Nuclear Supply Chain in Poland and the European industry perspectives     </vt:lpstr>
      <vt:lpstr> Agreement among EU states on creation of an industrial sector: is cooperation possible?  </vt:lpstr>
      <vt:lpstr>Objective of the  Polish Nuclear Power Programme*  </vt:lpstr>
      <vt:lpstr>Polish Nuclear Power Programme </vt:lpstr>
      <vt:lpstr>Prezentacja programu PowerPoint</vt:lpstr>
      <vt:lpstr>Prezentacja programu PowerPoint</vt:lpstr>
      <vt:lpstr>Current EU Environment for nuclear industry: Polish perspective   </vt:lpstr>
      <vt:lpstr> Remarks on the EU regulatory and industrial policy </vt:lpstr>
      <vt:lpstr>Conclusion  </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Wiktor Gościcki</dc:creator>
  <cp:lastModifiedBy>Kubacki Zbigniew</cp:lastModifiedBy>
  <cp:revision>142</cp:revision>
  <dcterms:created xsi:type="dcterms:W3CDTF">2020-05-22T16:26:21Z</dcterms:created>
  <dcterms:modified xsi:type="dcterms:W3CDTF">2021-10-13T16:22:45Z</dcterms:modified>
</cp:coreProperties>
</file>