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2"/>
  </p:notesMasterIdLst>
  <p:handoutMasterIdLst>
    <p:handoutMasterId r:id="rId13"/>
  </p:handoutMasterIdLst>
  <p:sldIdLst>
    <p:sldId id="1662" r:id="rId5"/>
    <p:sldId id="1663" r:id="rId6"/>
    <p:sldId id="1670" r:id="rId7"/>
    <p:sldId id="1691" r:id="rId8"/>
    <p:sldId id="1687" r:id="rId9"/>
    <p:sldId id="1669" r:id="rId10"/>
    <p:sldId id="280"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Johnson" initials="JJ" lastIdx="1" clrIdx="0">
    <p:extLst>
      <p:ext uri="{19B8F6BF-5375-455C-9EA6-DF929625EA0E}">
        <p15:presenceInfo xmlns:p15="http://schemas.microsoft.com/office/powerpoint/2012/main" userId="S::jessica.johnson@foratom.org::42c9fd73-650e-40e4-a686-7160c5ce48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195F0-8E5A-4E7F-82CB-687B1CC9EB7C}" v="2" dt="2021-10-06T09:17:26.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43"/>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D3C25-783E-47C2-B879-20A33C86B5F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BE"/>
        </a:p>
      </dgm:t>
    </dgm:pt>
    <dgm:pt modelId="{03BAEC25-4730-4EA3-9228-DA4BB34854B5}">
      <dgm:prSet phldrT="[Text]"/>
      <dgm:spPr/>
      <dgm:t>
        <a:bodyPr/>
        <a:lstStyle/>
        <a:p>
          <a:r>
            <a:rPr lang="en-BE" dirty="0"/>
            <a:t>TEG conclusions</a:t>
          </a:r>
        </a:p>
      </dgm:t>
    </dgm:pt>
    <dgm:pt modelId="{17D75606-4352-4182-A7D4-821E92B710F6}" type="parTrans" cxnId="{6D36B85F-AD37-463B-BE38-471B5CBDC0C1}">
      <dgm:prSet/>
      <dgm:spPr/>
      <dgm:t>
        <a:bodyPr/>
        <a:lstStyle/>
        <a:p>
          <a:endParaRPr lang="en-BE"/>
        </a:p>
      </dgm:t>
    </dgm:pt>
    <dgm:pt modelId="{335DCDCF-2F0D-413B-99A0-F336A0620FD3}" type="sibTrans" cxnId="{6D36B85F-AD37-463B-BE38-471B5CBDC0C1}">
      <dgm:prSet/>
      <dgm:spPr/>
      <dgm:t>
        <a:bodyPr/>
        <a:lstStyle/>
        <a:p>
          <a:endParaRPr lang="en-BE"/>
        </a:p>
      </dgm:t>
    </dgm:pt>
    <dgm:pt modelId="{E8446220-A238-41A6-B089-EEE1645F66B3}">
      <dgm:prSet phldrT="[Text]"/>
      <dgm:spPr/>
      <dgm:t>
        <a:bodyPr/>
        <a:lstStyle/>
        <a:p>
          <a:r>
            <a:rPr lang="en-BE" dirty="0"/>
            <a:t>JRC report</a:t>
          </a:r>
        </a:p>
      </dgm:t>
    </dgm:pt>
    <dgm:pt modelId="{44F8AA0C-F5BD-44EB-977B-AB7E98A62FE3}" type="parTrans" cxnId="{2DF3AF77-C0B8-43FD-AFF0-0ED7A69511E1}">
      <dgm:prSet/>
      <dgm:spPr/>
      <dgm:t>
        <a:bodyPr/>
        <a:lstStyle/>
        <a:p>
          <a:endParaRPr lang="en-BE"/>
        </a:p>
      </dgm:t>
    </dgm:pt>
    <dgm:pt modelId="{35D8DFB6-C22D-4EB0-BEB2-00A271204E67}" type="sibTrans" cxnId="{2DF3AF77-C0B8-43FD-AFF0-0ED7A69511E1}">
      <dgm:prSet/>
      <dgm:spPr/>
      <dgm:t>
        <a:bodyPr/>
        <a:lstStyle/>
        <a:p>
          <a:endParaRPr lang="en-BE"/>
        </a:p>
      </dgm:t>
    </dgm:pt>
    <dgm:pt modelId="{A617CD3E-8B35-4598-BF2C-EA3963541695}">
      <dgm:prSet phldrT="[Text]"/>
      <dgm:spPr/>
      <dgm:t>
        <a:bodyPr/>
        <a:lstStyle/>
        <a:p>
          <a:r>
            <a:rPr lang="en-BE" dirty="0"/>
            <a:t>Art31 opinion</a:t>
          </a:r>
        </a:p>
      </dgm:t>
    </dgm:pt>
    <dgm:pt modelId="{485F5FBE-E242-4E68-A2F5-3DFD597341F1}" type="parTrans" cxnId="{AF4CA371-C211-4E23-8318-28ED01B8E1A3}">
      <dgm:prSet/>
      <dgm:spPr/>
      <dgm:t>
        <a:bodyPr/>
        <a:lstStyle/>
        <a:p>
          <a:endParaRPr lang="en-BE"/>
        </a:p>
      </dgm:t>
    </dgm:pt>
    <dgm:pt modelId="{2ED373CD-ADD0-4FA0-A3F5-FE61EC205856}" type="sibTrans" cxnId="{AF4CA371-C211-4E23-8318-28ED01B8E1A3}">
      <dgm:prSet/>
      <dgm:spPr/>
      <dgm:t>
        <a:bodyPr/>
        <a:lstStyle/>
        <a:p>
          <a:endParaRPr lang="en-BE"/>
        </a:p>
      </dgm:t>
    </dgm:pt>
    <dgm:pt modelId="{254C5150-1F47-42C2-9499-DF0B0DE4282B}">
      <dgm:prSet phldrT="[Text]"/>
      <dgm:spPr/>
      <dgm:t>
        <a:bodyPr/>
        <a:lstStyle/>
        <a:p>
          <a:r>
            <a:rPr lang="en-BE" dirty="0"/>
            <a:t>SCHEER </a:t>
          </a:r>
          <a:r>
            <a:rPr lang="en-BE" dirty="0" err="1"/>
            <a:t>opinon</a:t>
          </a:r>
          <a:endParaRPr lang="en-BE" dirty="0"/>
        </a:p>
      </dgm:t>
    </dgm:pt>
    <dgm:pt modelId="{3874222D-56A2-497E-BB6A-DE1711E085B0}" type="parTrans" cxnId="{5869983E-6200-46B4-B0B5-105648410B9A}">
      <dgm:prSet/>
      <dgm:spPr/>
      <dgm:t>
        <a:bodyPr/>
        <a:lstStyle/>
        <a:p>
          <a:endParaRPr lang="en-BE"/>
        </a:p>
      </dgm:t>
    </dgm:pt>
    <dgm:pt modelId="{18C0B98B-966B-4CE9-8471-5AF1D9B59849}" type="sibTrans" cxnId="{5869983E-6200-46B4-B0B5-105648410B9A}">
      <dgm:prSet/>
      <dgm:spPr/>
      <dgm:t>
        <a:bodyPr/>
        <a:lstStyle/>
        <a:p>
          <a:endParaRPr lang="en-BE"/>
        </a:p>
      </dgm:t>
    </dgm:pt>
    <dgm:pt modelId="{A70D1B61-00FA-4D5F-BB7C-C363042E11A7}">
      <dgm:prSet phldrT="[Text]"/>
      <dgm:spPr/>
      <dgm:t>
        <a:bodyPr/>
        <a:lstStyle/>
        <a:p>
          <a:r>
            <a:rPr lang="en-BE" dirty="0"/>
            <a:t>Inclusion in taxonomy???</a:t>
          </a:r>
        </a:p>
      </dgm:t>
    </dgm:pt>
    <dgm:pt modelId="{62B84E8B-9F99-4D22-8721-23749FD6BA0F}" type="parTrans" cxnId="{FB83F435-2684-431C-9DC9-C7094E1B0344}">
      <dgm:prSet/>
      <dgm:spPr/>
      <dgm:t>
        <a:bodyPr/>
        <a:lstStyle/>
        <a:p>
          <a:endParaRPr lang="en-BE"/>
        </a:p>
      </dgm:t>
    </dgm:pt>
    <dgm:pt modelId="{34B31966-263F-4FB6-9C9F-88B4F1E4B9E7}" type="sibTrans" cxnId="{FB83F435-2684-431C-9DC9-C7094E1B0344}">
      <dgm:prSet/>
      <dgm:spPr/>
      <dgm:t>
        <a:bodyPr/>
        <a:lstStyle/>
        <a:p>
          <a:endParaRPr lang="en-BE"/>
        </a:p>
      </dgm:t>
    </dgm:pt>
    <dgm:pt modelId="{1700965E-2E12-4921-ACD8-0BE113E34D5C}" type="pres">
      <dgm:prSet presAssocID="{82AD3C25-783E-47C2-B879-20A33C86B5F6}" presName="cycle" presStyleCnt="0">
        <dgm:presLayoutVars>
          <dgm:dir/>
          <dgm:resizeHandles val="exact"/>
        </dgm:presLayoutVars>
      </dgm:prSet>
      <dgm:spPr/>
    </dgm:pt>
    <dgm:pt modelId="{0BEF786A-0A62-4487-88CA-1111D8536ADE}" type="pres">
      <dgm:prSet presAssocID="{03BAEC25-4730-4EA3-9228-DA4BB34854B5}" presName="node" presStyleLbl="node1" presStyleIdx="0" presStyleCnt="5">
        <dgm:presLayoutVars>
          <dgm:bulletEnabled val="1"/>
        </dgm:presLayoutVars>
      </dgm:prSet>
      <dgm:spPr/>
    </dgm:pt>
    <dgm:pt modelId="{5698BB49-68B3-440B-B3DB-68F81F45F0C9}" type="pres">
      <dgm:prSet presAssocID="{03BAEC25-4730-4EA3-9228-DA4BB34854B5}" presName="spNode" presStyleCnt="0"/>
      <dgm:spPr/>
    </dgm:pt>
    <dgm:pt modelId="{81D6B90A-E9AB-419E-98E9-ABD7AE98132E}" type="pres">
      <dgm:prSet presAssocID="{335DCDCF-2F0D-413B-99A0-F336A0620FD3}" presName="sibTrans" presStyleLbl="sibTrans1D1" presStyleIdx="0" presStyleCnt="5"/>
      <dgm:spPr/>
    </dgm:pt>
    <dgm:pt modelId="{E02BCF8D-F468-43FE-9544-9A02C14D28F8}" type="pres">
      <dgm:prSet presAssocID="{E8446220-A238-41A6-B089-EEE1645F66B3}" presName="node" presStyleLbl="node1" presStyleIdx="1" presStyleCnt="5">
        <dgm:presLayoutVars>
          <dgm:bulletEnabled val="1"/>
        </dgm:presLayoutVars>
      </dgm:prSet>
      <dgm:spPr/>
    </dgm:pt>
    <dgm:pt modelId="{5E40CD09-C389-48A2-9A1F-2C12345F7BCB}" type="pres">
      <dgm:prSet presAssocID="{E8446220-A238-41A6-B089-EEE1645F66B3}" presName="spNode" presStyleCnt="0"/>
      <dgm:spPr/>
    </dgm:pt>
    <dgm:pt modelId="{E1A4FC4B-8E29-4EB2-97B1-D7DB0C02D263}" type="pres">
      <dgm:prSet presAssocID="{35D8DFB6-C22D-4EB0-BEB2-00A271204E67}" presName="sibTrans" presStyleLbl="sibTrans1D1" presStyleIdx="1" presStyleCnt="5"/>
      <dgm:spPr/>
    </dgm:pt>
    <dgm:pt modelId="{8A2A98B7-D4AE-483E-9620-8FD499CCC35A}" type="pres">
      <dgm:prSet presAssocID="{A617CD3E-8B35-4598-BF2C-EA3963541695}" presName="node" presStyleLbl="node1" presStyleIdx="2" presStyleCnt="5">
        <dgm:presLayoutVars>
          <dgm:bulletEnabled val="1"/>
        </dgm:presLayoutVars>
      </dgm:prSet>
      <dgm:spPr/>
    </dgm:pt>
    <dgm:pt modelId="{5CE397A3-F544-471B-83D9-7D1110D9D405}" type="pres">
      <dgm:prSet presAssocID="{A617CD3E-8B35-4598-BF2C-EA3963541695}" presName="spNode" presStyleCnt="0"/>
      <dgm:spPr/>
    </dgm:pt>
    <dgm:pt modelId="{1533CF4E-5B94-47AA-87F2-C69F1CC5F412}" type="pres">
      <dgm:prSet presAssocID="{2ED373CD-ADD0-4FA0-A3F5-FE61EC205856}" presName="sibTrans" presStyleLbl="sibTrans1D1" presStyleIdx="2" presStyleCnt="5"/>
      <dgm:spPr/>
    </dgm:pt>
    <dgm:pt modelId="{3D5E1B7A-BFD8-4700-A0F7-324C416DBA26}" type="pres">
      <dgm:prSet presAssocID="{254C5150-1F47-42C2-9499-DF0B0DE4282B}" presName="node" presStyleLbl="node1" presStyleIdx="3" presStyleCnt="5">
        <dgm:presLayoutVars>
          <dgm:bulletEnabled val="1"/>
        </dgm:presLayoutVars>
      </dgm:prSet>
      <dgm:spPr/>
    </dgm:pt>
    <dgm:pt modelId="{DA1B3396-BFAB-471C-B3DD-2B6F1C7F84F0}" type="pres">
      <dgm:prSet presAssocID="{254C5150-1F47-42C2-9499-DF0B0DE4282B}" presName="spNode" presStyleCnt="0"/>
      <dgm:spPr/>
    </dgm:pt>
    <dgm:pt modelId="{DB20DD60-3A4A-431D-8FF0-A2CEC3E04A01}" type="pres">
      <dgm:prSet presAssocID="{18C0B98B-966B-4CE9-8471-5AF1D9B59849}" presName="sibTrans" presStyleLbl="sibTrans1D1" presStyleIdx="3" presStyleCnt="5"/>
      <dgm:spPr/>
    </dgm:pt>
    <dgm:pt modelId="{858FA885-8B04-4DF0-BEC2-8FE5FE0C595E}" type="pres">
      <dgm:prSet presAssocID="{A70D1B61-00FA-4D5F-BB7C-C363042E11A7}" presName="node" presStyleLbl="node1" presStyleIdx="4" presStyleCnt="5">
        <dgm:presLayoutVars>
          <dgm:bulletEnabled val="1"/>
        </dgm:presLayoutVars>
      </dgm:prSet>
      <dgm:spPr/>
    </dgm:pt>
    <dgm:pt modelId="{0075A089-C531-4DE0-8134-98107AD34D3E}" type="pres">
      <dgm:prSet presAssocID="{A70D1B61-00FA-4D5F-BB7C-C363042E11A7}" presName="spNode" presStyleCnt="0"/>
      <dgm:spPr/>
    </dgm:pt>
    <dgm:pt modelId="{387A205A-CA68-4B93-AF02-BDD18ED8FF3B}" type="pres">
      <dgm:prSet presAssocID="{34B31966-263F-4FB6-9C9F-88B4F1E4B9E7}" presName="sibTrans" presStyleLbl="sibTrans1D1" presStyleIdx="4" presStyleCnt="5"/>
      <dgm:spPr/>
    </dgm:pt>
  </dgm:ptLst>
  <dgm:cxnLst>
    <dgm:cxn modelId="{7B213013-700C-4777-9E3F-5EA55DFF17DC}" type="presOf" srcId="{A70D1B61-00FA-4D5F-BB7C-C363042E11A7}" destId="{858FA885-8B04-4DF0-BEC2-8FE5FE0C595E}" srcOrd="0" destOrd="0" presId="urn:microsoft.com/office/officeart/2005/8/layout/cycle5"/>
    <dgm:cxn modelId="{D2588315-2F19-4735-813D-5B287C8C2B5B}" type="presOf" srcId="{82AD3C25-783E-47C2-B879-20A33C86B5F6}" destId="{1700965E-2E12-4921-ACD8-0BE113E34D5C}" srcOrd="0" destOrd="0" presId="urn:microsoft.com/office/officeart/2005/8/layout/cycle5"/>
    <dgm:cxn modelId="{3B7B971F-CDD2-4D78-A1D5-823C55E001F4}" type="presOf" srcId="{03BAEC25-4730-4EA3-9228-DA4BB34854B5}" destId="{0BEF786A-0A62-4487-88CA-1111D8536ADE}" srcOrd="0" destOrd="0" presId="urn:microsoft.com/office/officeart/2005/8/layout/cycle5"/>
    <dgm:cxn modelId="{3ED07830-5465-4628-A2FC-C09FAA537199}" type="presOf" srcId="{335DCDCF-2F0D-413B-99A0-F336A0620FD3}" destId="{81D6B90A-E9AB-419E-98E9-ABD7AE98132E}" srcOrd="0" destOrd="0" presId="urn:microsoft.com/office/officeart/2005/8/layout/cycle5"/>
    <dgm:cxn modelId="{FB83F435-2684-431C-9DC9-C7094E1B0344}" srcId="{82AD3C25-783E-47C2-B879-20A33C86B5F6}" destId="{A70D1B61-00FA-4D5F-BB7C-C363042E11A7}" srcOrd="4" destOrd="0" parTransId="{62B84E8B-9F99-4D22-8721-23749FD6BA0F}" sibTransId="{34B31966-263F-4FB6-9C9F-88B4F1E4B9E7}"/>
    <dgm:cxn modelId="{5869983E-6200-46B4-B0B5-105648410B9A}" srcId="{82AD3C25-783E-47C2-B879-20A33C86B5F6}" destId="{254C5150-1F47-42C2-9499-DF0B0DE4282B}" srcOrd="3" destOrd="0" parTransId="{3874222D-56A2-497E-BB6A-DE1711E085B0}" sibTransId="{18C0B98B-966B-4CE9-8471-5AF1D9B59849}"/>
    <dgm:cxn modelId="{6D36B85F-AD37-463B-BE38-471B5CBDC0C1}" srcId="{82AD3C25-783E-47C2-B879-20A33C86B5F6}" destId="{03BAEC25-4730-4EA3-9228-DA4BB34854B5}" srcOrd="0" destOrd="0" parTransId="{17D75606-4352-4182-A7D4-821E92B710F6}" sibTransId="{335DCDCF-2F0D-413B-99A0-F336A0620FD3}"/>
    <dgm:cxn modelId="{3CC61969-C4A1-4E32-894D-48F9BD3E20A7}" type="presOf" srcId="{35D8DFB6-C22D-4EB0-BEB2-00A271204E67}" destId="{E1A4FC4B-8E29-4EB2-97B1-D7DB0C02D263}" srcOrd="0" destOrd="0" presId="urn:microsoft.com/office/officeart/2005/8/layout/cycle5"/>
    <dgm:cxn modelId="{7B65CA6F-26B6-4A0C-9D13-925FBF286894}" type="presOf" srcId="{18C0B98B-966B-4CE9-8471-5AF1D9B59849}" destId="{DB20DD60-3A4A-431D-8FF0-A2CEC3E04A01}" srcOrd="0" destOrd="0" presId="urn:microsoft.com/office/officeart/2005/8/layout/cycle5"/>
    <dgm:cxn modelId="{AF4CA371-C211-4E23-8318-28ED01B8E1A3}" srcId="{82AD3C25-783E-47C2-B879-20A33C86B5F6}" destId="{A617CD3E-8B35-4598-BF2C-EA3963541695}" srcOrd="2" destOrd="0" parTransId="{485F5FBE-E242-4E68-A2F5-3DFD597341F1}" sibTransId="{2ED373CD-ADD0-4FA0-A3F5-FE61EC205856}"/>
    <dgm:cxn modelId="{2DF3AF77-C0B8-43FD-AFF0-0ED7A69511E1}" srcId="{82AD3C25-783E-47C2-B879-20A33C86B5F6}" destId="{E8446220-A238-41A6-B089-EEE1645F66B3}" srcOrd="1" destOrd="0" parTransId="{44F8AA0C-F5BD-44EB-977B-AB7E98A62FE3}" sibTransId="{35D8DFB6-C22D-4EB0-BEB2-00A271204E67}"/>
    <dgm:cxn modelId="{4D0BC981-D624-49E4-83B6-17760EDA35CC}" type="presOf" srcId="{254C5150-1F47-42C2-9499-DF0B0DE4282B}" destId="{3D5E1B7A-BFD8-4700-A0F7-324C416DBA26}" srcOrd="0" destOrd="0" presId="urn:microsoft.com/office/officeart/2005/8/layout/cycle5"/>
    <dgm:cxn modelId="{9F5B2C95-03FE-40D9-BC2B-BD1976BD83D4}" type="presOf" srcId="{A617CD3E-8B35-4598-BF2C-EA3963541695}" destId="{8A2A98B7-D4AE-483E-9620-8FD499CCC35A}" srcOrd="0" destOrd="0" presId="urn:microsoft.com/office/officeart/2005/8/layout/cycle5"/>
    <dgm:cxn modelId="{81C6F099-3136-417F-99DD-F67A7C7F3C89}" type="presOf" srcId="{2ED373CD-ADD0-4FA0-A3F5-FE61EC205856}" destId="{1533CF4E-5B94-47AA-87F2-C69F1CC5F412}" srcOrd="0" destOrd="0" presId="urn:microsoft.com/office/officeart/2005/8/layout/cycle5"/>
    <dgm:cxn modelId="{606914E3-9798-4813-814B-D7B966ABB570}" type="presOf" srcId="{E8446220-A238-41A6-B089-EEE1645F66B3}" destId="{E02BCF8D-F468-43FE-9544-9A02C14D28F8}" srcOrd="0" destOrd="0" presId="urn:microsoft.com/office/officeart/2005/8/layout/cycle5"/>
    <dgm:cxn modelId="{DD0C85E7-5F44-4A2A-903A-679D6B4E6FDB}" type="presOf" srcId="{34B31966-263F-4FB6-9C9F-88B4F1E4B9E7}" destId="{387A205A-CA68-4B93-AF02-BDD18ED8FF3B}" srcOrd="0" destOrd="0" presId="urn:microsoft.com/office/officeart/2005/8/layout/cycle5"/>
    <dgm:cxn modelId="{71B0DAF5-8352-459A-827B-9BCC932FF888}" type="presParOf" srcId="{1700965E-2E12-4921-ACD8-0BE113E34D5C}" destId="{0BEF786A-0A62-4487-88CA-1111D8536ADE}" srcOrd="0" destOrd="0" presId="urn:microsoft.com/office/officeart/2005/8/layout/cycle5"/>
    <dgm:cxn modelId="{97F99E00-FEB3-400B-BF8E-D9605885695F}" type="presParOf" srcId="{1700965E-2E12-4921-ACD8-0BE113E34D5C}" destId="{5698BB49-68B3-440B-B3DB-68F81F45F0C9}" srcOrd="1" destOrd="0" presId="urn:microsoft.com/office/officeart/2005/8/layout/cycle5"/>
    <dgm:cxn modelId="{82DA162A-9F9E-425E-B9EB-EA1F84B15422}" type="presParOf" srcId="{1700965E-2E12-4921-ACD8-0BE113E34D5C}" destId="{81D6B90A-E9AB-419E-98E9-ABD7AE98132E}" srcOrd="2" destOrd="0" presId="urn:microsoft.com/office/officeart/2005/8/layout/cycle5"/>
    <dgm:cxn modelId="{C29AC7B7-EE6D-43EE-B502-8B04CD14CD45}" type="presParOf" srcId="{1700965E-2E12-4921-ACD8-0BE113E34D5C}" destId="{E02BCF8D-F468-43FE-9544-9A02C14D28F8}" srcOrd="3" destOrd="0" presId="urn:microsoft.com/office/officeart/2005/8/layout/cycle5"/>
    <dgm:cxn modelId="{62226989-2477-4AA7-858D-613CD3A308C2}" type="presParOf" srcId="{1700965E-2E12-4921-ACD8-0BE113E34D5C}" destId="{5E40CD09-C389-48A2-9A1F-2C12345F7BCB}" srcOrd="4" destOrd="0" presId="urn:microsoft.com/office/officeart/2005/8/layout/cycle5"/>
    <dgm:cxn modelId="{E2C8E8CA-8A66-4484-8ED6-89A81D7D71DD}" type="presParOf" srcId="{1700965E-2E12-4921-ACD8-0BE113E34D5C}" destId="{E1A4FC4B-8E29-4EB2-97B1-D7DB0C02D263}" srcOrd="5" destOrd="0" presId="urn:microsoft.com/office/officeart/2005/8/layout/cycle5"/>
    <dgm:cxn modelId="{1B77DBC2-5D29-486C-B063-17EA2897129D}" type="presParOf" srcId="{1700965E-2E12-4921-ACD8-0BE113E34D5C}" destId="{8A2A98B7-D4AE-483E-9620-8FD499CCC35A}" srcOrd="6" destOrd="0" presId="urn:microsoft.com/office/officeart/2005/8/layout/cycle5"/>
    <dgm:cxn modelId="{3C2647CE-ED61-4D50-A7A7-9BFE652AAF4A}" type="presParOf" srcId="{1700965E-2E12-4921-ACD8-0BE113E34D5C}" destId="{5CE397A3-F544-471B-83D9-7D1110D9D405}" srcOrd="7" destOrd="0" presId="urn:microsoft.com/office/officeart/2005/8/layout/cycle5"/>
    <dgm:cxn modelId="{B572B2D9-FF0A-4EA5-A64B-3C1FB9EDA5A8}" type="presParOf" srcId="{1700965E-2E12-4921-ACD8-0BE113E34D5C}" destId="{1533CF4E-5B94-47AA-87F2-C69F1CC5F412}" srcOrd="8" destOrd="0" presId="urn:microsoft.com/office/officeart/2005/8/layout/cycle5"/>
    <dgm:cxn modelId="{9EDCF5E8-24D7-4147-9D4C-B60E8E617AE8}" type="presParOf" srcId="{1700965E-2E12-4921-ACD8-0BE113E34D5C}" destId="{3D5E1B7A-BFD8-4700-A0F7-324C416DBA26}" srcOrd="9" destOrd="0" presId="urn:microsoft.com/office/officeart/2005/8/layout/cycle5"/>
    <dgm:cxn modelId="{47CE991C-DE52-4BF7-B1CA-63C45D39BB37}" type="presParOf" srcId="{1700965E-2E12-4921-ACD8-0BE113E34D5C}" destId="{DA1B3396-BFAB-471C-B3DD-2B6F1C7F84F0}" srcOrd="10" destOrd="0" presId="urn:microsoft.com/office/officeart/2005/8/layout/cycle5"/>
    <dgm:cxn modelId="{19BC8B7F-644E-4300-8265-9158CB6ED5D9}" type="presParOf" srcId="{1700965E-2E12-4921-ACD8-0BE113E34D5C}" destId="{DB20DD60-3A4A-431D-8FF0-A2CEC3E04A01}" srcOrd="11" destOrd="0" presId="urn:microsoft.com/office/officeart/2005/8/layout/cycle5"/>
    <dgm:cxn modelId="{936AA104-11F3-404A-9B95-D132CC22D1B7}" type="presParOf" srcId="{1700965E-2E12-4921-ACD8-0BE113E34D5C}" destId="{858FA885-8B04-4DF0-BEC2-8FE5FE0C595E}" srcOrd="12" destOrd="0" presId="urn:microsoft.com/office/officeart/2005/8/layout/cycle5"/>
    <dgm:cxn modelId="{2B6981B3-2D58-46DE-8D8B-3D83FAB4A721}" type="presParOf" srcId="{1700965E-2E12-4921-ACD8-0BE113E34D5C}" destId="{0075A089-C531-4DE0-8134-98107AD34D3E}" srcOrd="13" destOrd="0" presId="urn:microsoft.com/office/officeart/2005/8/layout/cycle5"/>
    <dgm:cxn modelId="{1776DB37-6765-4D25-9046-8CF616C6123F}" type="presParOf" srcId="{1700965E-2E12-4921-ACD8-0BE113E34D5C}" destId="{387A205A-CA68-4B93-AF02-BDD18ED8FF3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F786A-0A62-4487-88CA-1111D8536ADE}">
      <dsp:nvSpPr>
        <dsp:cNvPr id="0" name=""/>
        <dsp:cNvSpPr/>
      </dsp:nvSpPr>
      <dsp:spPr>
        <a:xfrm>
          <a:off x="2165764" y="2043"/>
          <a:ext cx="1200726" cy="780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E" sz="1300" kern="1200" dirty="0"/>
            <a:t>TEG conclusions</a:t>
          </a:r>
        </a:p>
      </dsp:txBody>
      <dsp:txXfrm>
        <a:off x="2203864" y="40143"/>
        <a:ext cx="1124526" cy="704272"/>
      </dsp:txXfrm>
    </dsp:sp>
    <dsp:sp modelId="{81D6B90A-E9AB-419E-98E9-ABD7AE98132E}">
      <dsp:nvSpPr>
        <dsp:cNvPr id="0" name=""/>
        <dsp:cNvSpPr/>
      </dsp:nvSpPr>
      <dsp:spPr>
        <a:xfrm>
          <a:off x="1207277" y="392279"/>
          <a:ext cx="3117700" cy="3117700"/>
        </a:xfrm>
        <a:custGeom>
          <a:avLst/>
          <a:gdLst/>
          <a:ahLst/>
          <a:cxnLst/>
          <a:rect l="0" t="0" r="0" b="0"/>
          <a:pathLst>
            <a:path>
              <a:moveTo>
                <a:pt x="2319960" y="198436"/>
              </a:moveTo>
              <a:arcTo wR="1558850" hR="1558850" stAng="17953541" swAng="121137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02BCF8D-F468-43FE-9544-9A02C14D28F8}">
      <dsp:nvSpPr>
        <dsp:cNvPr id="0" name=""/>
        <dsp:cNvSpPr/>
      </dsp:nvSpPr>
      <dsp:spPr>
        <a:xfrm>
          <a:off x="3648319" y="1079182"/>
          <a:ext cx="1200726" cy="780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E" sz="1300" kern="1200" dirty="0"/>
            <a:t>JRC report</a:t>
          </a:r>
        </a:p>
      </dsp:txBody>
      <dsp:txXfrm>
        <a:off x="3686419" y="1117282"/>
        <a:ext cx="1124526" cy="704272"/>
      </dsp:txXfrm>
    </dsp:sp>
    <dsp:sp modelId="{E1A4FC4B-8E29-4EB2-97B1-D7DB0C02D263}">
      <dsp:nvSpPr>
        <dsp:cNvPr id="0" name=""/>
        <dsp:cNvSpPr/>
      </dsp:nvSpPr>
      <dsp:spPr>
        <a:xfrm>
          <a:off x="1207277" y="392279"/>
          <a:ext cx="3117700" cy="3117700"/>
        </a:xfrm>
        <a:custGeom>
          <a:avLst/>
          <a:gdLst/>
          <a:ahLst/>
          <a:cxnLst/>
          <a:rect l="0" t="0" r="0" b="0"/>
          <a:pathLst>
            <a:path>
              <a:moveTo>
                <a:pt x="3113959" y="1666783"/>
              </a:moveTo>
              <a:arcTo wR="1558850" hR="1558850" stAng="21838218" swAng="13595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2A98B7-D4AE-483E-9620-8FD499CCC35A}">
      <dsp:nvSpPr>
        <dsp:cNvPr id="0" name=""/>
        <dsp:cNvSpPr/>
      </dsp:nvSpPr>
      <dsp:spPr>
        <a:xfrm>
          <a:off x="3082033" y="2822030"/>
          <a:ext cx="1200726" cy="780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E" sz="1300" kern="1200" dirty="0"/>
            <a:t>Art31 opinion</a:t>
          </a:r>
        </a:p>
      </dsp:txBody>
      <dsp:txXfrm>
        <a:off x="3120133" y="2860130"/>
        <a:ext cx="1124526" cy="704272"/>
      </dsp:txXfrm>
    </dsp:sp>
    <dsp:sp modelId="{1533CF4E-5B94-47AA-87F2-C69F1CC5F412}">
      <dsp:nvSpPr>
        <dsp:cNvPr id="0" name=""/>
        <dsp:cNvSpPr/>
      </dsp:nvSpPr>
      <dsp:spPr>
        <a:xfrm>
          <a:off x="1207277" y="392279"/>
          <a:ext cx="3117700" cy="3117700"/>
        </a:xfrm>
        <a:custGeom>
          <a:avLst/>
          <a:gdLst/>
          <a:ahLst/>
          <a:cxnLst/>
          <a:rect l="0" t="0" r="0" b="0"/>
          <a:pathLst>
            <a:path>
              <a:moveTo>
                <a:pt x="1750113" y="3105922"/>
              </a:moveTo>
              <a:arcTo wR="1558850" hR="1558850" stAng="4977139" swAng="84572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D5E1B7A-BFD8-4700-A0F7-324C416DBA26}">
      <dsp:nvSpPr>
        <dsp:cNvPr id="0" name=""/>
        <dsp:cNvSpPr/>
      </dsp:nvSpPr>
      <dsp:spPr>
        <a:xfrm>
          <a:off x="1249495" y="2822030"/>
          <a:ext cx="1200726" cy="780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E" sz="1300" kern="1200" dirty="0"/>
            <a:t>SCHEER </a:t>
          </a:r>
          <a:r>
            <a:rPr lang="en-BE" sz="1300" kern="1200" dirty="0" err="1"/>
            <a:t>opinon</a:t>
          </a:r>
          <a:endParaRPr lang="en-BE" sz="1300" kern="1200" dirty="0"/>
        </a:p>
      </dsp:txBody>
      <dsp:txXfrm>
        <a:off x="1287595" y="2860130"/>
        <a:ext cx="1124526" cy="704272"/>
      </dsp:txXfrm>
    </dsp:sp>
    <dsp:sp modelId="{DB20DD60-3A4A-431D-8FF0-A2CEC3E04A01}">
      <dsp:nvSpPr>
        <dsp:cNvPr id="0" name=""/>
        <dsp:cNvSpPr/>
      </dsp:nvSpPr>
      <dsp:spPr>
        <a:xfrm>
          <a:off x="1207277" y="392279"/>
          <a:ext cx="3117700" cy="3117700"/>
        </a:xfrm>
        <a:custGeom>
          <a:avLst/>
          <a:gdLst/>
          <a:ahLst/>
          <a:cxnLst/>
          <a:rect l="0" t="0" r="0" b="0"/>
          <a:pathLst>
            <a:path>
              <a:moveTo>
                <a:pt x="165366" y="2257574"/>
              </a:moveTo>
              <a:arcTo wR="1558850" hR="1558850" stAng="9202186" swAng="13595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58FA885-8B04-4DF0-BEC2-8FE5FE0C595E}">
      <dsp:nvSpPr>
        <dsp:cNvPr id="0" name=""/>
        <dsp:cNvSpPr/>
      </dsp:nvSpPr>
      <dsp:spPr>
        <a:xfrm>
          <a:off x="683209" y="1079182"/>
          <a:ext cx="1200726" cy="780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BE" sz="1300" kern="1200" dirty="0"/>
            <a:t>Inclusion in taxonomy???</a:t>
          </a:r>
        </a:p>
      </dsp:txBody>
      <dsp:txXfrm>
        <a:off x="721309" y="1117282"/>
        <a:ext cx="1124526" cy="704272"/>
      </dsp:txXfrm>
    </dsp:sp>
    <dsp:sp modelId="{387A205A-CA68-4B93-AF02-BDD18ED8FF3B}">
      <dsp:nvSpPr>
        <dsp:cNvPr id="0" name=""/>
        <dsp:cNvSpPr/>
      </dsp:nvSpPr>
      <dsp:spPr>
        <a:xfrm>
          <a:off x="1207277" y="392279"/>
          <a:ext cx="3117700" cy="3117700"/>
        </a:xfrm>
        <a:custGeom>
          <a:avLst/>
          <a:gdLst/>
          <a:ahLst/>
          <a:cxnLst/>
          <a:rect l="0" t="0" r="0" b="0"/>
          <a:pathLst>
            <a:path>
              <a:moveTo>
                <a:pt x="374990" y="544704"/>
              </a:moveTo>
              <a:arcTo wR="1558850" hR="1558850" stAng="13235088" swAng="121137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5603C0-42B7-4EDE-A488-EB8CDC9FEB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8111326-07C7-4E84-8B5D-B62FE9217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12/10/2017</a:t>
            </a:r>
          </a:p>
        </p:txBody>
      </p:sp>
      <p:sp>
        <p:nvSpPr>
          <p:cNvPr id="4" name="Footer Placeholder 3">
            <a:extLst>
              <a:ext uri="{FF2B5EF4-FFF2-40B4-BE49-F238E27FC236}">
                <a16:creationId xmlns:a16="http://schemas.microsoft.com/office/drawing/2014/main" id="{9657C65F-5CEC-4453-A5F7-F04FDABD24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95E110E-A50A-4501-BA67-4492E2C5DF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3C437F-596A-4783-8A5F-1FE447D34772}" type="slidenum">
              <a:rPr lang="en-GB" smtClean="0"/>
              <a:t>‹#›</a:t>
            </a:fld>
            <a:endParaRPr lang="en-GB"/>
          </a:p>
        </p:txBody>
      </p:sp>
    </p:spTree>
    <p:extLst>
      <p:ext uri="{BB962C8B-B14F-4D97-AF65-F5344CB8AC3E}">
        <p14:creationId xmlns:p14="http://schemas.microsoft.com/office/powerpoint/2010/main" val="715627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12/10/2017</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F5191-2ACB-4E69-A38D-A2BEB4F308FF}" type="slidenum">
              <a:rPr lang="en-GB" smtClean="0"/>
              <a:t>‹#›</a:t>
            </a:fld>
            <a:endParaRPr lang="en-GB"/>
          </a:p>
        </p:txBody>
      </p:sp>
    </p:spTree>
    <p:extLst>
      <p:ext uri="{BB962C8B-B14F-4D97-AF65-F5344CB8AC3E}">
        <p14:creationId xmlns:p14="http://schemas.microsoft.com/office/powerpoint/2010/main" val="1489586120"/>
      </p:ext>
    </p:extLst>
  </p:cSld>
  <p:clrMap bg1="lt1" tx1="dk1" bg2="lt2" tx2="dk2" accent1="accent1" accent2="accent2" accent3="accent3" accent4="accent4" accent5="accent5" accent6="accent6" hlink="hlink" folHlink="folHlink"/>
  <p:hf hd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microsoft.com/office/2007/relationships/hdphoto" Target="../media/hdphoto1.wdp"/><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5.png"/><Relationship Id="rId16"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7.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group of people standing in front of a body of water&#10;&#10;Description generated with high confidence">
            <a:extLst>
              <a:ext uri="{FF2B5EF4-FFF2-40B4-BE49-F238E27FC236}">
                <a16:creationId xmlns:a16="http://schemas.microsoft.com/office/drawing/2014/main" id="{CD2B3558-844C-4E68-8424-A289245A6B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6" y="0"/>
            <a:ext cx="9142857" cy="2512524"/>
          </a:xfrm>
          <a:prstGeom prst="rect">
            <a:avLst/>
          </a:prstGeom>
        </p:spPr>
      </p:pic>
      <p:sp>
        <p:nvSpPr>
          <p:cNvPr id="8" name="Shape 36">
            <a:extLst>
              <a:ext uri="{FF2B5EF4-FFF2-40B4-BE49-F238E27FC236}">
                <a16:creationId xmlns:a16="http://schemas.microsoft.com/office/drawing/2014/main" id="{0033A291-BA12-499F-A20F-BAE4A4DDF763}"/>
              </a:ext>
            </a:extLst>
          </p:cNvPr>
          <p:cNvSpPr/>
          <p:nvPr userDrawn="1"/>
        </p:nvSpPr>
        <p:spPr>
          <a:xfrm>
            <a:off x="1446136" y="1811436"/>
            <a:ext cx="1406465" cy="14021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15875"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2400"/>
          </a:p>
        </p:txBody>
      </p:sp>
      <p:sp>
        <p:nvSpPr>
          <p:cNvPr id="9" name="Shape 38">
            <a:extLst>
              <a:ext uri="{FF2B5EF4-FFF2-40B4-BE49-F238E27FC236}">
                <a16:creationId xmlns:a16="http://schemas.microsoft.com/office/drawing/2014/main" id="{7D54B393-FD08-4AF9-9EEF-23DD7760BB3B}"/>
              </a:ext>
            </a:extLst>
          </p:cNvPr>
          <p:cNvSpPr/>
          <p:nvPr userDrawn="1"/>
        </p:nvSpPr>
        <p:spPr>
          <a:xfrm>
            <a:off x="373931" y="3370369"/>
            <a:ext cx="8288231" cy="584775"/>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lvl1pPr>
              <a:defRPr sz="10000">
                <a:solidFill>
                  <a:srgbClr val="00BD96"/>
                </a:solidFill>
                <a:latin typeface="Lato Black"/>
                <a:ea typeface="Lato Black"/>
                <a:cs typeface="Lato Black"/>
                <a:sym typeface="Lato Black"/>
              </a:defRPr>
            </a:lvl1pPr>
          </a:lstStyle>
          <a:p>
            <a:pPr lvl="0" algn="ctr">
              <a:defRPr sz="1800">
                <a:solidFill>
                  <a:srgbClr val="000000"/>
                </a:solidFill>
              </a:defRPr>
            </a:pPr>
            <a:r>
              <a:rPr lang="fr-BE" sz="3300">
                <a:solidFill>
                  <a:srgbClr val="005FA1"/>
                </a:solidFill>
                <a:latin typeface="Arial" panose="020B0604020202020204" pitchFamily="34" charset="0"/>
                <a:cs typeface="Arial" panose="020B0604020202020204" pitchFamily="34" charset="0"/>
              </a:rPr>
              <a:t>The Voice of the </a:t>
            </a:r>
            <a:r>
              <a:rPr lang="fr-BE" sz="3300" err="1">
                <a:solidFill>
                  <a:srgbClr val="005FA1"/>
                </a:solidFill>
                <a:latin typeface="Arial" panose="020B0604020202020204" pitchFamily="34" charset="0"/>
                <a:cs typeface="Arial" panose="020B0604020202020204" pitchFamily="34" charset="0"/>
              </a:rPr>
              <a:t>European</a:t>
            </a:r>
            <a:r>
              <a:rPr lang="fr-BE" sz="3300">
                <a:solidFill>
                  <a:srgbClr val="005FA1"/>
                </a:solidFill>
                <a:latin typeface="Arial" panose="020B0604020202020204" pitchFamily="34" charset="0"/>
                <a:cs typeface="Arial" panose="020B0604020202020204" pitchFamily="34" charset="0"/>
              </a:rPr>
              <a:t> </a:t>
            </a:r>
            <a:r>
              <a:rPr lang="fr-BE" sz="3300" err="1">
                <a:solidFill>
                  <a:srgbClr val="005FA1"/>
                </a:solidFill>
                <a:latin typeface="Arial" panose="020B0604020202020204" pitchFamily="34" charset="0"/>
                <a:cs typeface="Arial" panose="020B0604020202020204" pitchFamily="34" charset="0"/>
              </a:rPr>
              <a:t>Nuclear</a:t>
            </a:r>
            <a:r>
              <a:rPr lang="fr-BE" sz="3300">
                <a:solidFill>
                  <a:srgbClr val="005FA1"/>
                </a:solidFill>
                <a:latin typeface="Arial" panose="020B0604020202020204" pitchFamily="34" charset="0"/>
                <a:cs typeface="Arial" panose="020B0604020202020204" pitchFamily="34" charset="0"/>
              </a:rPr>
              <a:t> </a:t>
            </a:r>
            <a:r>
              <a:rPr lang="fr-BE" sz="3300" err="1">
                <a:solidFill>
                  <a:srgbClr val="005FA1"/>
                </a:solidFill>
                <a:latin typeface="Arial" panose="020B0604020202020204" pitchFamily="34" charset="0"/>
                <a:cs typeface="Arial" panose="020B0604020202020204" pitchFamily="34" charset="0"/>
              </a:rPr>
              <a:t>Industry</a:t>
            </a:r>
            <a:endParaRPr sz="3300">
              <a:solidFill>
                <a:srgbClr val="005FA1"/>
              </a:solidFill>
              <a:latin typeface="Arial" panose="020B0604020202020204" pitchFamily="34" charset="0"/>
              <a:cs typeface="Arial" panose="020B0604020202020204" pitchFamily="34" charset="0"/>
            </a:endParaRPr>
          </a:p>
        </p:txBody>
      </p:sp>
      <p:sp>
        <p:nvSpPr>
          <p:cNvPr id="10" name="Shape 39">
            <a:extLst>
              <a:ext uri="{FF2B5EF4-FFF2-40B4-BE49-F238E27FC236}">
                <a16:creationId xmlns:a16="http://schemas.microsoft.com/office/drawing/2014/main" id="{86D8B544-E5BA-4573-BA8D-24BC0B73054B}"/>
              </a:ext>
            </a:extLst>
          </p:cNvPr>
          <p:cNvSpPr/>
          <p:nvPr userDrawn="1"/>
        </p:nvSpPr>
        <p:spPr>
          <a:xfrm>
            <a:off x="532436" y="4333277"/>
            <a:ext cx="7971221"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oAutofit/>
          </a:bodyPr>
          <a:lstStyle>
            <a:lvl1pPr>
              <a:lnSpc>
                <a:spcPct val="120000"/>
              </a:lnSpc>
              <a:defRPr sz="2000">
                <a:solidFill>
                  <a:srgbClr val="1A202E"/>
                </a:solidFill>
                <a:latin typeface="Lato Light"/>
                <a:ea typeface="Lato Light"/>
                <a:cs typeface="Lato Light"/>
                <a:sym typeface="Lato Light"/>
              </a:defRPr>
            </a:lvl1pPr>
          </a:lstStyle>
          <a:p>
            <a:pPr lvl="0" algn="ctr">
              <a:defRPr sz="1800">
                <a:solidFill>
                  <a:srgbClr val="000000"/>
                </a:solidFill>
              </a:defRPr>
            </a:pPr>
            <a:r>
              <a:rPr lang="en-GB" sz="1500">
                <a:latin typeface="Arial" panose="020B0604020202020204" pitchFamily="34" charset="0"/>
                <a:cs typeface="Arial" panose="020B0604020202020204" pitchFamily="34" charset="0"/>
              </a:rPr>
              <a:t>FORATOM is the Brussels-based trade association for the nuclear energy industry in Europe. </a:t>
            </a:r>
            <a:endParaRPr sz="1500">
              <a:solidFill>
                <a:srgbClr val="1A202E"/>
              </a:solidFill>
              <a:latin typeface="Arial" panose="020B0604020202020204" pitchFamily="34" charset="0"/>
              <a:cs typeface="Arial" panose="020B0604020202020204" pitchFamily="34" charset="0"/>
            </a:endParaRPr>
          </a:p>
        </p:txBody>
      </p:sp>
      <p:sp>
        <p:nvSpPr>
          <p:cNvPr id="11" name="Shape 40">
            <a:extLst>
              <a:ext uri="{FF2B5EF4-FFF2-40B4-BE49-F238E27FC236}">
                <a16:creationId xmlns:a16="http://schemas.microsoft.com/office/drawing/2014/main" id="{EB5925EC-02B0-4AF4-BC66-BC48F5B9C34D}"/>
              </a:ext>
            </a:extLst>
          </p:cNvPr>
          <p:cNvSpPr/>
          <p:nvPr userDrawn="1"/>
        </p:nvSpPr>
        <p:spPr>
          <a:xfrm flipV="1">
            <a:off x="738047" y="4071456"/>
            <a:ext cx="7560000" cy="2"/>
          </a:xfrm>
          <a:prstGeom prst="line">
            <a:avLst/>
          </a:prstGeom>
          <a:ln w="12700">
            <a:solidFill/>
            <a:miter lim="400000"/>
          </a:ln>
        </p:spPr>
        <p:txBody>
          <a:bodyPr lIns="38100" tIns="38100" rIns="38100" bIns="38100" anchor="ctr"/>
          <a:lstStyle/>
          <a:p>
            <a:pPr lvl="0">
              <a:defRPr sz="3200"/>
            </a:pPr>
            <a:endParaRPr sz="2400"/>
          </a:p>
        </p:txBody>
      </p:sp>
    </p:spTree>
    <p:extLst>
      <p:ext uri="{BB962C8B-B14F-4D97-AF65-F5344CB8AC3E}">
        <p14:creationId xmlns:p14="http://schemas.microsoft.com/office/powerpoint/2010/main" val="349729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
                                          </p:val>
                                        </p:tav>
                                        <p:tav tm="100000">
                                          <p:val>
                                            <p:strVal val="#ppt_x"/>
                                          </p:val>
                                        </p:tav>
                                      </p:tavLst>
                                    </p:anim>
                                    <p:anim calcmode="lin" valueType="num">
                                      <p:cBhvr>
                                        <p:cTn id="8" dur="1000" fill="hold"/>
                                        <p:tgtEl>
                                          <p:spTgt spid="9"/>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iterate>
                                    <p:tmAbs val="0"/>
                                  </p:iterate>
                                  <p:childTnLst>
                                    <p:set>
                                      <p:cBhvr>
                                        <p:cTn id="10" fill="hold"/>
                                        <p:tgtEl>
                                          <p:spTgt spid="11"/>
                                        </p:tgtEl>
                                        <p:attrNameLst>
                                          <p:attrName>style.visibility</p:attrName>
                                        </p:attrNameLst>
                                      </p:cBhvr>
                                      <p:to>
                                        <p:strVal val="visible"/>
                                      </p:to>
                                    </p:set>
                                    <p:animEffect transition="in" filter="dissolve">
                                      <p:cBhvr>
                                        <p:cTn id="11" dur="4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iterate>
                                    <p:tmAbs val="0"/>
                                  </p:iterate>
                                  <p:childTnLst>
                                    <p:set>
                                      <p:cBhvr>
                                        <p:cTn id="14" fill="hold"/>
                                        <p:tgtEl>
                                          <p:spTgt spid="10"/>
                                        </p:tgtEl>
                                        <p:attrNameLst>
                                          <p:attrName>style.visibility</p:attrName>
                                        </p:attrNameLst>
                                      </p:cBhvr>
                                      <p:to>
                                        <p:strVal val="visible"/>
                                      </p:to>
                                    </p:set>
                                    <p:animEffect transition="in" filter="dissolv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952E507-533A-4984-9BC5-E2D80FA30468}"/>
              </a:ext>
            </a:extLst>
          </p:cNvPr>
          <p:cNvGrpSpPr/>
          <p:nvPr userDrawn="1"/>
        </p:nvGrpSpPr>
        <p:grpSpPr>
          <a:xfrm>
            <a:off x="6286693" y="4717106"/>
            <a:ext cx="2585838" cy="324000"/>
            <a:chOff x="19366549" y="13183723"/>
            <a:chExt cx="3447783" cy="432000"/>
          </a:xfrm>
        </p:grpSpPr>
        <p:sp>
          <p:nvSpPr>
            <p:cNvPr id="11" name="Shape 91">
              <a:extLst>
                <a:ext uri="{FF2B5EF4-FFF2-40B4-BE49-F238E27FC236}">
                  <a16:creationId xmlns:a16="http://schemas.microsoft.com/office/drawing/2014/main" id="{D6A95729-1DBD-4F48-A54A-C2FC5F2E21EC}"/>
                </a:ext>
              </a:extLst>
            </p:cNvPr>
            <p:cNvSpPr/>
            <p:nvPr userDrawn="1"/>
          </p:nvSpPr>
          <p:spPr>
            <a:xfrm>
              <a:off x="19798549" y="13193443"/>
              <a:ext cx="3015783" cy="3583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0000"/>
                </a:lnSpc>
                <a:defRPr sz="1800">
                  <a:latin typeface="Lato Light"/>
                  <a:ea typeface="Lato Light"/>
                  <a:cs typeface="Lato Light"/>
                  <a:sym typeface="Lato Light"/>
                </a:defRPr>
              </a:lvl1pPr>
            </a:lstStyle>
            <a:p>
              <a:pPr lvl="0"/>
              <a:r>
                <a:rPr sz="900">
                  <a:solidFill>
                    <a:schemeClr val="bg1">
                      <a:lumMod val="50000"/>
                    </a:schemeClr>
                  </a:solidFill>
                  <a:latin typeface="+mn-lt"/>
                  <a:cs typeface="Arial" panose="020B0604020202020204" pitchFamily="34" charset="0"/>
                </a:rPr>
                <a:t>www.</a:t>
              </a:r>
              <a:r>
                <a:rPr lang="fr-BE" sz="900">
                  <a:solidFill>
                    <a:schemeClr val="bg1">
                      <a:lumMod val="50000"/>
                    </a:schemeClr>
                  </a:solidFill>
                  <a:latin typeface="+mn-lt"/>
                  <a:cs typeface="Arial" panose="020B0604020202020204" pitchFamily="34" charset="0"/>
                </a:rPr>
                <a:t>foratom.org</a:t>
              </a:r>
              <a:r>
                <a:rPr sz="900">
                  <a:solidFill>
                    <a:schemeClr val="bg1">
                      <a:lumMod val="50000"/>
                    </a:schemeClr>
                  </a:solidFill>
                  <a:latin typeface="+mn-lt"/>
                  <a:cs typeface="Arial" panose="020B0604020202020204" pitchFamily="34" charset="0"/>
                </a:rPr>
                <a:t> |  </a:t>
              </a:r>
              <a:r>
                <a:rPr lang="fr-BE" sz="900" err="1">
                  <a:solidFill>
                    <a:schemeClr val="bg1">
                      <a:lumMod val="50000"/>
                    </a:schemeClr>
                  </a:solidFill>
                  <a:latin typeface="+mn-lt"/>
                  <a:cs typeface="Arial" panose="020B0604020202020204" pitchFamily="34" charset="0"/>
                </a:rPr>
                <a:t>foratom</a:t>
              </a:r>
              <a:r>
                <a:rPr sz="900">
                  <a:solidFill>
                    <a:schemeClr val="bg1">
                      <a:lumMod val="50000"/>
                    </a:schemeClr>
                  </a:solidFill>
                  <a:latin typeface="+mn-lt"/>
                  <a:cs typeface="Arial" panose="020B0604020202020204" pitchFamily="34" charset="0"/>
                </a:rPr>
                <a:t>@</a:t>
              </a:r>
              <a:r>
                <a:rPr lang="fr-BE" sz="900">
                  <a:solidFill>
                    <a:schemeClr val="bg1">
                      <a:lumMod val="50000"/>
                    </a:schemeClr>
                  </a:solidFill>
                  <a:latin typeface="+mn-lt"/>
                  <a:cs typeface="Arial" panose="020B0604020202020204" pitchFamily="34" charset="0"/>
                </a:rPr>
                <a:t>foratom.org </a:t>
              </a:r>
              <a:r>
                <a:rPr sz="900">
                  <a:solidFill>
                    <a:schemeClr val="bg1">
                      <a:lumMod val="50000"/>
                    </a:schemeClr>
                  </a:solidFill>
                  <a:latin typeface="+mn-lt"/>
                  <a:cs typeface="Arial" panose="020B0604020202020204" pitchFamily="34" charset="0"/>
                </a:rPr>
                <a:t>|</a:t>
              </a:r>
            </a:p>
          </p:txBody>
        </p:sp>
        <p:sp>
          <p:nvSpPr>
            <p:cNvPr id="12" name="Shape 36">
              <a:extLst>
                <a:ext uri="{FF2B5EF4-FFF2-40B4-BE49-F238E27FC236}">
                  <a16:creationId xmlns:a16="http://schemas.microsoft.com/office/drawing/2014/main" id="{2221F7B8-C16B-43B4-82DE-4C97B2F69519}"/>
                </a:ext>
              </a:extLst>
            </p:cNvPr>
            <p:cNvSpPr/>
            <p:nvPr/>
          </p:nvSpPr>
          <p:spPr>
            <a:xfrm>
              <a:off x="19366549" y="13183723"/>
              <a:ext cx="432000" cy="43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1905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900">
                <a:solidFill>
                  <a:schemeClr val="bg1">
                    <a:lumMod val="50000"/>
                  </a:schemeClr>
                </a:solidFill>
              </a:endParaRPr>
            </a:p>
          </p:txBody>
        </p:sp>
      </p:grpSp>
      <p:sp>
        <p:nvSpPr>
          <p:cNvPr id="15" name="Content Placeholder 2">
            <a:extLst>
              <a:ext uri="{FF2B5EF4-FFF2-40B4-BE49-F238E27FC236}">
                <a16:creationId xmlns:a16="http://schemas.microsoft.com/office/drawing/2014/main" id="{D25E1398-494B-4568-93FA-F38214BEF91B}"/>
              </a:ext>
            </a:extLst>
          </p:cNvPr>
          <p:cNvSpPr>
            <a:spLocks noGrp="1"/>
          </p:cNvSpPr>
          <p:nvPr>
            <p:ph idx="1"/>
          </p:nvPr>
        </p:nvSpPr>
        <p:spPr>
          <a:xfrm>
            <a:off x="457200" y="1061546"/>
            <a:ext cx="8229600" cy="3384330"/>
          </a:xfrm>
          <a:prstGeom prst="rect">
            <a:avLst/>
          </a:prstGeom>
        </p:spPr>
        <p:txBody>
          <a:bodyPr/>
          <a:lstStyle>
            <a:lvl1pPr marL="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Shape 40">
            <a:extLst>
              <a:ext uri="{FF2B5EF4-FFF2-40B4-BE49-F238E27FC236}">
                <a16:creationId xmlns:a16="http://schemas.microsoft.com/office/drawing/2014/main" id="{72FC69E8-1987-4546-B212-E0FFFC529F3A}"/>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sp>
        <p:nvSpPr>
          <p:cNvPr id="2" name="Title 1">
            <a:extLst>
              <a:ext uri="{FF2B5EF4-FFF2-40B4-BE49-F238E27FC236}">
                <a16:creationId xmlns:a16="http://schemas.microsoft.com/office/drawing/2014/main" id="{402867AB-964D-4C56-9556-629295B83A13}"/>
              </a:ext>
            </a:extLst>
          </p:cNvPr>
          <p:cNvSpPr>
            <a:spLocks noGrp="1"/>
          </p:cNvSpPr>
          <p:nvPr>
            <p:ph type="title"/>
          </p:nvPr>
        </p:nvSpPr>
        <p:spPr/>
        <p:txBody>
          <a:bodyPr/>
          <a:lstStyle/>
          <a:p>
            <a:r>
              <a:rPr lang="en-US"/>
              <a:t>Click to edit Master title style</a:t>
            </a:r>
            <a:endParaRPr lang="en-GB"/>
          </a:p>
        </p:txBody>
      </p:sp>
      <p:sp>
        <p:nvSpPr>
          <p:cNvPr id="9" name="Slide Number Placeholder 5">
            <a:extLst>
              <a:ext uri="{FF2B5EF4-FFF2-40B4-BE49-F238E27FC236}">
                <a16:creationId xmlns:a16="http://schemas.microsoft.com/office/drawing/2014/main" id="{79EB4AB6-2BF9-46AF-B6F2-D79F05763E74}"/>
              </a:ext>
            </a:extLst>
          </p:cNvPr>
          <p:cNvSpPr txBox="1">
            <a:spLocks/>
          </p:cNvSpPr>
          <p:nvPr userDrawn="1"/>
        </p:nvSpPr>
        <p:spPr>
          <a:xfrm>
            <a:off x="8686800" y="61516"/>
            <a:ext cx="346668" cy="273844"/>
          </a:xfrm>
          <a:prstGeom prst="rect">
            <a:avLst/>
          </a:prstGeom>
        </p:spPr>
        <p:txBody>
          <a:bodyPr/>
          <a:lstStyle>
            <a:defPPr>
              <a:defRPr lang="en-US"/>
            </a:defPPr>
            <a:lvl1pPr marL="0" algn="r" defTabSz="457200" rtl="0" eaLnBrk="1" latinLnBrk="0" hangingPunct="1">
              <a:defRPr sz="9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B7CB8C-1465-4755-BC59-43595AD50DAD}" type="slidenum">
              <a:rPr lang="en-GB" smtClean="0"/>
              <a:pPr/>
              <a:t>‹#›</a:t>
            </a:fld>
            <a:endParaRPr lang="en-GB"/>
          </a:p>
        </p:txBody>
      </p:sp>
      <p:grpSp>
        <p:nvGrpSpPr>
          <p:cNvPr id="13" name="Group 97">
            <a:extLst>
              <a:ext uri="{FF2B5EF4-FFF2-40B4-BE49-F238E27FC236}">
                <a16:creationId xmlns:a16="http://schemas.microsoft.com/office/drawing/2014/main" id="{F30441A0-B143-4A1F-A1D0-CF56AC2695E3}"/>
              </a:ext>
            </a:extLst>
          </p:cNvPr>
          <p:cNvGrpSpPr/>
          <p:nvPr userDrawn="1"/>
        </p:nvGrpSpPr>
        <p:grpSpPr>
          <a:xfrm>
            <a:off x="4442330" y="747284"/>
            <a:ext cx="259338" cy="59736"/>
            <a:chOff x="-63500" y="0"/>
            <a:chExt cx="528276" cy="112088"/>
          </a:xfrm>
        </p:grpSpPr>
        <p:sp>
          <p:nvSpPr>
            <p:cNvPr id="14" name="Shape 94">
              <a:extLst>
                <a:ext uri="{FF2B5EF4-FFF2-40B4-BE49-F238E27FC236}">
                  <a16:creationId xmlns:a16="http://schemas.microsoft.com/office/drawing/2014/main" id="{A252FFA8-4875-4A29-BF8E-17C29FDEC898}"/>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7" name="Shape 95">
              <a:extLst>
                <a:ext uri="{FF2B5EF4-FFF2-40B4-BE49-F238E27FC236}">
                  <a16:creationId xmlns:a16="http://schemas.microsoft.com/office/drawing/2014/main" id="{A950E654-8137-4BE9-BB16-3ECC1ADBD4CC}"/>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8" name="Shape 96">
              <a:extLst>
                <a:ext uri="{FF2B5EF4-FFF2-40B4-BE49-F238E27FC236}">
                  <a16:creationId xmlns:a16="http://schemas.microsoft.com/office/drawing/2014/main" id="{6B180DD2-4129-4AD5-B52F-7E30315CEDDB}"/>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31342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p:tmAbs val="0"/>
                                  </p:iterate>
                                  <p:childTnLst>
                                    <p:set>
                                      <p:cBhvr>
                                        <p:cTn id="6" fill="hold"/>
                                        <p:tgtEl>
                                          <p:spTgt spid="16"/>
                                        </p:tgtEl>
                                        <p:attrNameLst>
                                          <p:attrName>style.visibility</p:attrName>
                                        </p:attrNameLst>
                                      </p:cBhvr>
                                      <p:to>
                                        <p:strVal val="visible"/>
                                      </p:to>
                                    </p:set>
                                    <p:animEffect transition="in" filter="dissolve">
                                      <p:cBhvr>
                                        <p:cTn id="7"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6" grpId="1" animBg="1" advAuto="0"/>
      <p:bldP spid="16" grpId="2" animBg="1" advAuto="0"/>
      <p:bldP spid="16" grpId="3" animBg="1" advAuto="0"/>
      <p:bldP spid="16" grpId="4" animBg="1" advAuto="0"/>
      <p:bldP spid="16" grpId="5" animBg="1" advAuto="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banner">
    <p:spTree>
      <p:nvGrpSpPr>
        <p:cNvPr id="1" name=""/>
        <p:cNvGrpSpPr/>
        <p:nvPr/>
      </p:nvGrpSpPr>
      <p:grpSpPr>
        <a:xfrm>
          <a:off x="0" y="0"/>
          <a:ext cx="0" cy="0"/>
          <a:chOff x="0" y="0"/>
          <a:chExt cx="0" cy="0"/>
        </a:xfrm>
      </p:grpSpPr>
      <p:sp>
        <p:nvSpPr>
          <p:cNvPr id="15" name="Shape 40">
            <a:extLst>
              <a:ext uri="{FF2B5EF4-FFF2-40B4-BE49-F238E27FC236}">
                <a16:creationId xmlns:a16="http://schemas.microsoft.com/office/drawing/2014/main" id="{0AE8856D-3B97-4E7B-8113-79A7601C02ED}"/>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pic>
        <p:nvPicPr>
          <p:cNvPr id="16" name="Picture 15" descr="A bridge over a body of water&#10;&#10;Description generated with high confidence">
            <a:extLst>
              <a:ext uri="{FF2B5EF4-FFF2-40B4-BE49-F238E27FC236}">
                <a16:creationId xmlns:a16="http://schemas.microsoft.com/office/drawing/2014/main" id="{9B0586BE-362B-4F16-A3C9-0C6B044BFF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1" y="3952791"/>
            <a:ext cx="9144000" cy="1146138"/>
          </a:xfrm>
          <a:prstGeom prst="rect">
            <a:avLst/>
          </a:prstGeom>
        </p:spPr>
      </p:pic>
      <p:sp>
        <p:nvSpPr>
          <p:cNvPr id="17" name="Shape 36">
            <a:extLst>
              <a:ext uri="{FF2B5EF4-FFF2-40B4-BE49-F238E27FC236}">
                <a16:creationId xmlns:a16="http://schemas.microsoft.com/office/drawing/2014/main" id="{E4CE6B10-9596-4EC9-8132-E3A34846A5D9}"/>
              </a:ext>
            </a:extLst>
          </p:cNvPr>
          <p:cNvSpPr/>
          <p:nvPr userDrawn="1"/>
        </p:nvSpPr>
        <p:spPr>
          <a:xfrm>
            <a:off x="1627968" y="3976227"/>
            <a:ext cx="1108998" cy="11404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1270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1200"/>
          </a:p>
        </p:txBody>
      </p:sp>
      <p:sp>
        <p:nvSpPr>
          <p:cNvPr id="18" name="Slide Number Placeholder 5">
            <a:extLst>
              <a:ext uri="{FF2B5EF4-FFF2-40B4-BE49-F238E27FC236}">
                <a16:creationId xmlns:a16="http://schemas.microsoft.com/office/drawing/2014/main" id="{CF1EBA6B-14E4-45CB-990B-E0FA52334B0C}"/>
              </a:ext>
            </a:extLst>
          </p:cNvPr>
          <p:cNvSpPr>
            <a:spLocks noGrp="1"/>
          </p:cNvSpPr>
          <p:nvPr>
            <p:ph type="sldNum" sz="quarter" idx="12"/>
          </p:nvPr>
        </p:nvSpPr>
        <p:spPr>
          <a:xfrm>
            <a:off x="8686800" y="61516"/>
            <a:ext cx="346668" cy="273844"/>
          </a:xfrm>
          <a:prstGeom prst="rect">
            <a:avLst/>
          </a:prstGeom>
        </p:spPr>
        <p:txBody>
          <a:bodyPr/>
          <a:lstStyle>
            <a:lvl1pPr algn="r">
              <a:defRPr sz="900">
                <a:solidFill>
                  <a:schemeClr val="bg1">
                    <a:lumMod val="50000"/>
                  </a:schemeClr>
                </a:solidFill>
              </a:defRPr>
            </a:lvl1pPr>
          </a:lstStyle>
          <a:p>
            <a:fld id="{5FB7CB8C-1465-4755-BC59-43595AD50DAD}" type="slidenum">
              <a:rPr lang="en-GB" smtClean="0"/>
              <a:pPr/>
              <a:t>‹#›</a:t>
            </a:fld>
            <a:endParaRPr lang="en-GB"/>
          </a:p>
        </p:txBody>
      </p:sp>
      <p:sp>
        <p:nvSpPr>
          <p:cNvPr id="23" name="Content Placeholder 2">
            <a:extLst>
              <a:ext uri="{FF2B5EF4-FFF2-40B4-BE49-F238E27FC236}">
                <a16:creationId xmlns:a16="http://schemas.microsoft.com/office/drawing/2014/main" id="{6642BB45-4CF2-41DC-8DD4-B28FE6823B67}"/>
              </a:ext>
            </a:extLst>
          </p:cNvPr>
          <p:cNvSpPr>
            <a:spLocks noGrp="1"/>
          </p:cNvSpPr>
          <p:nvPr>
            <p:ph idx="1"/>
          </p:nvPr>
        </p:nvSpPr>
        <p:spPr>
          <a:xfrm>
            <a:off x="457200" y="1061546"/>
            <a:ext cx="8229600" cy="2424640"/>
          </a:xfrm>
          <a:prstGeom prst="rect">
            <a:avLst/>
          </a:prstGeom>
        </p:spPr>
        <p:txBody>
          <a:bodyPr/>
          <a:lstStyle>
            <a:lvl1pPr marL="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A2CAA49-0427-416B-88C6-E3BCD5D25BCD}"/>
              </a:ext>
            </a:extLst>
          </p:cNvPr>
          <p:cNvSpPr>
            <a:spLocks noGrp="1"/>
          </p:cNvSpPr>
          <p:nvPr>
            <p:ph type="title"/>
          </p:nvPr>
        </p:nvSpPr>
        <p:spPr/>
        <p:txBody>
          <a:bodyPr/>
          <a:lstStyle/>
          <a:p>
            <a:r>
              <a:rPr lang="en-US"/>
              <a:t>Click to edit Master title style</a:t>
            </a:r>
            <a:endParaRPr lang="en-GB"/>
          </a:p>
        </p:txBody>
      </p:sp>
      <p:grpSp>
        <p:nvGrpSpPr>
          <p:cNvPr id="11" name="Group 97">
            <a:extLst>
              <a:ext uri="{FF2B5EF4-FFF2-40B4-BE49-F238E27FC236}">
                <a16:creationId xmlns:a16="http://schemas.microsoft.com/office/drawing/2014/main" id="{6C906F18-88FE-4C32-B911-457FB725F51F}"/>
              </a:ext>
            </a:extLst>
          </p:cNvPr>
          <p:cNvGrpSpPr/>
          <p:nvPr userDrawn="1"/>
        </p:nvGrpSpPr>
        <p:grpSpPr>
          <a:xfrm>
            <a:off x="4442330" y="747284"/>
            <a:ext cx="259338" cy="59736"/>
            <a:chOff x="-63500" y="0"/>
            <a:chExt cx="528276" cy="112088"/>
          </a:xfrm>
        </p:grpSpPr>
        <p:sp>
          <p:nvSpPr>
            <p:cNvPr id="12" name="Shape 94">
              <a:extLst>
                <a:ext uri="{FF2B5EF4-FFF2-40B4-BE49-F238E27FC236}">
                  <a16:creationId xmlns:a16="http://schemas.microsoft.com/office/drawing/2014/main" id="{1EABEE0B-E2FB-427B-B96D-9B0BBB9E94B3}"/>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3" name="Shape 95">
              <a:extLst>
                <a:ext uri="{FF2B5EF4-FFF2-40B4-BE49-F238E27FC236}">
                  <a16:creationId xmlns:a16="http://schemas.microsoft.com/office/drawing/2014/main" id="{6E2DE9D8-9EA8-4CD3-8ED3-E1508B7DFAA9}"/>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4" name="Shape 96">
              <a:extLst>
                <a:ext uri="{FF2B5EF4-FFF2-40B4-BE49-F238E27FC236}">
                  <a16:creationId xmlns:a16="http://schemas.microsoft.com/office/drawing/2014/main" id="{B81EE8F5-3A81-4CA5-813B-9737A4581B75}"/>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23304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p:tmAbs val="0"/>
                                  </p:iterate>
                                  <p:childTnLst>
                                    <p:set>
                                      <p:cBhvr>
                                        <p:cTn id="6" fill="hold"/>
                                        <p:tgtEl>
                                          <p:spTgt spid="15"/>
                                        </p:tgtEl>
                                        <p:attrNameLst>
                                          <p:attrName>style.visibility</p:attrName>
                                        </p:attrNameLst>
                                      </p:cBhvr>
                                      <p:to>
                                        <p:strVal val="visible"/>
                                      </p:to>
                                    </p:set>
                                    <p:animEffect transition="in" filter="dissolve">
                                      <p:cBhvr>
                                        <p:cTn id="7"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58674B-B0E2-451E-A78C-3F7E23A396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57423" y="2258021"/>
            <a:ext cx="1942756" cy="328412"/>
          </a:xfrm>
          <a:prstGeom prst="rect">
            <a:avLst/>
          </a:prstGeom>
        </p:spPr>
      </p:pic>
      <p:pic>
        <p:nvPicPr>
          <p:cNvPr id="7" name="Picture 6" descr="A picture containing vector graphics&#10;&#10;Description generated with high confidence">
            <a:extLst>
              <a:ext uri="{FF2B5EF4-FFF2-40B4-BE49-F238E27FC236}">
                <a16:creationId xmlns:a16="http://schemas.microsoft.com/office/drawing/2014/main" id="{EED93FA3-21DA-40DC-A7A3-24FCAD0B33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210518">
            <a:off x="835327" y="780362"/>
            <a:ext cx="2437016" cy="2673906"/>
          </a:xfrm>
          <a:prstGeom prst="rect">
            <a:avLst/>
          </a:prstGeom>
        </p:spPr>
      </p:pic>
      <p:pic>
        <p:nvPicPr>
          <p:cNvPr id="8" name="Picture 7" descr="A drawing of a cartoon character&#10;&#10;Description generated with high confidence">
            <a:extLst>
              <a:ext uri="{FF2B5EF4-FFF2-40B4-BE49-F238E27FC236}">
                <a16:creationId xmlns:a16="http://schemas.microsoft.com/office/drawing/2014/main" id="{6089D91B-D55E-435D-9965-600F1E4B1B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8999" y="3917898"/>
            <a:ext cx="407194" cy="407194"/>
          </a:xfrm>
          <a:prstGeom prst="rect">
            <a:avLst/>
          </a:prstGeom>
        </p:spPr>
      </p:pic>
      <p:pic>
        <p:nvPicPr>
          <p:cNvPr id="9" name="Picture 8">
            <a:extLst>
              <a:ext uri="{FF2B5EF4-FFF2-40B4-BE49-F238E27FC236}">
                <a16:creationId xmlns:a16="http://schemas.microsoft.com/office/drawing/2014/main" id="{9F137398-6728-496A-AE42-797D76CE04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8999" y="2404693"/>
            <a:ext cx="407194" cy="407194"/>
          </a:xfrm>
          <a:prstGeom prst="rect">
            <a:avLst/>
          </a:prstGeom>
        </p:spPr>
      </p:pic>
      <p:pic>
        <p:nvPicPr>
          <p:cNvPr id="10" name="Picture 9" descr="A drawing of a cartoon character&#10;&#10;Description generated with high confidence">
            <a:extLst>
              <a:ext uri="{FF2B5EF4-FFF2-40B4-BE49-F238E27FC236}">
                <a16:creationId xmlns:a16="http://schemas.microsoft.com/office/drawing/2014/main" id="{16589558-F92C-4019-931F-A01B0C5D965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528999" y="2909095"/>
            <a:ext cx="407194" cy="407194"/>
          </a:xfrm>
          <a:prstGeom prst="rect">
            <a:avLst/>
          </a:prstGeom>
        </p:spPr>
      </p:pic>
      <p:pic>
        <p:nvPicPr>
          <p:cNvPr id="11" name="Picture 10" descr="A drawing of a face&#10;&#10;Description generated with high confidence">
            <a:extLst>
              <a:ext uri="{FF2B5EF4-FFF2-40B4-BE49-F238E27FC236}">
                <a16:creationId xmlns:a16="http://schemas.microsoft.com/office/drawing/2014/main" id="{8F3BA724-4519-4645-92C6-0C91E8E1A47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28999" y="3413496"/>
            <a:ext cx="407194" cy="407194"/>
          </a:xfrm>
          <a:prstGeom prst="rect">
            <a:avLst/>
          </a:prstGeom>
        </p:spPr>
      </p:pic>
      <p:sp>
        <p:nvSpPr>
          <p:cNvPr id="12" name="TextBox 11">
            <a:extLst>
              <a:ext uri="{FF2B5EF4-FFF2-40B4-BE49-F238E27FC236}">
                <a16:creationId xmlns:a16="http://schemas.microsoft.com/office/drawing/2014/main" id="{79567B30-301C-4F39-A595-47009BB10280}"/>
              </a:ext>
            </a:extLst>
          </p:cNvPr>
          <p:cNvSpPr txBox="1"/>
          <p:nvPr userDrawn="1"/>
        </p:nvSpPr>
        <p:spPr>
          <a:xfrm>
            <a:off x="7490053" y="2531346"/>
            <a:ext cx="996557" cy="1538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noAutofit/>
          </a:bodyPr>
          <a:lstStyle/>
          <a:p>
            <a:pPr rtl="0" latinLnBrk="1" hangingPunct="0"/>
            <a:r>
              <a:rPr lang="en-GB" sz="750">
                <a:solidFill>
                  <a:srgbClr val="000000"/>
                </a:solidFill>
              </a:rPr>
              <a:t>@</a:t>
            </a:r>
            <a:r>
              <a:rPr lang="en-GB" sz="750" err="1">
                <a:solidFill>
                  <a:srgbClr val="000000"/>
                </a:solidFill>
              </a:rPr>
              <a:t>FORATOM_nuclear</a:t>
            </a:r>
            <a:endParaRPr lang="en-GB" sz="750">
              <a:solidFill>
                <a:srgbClr val="000000"/>
              </a:solidFill>
            </a:endParaRPr>
          </a:p>
        </p:txBody>
      </p:sp>
      <p:sp>
        <p:nvSpPr>
          <p:cNvPr id="13" name="TextBox 12">
            <a:extLst>
              <a:ext uri="{FF2B5EF4-FFF2-40B4-BE49-F238E27FC236}">
                <a16:creationId xmlns:a16="http://schemas.microsoft.com/office/drawing/2014/main" id="{7A788430-68F9-4387-B277-CB9BFA527C7C}"/>
              </a:ext>
            </a:extLst>
          </p:cNvPr>
          <p:cNvSpPr txBox="1"/>
          <p:nvPr userDrawn="1"/>
        </p:nvSpPr>
        <p:spPr>
          <a:xfrm>
            <a:off x="7651645" y="3035748"/>
            <a:ext cx="834965" cy="1538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noAutofit/>
          </a:bodyPr>
          <a:lstStyle/>
          <a:p>
            <a:pPr rtl="0" latinLnBrk="1" hangingPunct="0"/>
            <a:r>
              <a:rPr lang="en-GB" sz="750" err="1">
                <a:solidFill>
                  <a:srgbClr val="000000"/>
                </a:solidFill>
              </a:rPr>
              <a:t>FORATOMnuclear</a:t>
            </a:r>
            <a:endParaRPr lang="en-GB" sz="750">
              <a:solidFill>
                <a:srgbClr val="000000"/>
              </a:solidFill>
            </a:endParaRPr>
          </a:p>
        </p:txBody>
      </p:sp>
      <p:sp>
        <p:nvSpPr>
          <p:cNvPr id="14" name="TextBox 13">
            <a:extLst>
              <a:ext uri="{FF2B5EF4-FFF2-40B4-BE49-F238E27FC236}">
                <a16:creationId xmlns:a16="http://schemas.microsoft.com/office/drawing/2014/main" id="{CE8661D3-1F36-4FC5-B7A9-C868FBCE07B8}"/>
              </a:ext>
            </a:extLst>
          </p:cNvPr>
          <p:cNvSpPr txBox="1"/>
          <p:nvPr userDrawn="1"/>
        </p:nvSpPr>
        <p:spPr>
          <a:xfrm>
            <a:off x="7967237" y="3540150"/>
            <a:ext cx="519373" cy="1538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noAutofit/>
          </a:bodyPr>
          <a:lstStyle/>
          <a:p>
            <a:pPr rtl="0" latinLnBrk="1" hangingPunct="0"/>
            <a:r>
              <a:rPr lang="en-GB" sz="750">
                <a:solidFill>
                  <a:srgbClr val="000000"/>
                </a:solidFill>
              </a:rPr>
              <a:t>FORATOM</a:t>
            </a:r>
          </a:p>
        </p:txBody>
      </p:sp>
      <p:sp>
        <p:nvSpPr>
          <p:cNvPr id="15" name="TextBox 14">
            <a:extLst>
              <a:ext uri="{FF2B5EF4-FFF2-40B4-BE49-F238E27FC236}">
                <a16:creationId xmlns:a16="http://schemas.microsoft.com/office/drawing/2014/main" id="{0CF58EB0-FFDF-41D0-9B60-F113DF808A6E}"/>
              </a:ext>
            </a:extLst>
          </p:cNvPr>
          <p:cNvSpPr txBox="1"/>
          <p:nvPr userDrawn="1"/>
        </p:nvSpPr>
        <p:spPr>
          <a:xfrm>
            <a:off x="7967237" y="4044551"/>
            <a:ext cx="519373" cy="1538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noAutofit/>
          </a:bodyPr>
          <a:lstStyle/>
          <a:p>
            <a:pPr rtl="0" latinLnBrk="1" hangingPunct="0"/>
            <a:r>
              <a:rPr lang="en-GB" sz="750">
                <a:solidFill>
                  <a:srgbClr val="000000"/>
                </a:solidFill>
              </a:rPr>
              <a:t>FORATOM</a:t>
            </a:r>
          </a:p>
        </p:txBody>
      </p:sp>
      <p:grpSp>
        <p:nvGrpSpPr>
          <p:cNvPr id="17" name="Group 16">
            <a:extLst>
              <a:ext uri="{FF2B5EF4-FFF2-40B4-BE49-F238E27FC236}">
                <a16:creationId xmlns:a16="http://schemas.microsoft.com/office/drawing/2014/main" id="{C025E61E-5A26-4688-90E6-B9E9FF95AF8F}"/>
              </a:ext>
            </a:extLst>
          </p:cNvPr>
          <p:cNvGrpSpPr/>
          <p:nvPr userDrawn="1"/>
        </p:nvGrpSpPr>
        <p:grpSpPr>
          <a:xfrm>
            <a:off x="6497085" y="4757566"/>
            <a:ext cx="2585838" cy="324000"/>
            <a:chOff x="19366549" y="13183723"/>
            <a:chExt cx="3447783" cy="432000"/>
          </a:xfrm>
        </p:grpSpPr>
        <p:sp>
          <p:nvSpPr>
            <p:cNvPr id="18" name="Shape 91">
              <a:extLst>
                <a:ext uri="{FF2B5EF4-FFF2-40B4-BE49-F238E27FC236}">
                  <a16:creationId xmlns:a16="http://schemas.microsoft.com/office/drawing/2014/main" id="{C025138F-B2FA-4E91-A7DB-5F0017BB47AE}"/>
                </a:ext>
              </a:extLst>
            </p:cNvPr>
            <p:cNvSpPr/>
            <p:nvPr userDrawn="1"/>
          </p:nvSpPr>
          <p:spPr>
            <a:xfrm>
              <a:off x="19798549" y="13193443"/>
              <a:ext cx="3015783" cy="3583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0000"/>
                </a:lnSpc>
                <a:defRPr sz="1800">
                  <a:latin typeface="Lato Light"/>
                  <a:ea typeface="Lato Light"/>
                  <a:cs typeface="Lato Light"/>
                  <a:sym typeface="Lato Light"/>
                </a:defRPr>
              </a:lvl1pPr>
            </a:lstStyle>
            <a:p>
              <a:pPr lvl="0"/>
              <a:r>
                <a:rPr sz="900">
                  <a:solidFill>
                    <a:schemeClr val="bg1">
                      <a:lumMod val="50000"/>
                    </a:schemeClr>
                  </a:solidFill>
                  <a:latin typeface="+mn-lt"/>
                  <a:cs typeface="Arial" panose="020B0604020202020204" pitchFamily="34" charset="0"/>
                </a:rPr>
                <a:t>www.</a:t>
              </a:r>
              <a:r>
                <a:rPr lang="fr-BE" sz="900">
                  <a:solidFill>
                    <a:schemeClr val="bg1">
                      <a:lumMod val="50000"/>
                    </a:schemeClr>
                  </a:solidFill>
                  <a:latin typeface="+mn-lt"/>
                  <a:cs typeface="Arial" panose="020B0604020202020204" pitchFamily="34" charset="0"/>
                </a:rPr>
                <a:t>foratom.org</a:t>
              </a:r>
              <a:r>
                <a:rPr sz="900">
                  <a:solidFill>
                    <a:schemeClr val="bg1">
                      <a:lumMod val="50000"/>
                    </a:schemeClr>
                  </a:solidFill>
                  <a:latin typeface="+mn-lt"/>
                  <a:cs typeface="Arial" panose="020B0604020202020204" pitchFamily="34" charset="0"/>
                </a:rPr>
                <a:t> |  </a:t>
              </a:r>
              <a:r>
                <a:rPr lang="fr-BE" sz="900" err="1">
                  <a:solidFill>
                    <a:schemeClr val="bg1">
                      <a:lumMod val="50000"/>
                    </a:schemeClr>
                  </a:solidFill>
                  <a:latin typeface="+mn-lt"/>
                  <a:cs typeface="Arial" panose="020B0604020202020204" pitchFamily="34" charset="0"/>
                </a:rPr>
                <a:t>foratom</a:t>
              </a:r>
              <a:r>
                <a:rPr sz="900">
                  <a:solidFill>
                    <a:schemeClr val="bg1">
                      <a:lumMod val="50000"/>
                    </a:schemeClr>
                  </a:solidFill>
                  <a:latin typeface="+mn-lt"/>
                  <a:cs typeface="Arial" panose="020B0604020202020204" pitchFamily="34" charset="0"/>
                </a:rPr>
                <a:t>@</a:t>
              </a:r>
              <a:r>
                <a:rPr lang="fr-BE" sz="900">
                  <a:solidFill>
                    <a:schemeClr val="bg1">
                      <a:lumMod val="50000"/>
                    </a:schemeClr>
                  </a:solidFill>
                  <a:latin typeface="+mn-lt"/>
                  <a:cs typeface="Arial" panose="020B0604020202020204" pitchFamily="34" charset="0"/>
                </a:rPr>
                <a:t>foratom.org </a:t>
              </a:r>
              <a:r>
                <a:rPr sz="900">
                  <a:solidFill>
                    <a:schemeClr val="bg1">
                      <a:lumMod val="50000"/>
                    </a:schemeClr>
                  </a:solidFill>
                  <a:latin typeface="+mn-lt"/>
                  <a:cs typeface="Arial" panose="020B0604020202020204" pitchFamily="34" charset="0"/>
                </a:rPr>
                <a:t>|</a:t>
              </a:r>
            </a:p>
          </p:txBody>
        </p:sp>
        <p:sp>
          <p:nvSpPr>
            <p:cNvPr id="19" name="Shape 36">
              <a:extLst>
                <a:ext uri="{FF2B5EF4-FFF2-40B4-BE49-F238E27FC236}">
                  <a16:creationId xmlns:a16="http://schemas.microsoft.com/office/drawing/2014/main" id="{0ACC279F-4DF2-425E-B39C-487BB5D1B8BF}"/>
                </a:ext>
              </a:extLst>
            </p:cNvPr>
            <p:cNvSpPr/>
            <p:nvPr/>
          </p:nvSpPr>
          <p:spPr>
            <a:xfrm>
              <a:off x="19366549" y="13183723"/>
              <a:ext cx="432000" cy="43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8" cstate="screen">
                <a:extLst>
                  <a:ext uri="{28A0092B-C50C-407E-A947-70E740481C1C}">
                    <a14:useLocalDpi xmlns:a14="http://schemas.microsoft.com/office/drawing/2010/main"/>
                  </a:ext>
                </a:extLst>
              </a:blip>
              <a:srcRect/>
              <a:stretch>
                <a:fillRect/>
              </a:stretch>
            </a:blipFill>
            <a:ln w="1905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900">
                <a:solidFill>
                  <a:schemeClr val="bg1">
                    <a:lumMod val="50000"/>
                  </a:schemeClr>
                </a:solidFill>
              </a:endParaRPr>
            </a:p>
          </p:txBody>
        </p:sp>
      </p:grpSp>
      <p:sp>
        <p:nvSpPr>
          <p:cNvPr id="2" name="Title 1">
            <a:extLst>
              <a:ext uri="{FF2B5EF4-FFF2-40B4-BE49-F238E27FC236}">
                <a16:creationId xmlns:a16="http://schemas.microsoft.com/office/drawing/2014/main" id="{F3CF5380-DBD2-4BC0-9810-750D935A7EC5}"/>
              </a:ext>
            </a:extLst>
          </p:cNvPr>
          <p:cNvSpPr>
            <a:spLocks noGrp="1"/>
          </p:cNvSpPr>
          <p:nvPr>
            <p:ph type="title" hasCustomPrompt="1"/>
          </p:nvPr>
        </p:nvSpPr>
        <p:spPr/>
        <p:txBody>
          <a:bodyPr/>
          <a:lstStyle>
            <a:lvl1pPr>
              <a:defRPr/>
            </a:lvl1pPr>
          </a:lstStyle>
          <a:p>
            <a:r>
              <a:rPr lang="en-US"/>
              <a:t>Thank you</a:t>
            </a:r>
            <a:endParaRPr lang="en-GB"/>
          </a:p>
        </p:txBody>
      </p:sp>
      <p:grpSp>
        <p:nvGrpSpPr>
          <p:cNvPr id="16" name="Group 97">
            <a:extLst>
              <a:ext uri="{FF2B5EF4-FFF2-40B4-BE49-F238E27FC236}">
                <a16:creationId xmlns:a16="http://schemas.microsoft.com/office/drawing/2014/main" id="{A3294096-4975-47AB-A04F-17470A9A4E5B}"/>
              </a:ext>
            </a:extLst>
          </p:cNvPr>
          <p:cNvGrpSpPr/>
          <p:nvPr userDrawn="1"/>
        </p:nvGrpSpPr>
        <p:grpSpPr>
          <a:xfrm>
            <a:off x="4442330" y="747284"/>
            <a:ext cx="259338" cy="59736"/>
            <a:chOff x="-63500" y="0"/>
            <a:chExt cx="528276" cy="112088"/>
          </a:xfrm>
        </p:grpSpPr>
        <p:sp>
          <p:nvSpPr>
            <p:cNvPr id="20" name="Shape 94">
              <a:extLst>
                <a:ext uri="{FF2B5EF4-FFF2-40B4-BE49-F238E27FC236}">
                  <a16:creationId xmlns:a16="http://schemas.microsoft.com/office/drawing/2014/main" id="{B4ECCB9D-D15E-42C7-97B1-251CD6B059D4}"/>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21" name="Shape 95">
              <a:extLst>
                <a:ext uri="{FF2B5EF4-FFF2-40B4-BE49-F238E27FC236}">
                  <a16:creationId xmlns:a16="http://schemas.microsoft.com/office/drawing/2014/main" id="{B5E9430B-AC0E-4812-9393-AC7164124E8A}"/>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22" name="Shape 96">
              <a:extLst>
                <a:ext uri="{FF2B5EF4-FFF2-40B4-BE49-F238E27FC236}">
                  <a16:creationId xmlns:a16="http://schemas.microsoft.com/office/drawing/2014/main" id="{B7608B53-D71F-4BB1-8BF0-8B04362FD723}"/>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8388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0F29143-49B6-4375-A89A-4DCBA3D37E54}"/>
              </a:ext>
            </a:extLst>
          </p:cNvPr>
          <p:cNvGrpSpPr/>
          <p:nvPr userDrawn="1"/>
        </p:nvGrpSpPr>
        <p:grpSpPr>
          <a:xfrm>
            <a:off x="543" y="1257590"/>
            <a:ext cx="9143458" cy="3218042"/>
            <a:chOff x="723" y="3270454"/>
            <a:chExt cx="12191277" cy="4290722"/>
          </a:xfrm>
        </p:grpSpPr>
        <p:sp>
          <p:nvSpPr>
            <p:cNvPr id="10" name="Shape 10262">
              <a:extLst>
                <a:ext uri="{FF2B5EF4-FFF2-40B4-BE49-F238E27FC236}">
                  <a16:creationId xmlns:a16="http://schemas.microsoft.com/office/drawing/2014/main" id="{54430E4E-802F-41EB-A4C9-F61D365B80BB}"/>
                </a:ext>
              </a:extLst>
            </p:cNvPr>
            <p:cNvSpPr/>
            <p:nvPr/>
          </p:nvSpPr>
          <p:spPr>
            <a:xfrm>
              <a:off x="723" y="5170978"/>
              <a:ext cx="12191277" cy="2390198"/>
            </a:xfrm>
            <a:prstGeom prst="rect">
              <a:avLst/>
            </a:prstGeom>
            <a:solidFill>
              <a:srgbClr val="1B2D40"/>
            </a:solidFill>
            <a:ln w="12700">
              <a:miter lim="400000"/>
            </a:ln>
          </p:spPr>
          <p:txBody>
            <a:bodyPr wrap="none" lIns="0" tIns="0" rIns="0" bIns="0" anchor="ctr"/>
            <a:lstStyle/>
            <a:p>
              <a:pPr lvl="0">
                <a:defRPr sz="3200">
                  <a:solidFill>
                    <a:srgbClr val="FFFFFF"/>
                  </a:solidFill>
                </a:defRPr>
              </a:pPr>
              <a:endParaRPr sz="2400"/>
            </a:p>
          </p:txBody>
        </p:sp>
        <p:sp>
          <p:nvSpPr>
            <p:cNvPr id="11" name="Shape 10344">
              <a:extLst>
                <a:ext uri="{FF2B5EF4-FFF2-40B4-BE49-F238E27FC236}">
                  <a16:creationId xmlns:a16="http://schemas.microsoft.com/office/drawing/2014/main" id="{4B2345D6-83D9-4BC4-8B88-7C793FC6125F}"/>
                </a:ext>
              </a:extLst>
            </p:cNvPr>
            <p:cNvSpPr>
              <a:spLocks noChangeAspect="1"/>
            </p:cNvSpPr>
            <p:nvPr/>
          </p:nvSpPr>
          <p:spPr>
            <a:xfrm>
              <a:off x="560340" y="5576915"/>
              <a:ext cx="2207795" cy="53395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lstStyle>
              <a:lvl1pPr>
                <a:lnSpc>
                  <a:spcPct val="120000"/>
                </a:lnSpc>
                <a:defRPr sz="5500">
                  <a:solidFill>
                    <a:srgbClr val="BDC2C7"/>
                  </a:solidFill>
                  <a:latin typeface="Lato Bold"/>
                  <a:ea typeface="Lato Bold"/>
                  <a:cs typeface="Lato Bold"/>
                  <a:sym typeface="Lato Bold"/>
                </a:defRPr>
              </a:lvl1pPr>
            </a:lstStyle>
            <a:p>
              <a:pPr lvl="0" algn="ctr">
                <a:defRPr sz="1800">
                  <a:solidFill>
                    <a:srgbClr val="000000"/>
                  </a:solidFill>
                </a:defRPr>
              </a:pPr>
              <a:r>
                <a:rPr lang="fr-BE" sz="3300">
                  <a:solidFill>
                    <a:srgbClr val="B4CD2C"/>
                  </a:solidFill>
                  <a:latin typeface="Arial" panose="020B0604020202020204" pitchFamily="34" charset="0"/>
                  <a:cs typeface="Arial" panose="020B0604020202020204" pitchFamily="34" charset="0"/>
                </a:rPr>
                <a:t>129</a:t>
              </a:r>
              <a:endParaRPr sz="3300">
                <a:solidFill>
                  <a:srgbClr val="B4CD2C"/>
                </a:solidFill>
                <a:latin typeface="Arial" panose="020B0604020202020204" pitchFamily="34" charset="0"/>
                <a:cs typeface="Arial" panose="020B0604020202020204" pitchFamily="34" charset="0"/>
              </a:endParaRPr>
            </a:p>
          </p:txBody>
        </p:sp>
        <p:sp>
          <p:nvSpPr>
            <p:cNvPr id="12" name="Shape 10345">
              <a:extLst>
                <a:ext uri="{FF2B5EF4-FFF2-40B4-BE49-F238E27FC236}">
                  <a16:creationId xmlns:a16="http://schemas.microsoft.com/office/drawing/2014/main" id="{BB7EDCE1-8B2D-4AE1-9FF5-E594E275B0DF}"/>
                </a:ext>
              </a:extLst>
            </p:cNvPr>
            <p:cNvSpPr>
              <a:spLocks noChangeAspect="1"/>
            </p:cNvSpPr>
            <p:nvPr/>
          </p:nvSpPr>
          <p:spPr>
            <a:xfrm>
              <a:off x="403348" y="6517673"/>
              <a:ext cx="2521781" cy="49244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oAutofit/>
            </a:bodyPr>
            <a:lstStyle/>
            <a:p>
              <a:pPr lvl="0" algn="ctr">
                <a:defRPr sz="1800"/>
              </a:pPr>
              <a:r>
                <a:rPr lang="fr-BE" sz="1200">
                  <a:solidFill>
                    <a:srgbClr val="FFFFFF"/>
                  </a:solidFill>
                  <a:latin typeface="Arial" panose="020B0604020202020204" pitchFamily="34" charset="0"/>
                  <a:ea typeface="Lato Black"/>
                  <a:cs typeface="Arial" panose="020B0604020202020204" pitchFamily="34" charset="0"/>
                  <a:sym typeface="Lato Black"/>
                </a:rPr>
                <a:t>NUCLEAR REACTORS</a:t>
              </a:r>
            </a:p>
            <a:p>
              <a:pPr lvl="0" algn="ctr">
                <a:defRPr sz="1800"/>
              </a:pPr>
              <a:r>
                <a:rPr lang="fr-BE" sz="1200">
                  <a:solidFill>
                    <a:srgbClr val="FFFFFF"/>
                  </a:solidFill>
                  <a:latin typeface="Arial" panose="020B0604020202020204" pitchFamily="34" charset="0"/>
                  <a:ea typeface="Lato Black"/>
                  <a:cs typeface="Arial" panose="020B0604020202020204" pitchFamily="34" charset="0"/>
                  <a:sym typeface="Lato Black"/>
                </a:rPr>
                <a:t>IN OPERATION IN THE EU</a:t>
              </a:r>
              <a:endParaRPr sz="1200">
                <a:solidFill>
                  <a:srgbClr val="FFFFFF"/>
                </a:solidFill>
                <a:latin typeface="Arial" panose="020B0604020202020204" pitchFamily="34" charset="0"/>
                <a:ea typeface="Lato Regular"/>
                <a:cs typeface="Arial" panose="020B0604020202020204" pitchFamily="34" charset="0"/>
                <a:sym typeface="Lato Regular"/>
              </a:endParaRPr>
            </a:p>
          </p:txBody>
        </p:sp>
        <p:sp>
          <p:nvSpPr>
            <p:cNvPr id="13" name="Shape 10356">
              <a:extLst>
                <a:ext uri="{FF2B5EF4-FFF2-40B4-BE49-F238E27FC236}">
                  <a16:creationId xmlns:a16="http://schemas.microsoft.com/office/drawing/2014/main" id="{64344E86-CFDD-44B9-B384-A588FE93D3D9}"/>
                </a:ext>
              </a:extLst>
            </p:cNvPr>
            <p:cNvSpPr>
              <a:spLocks noChangeAspect="1"/>
            </p:cNvSpPr>
            <p:nvPr/>
          </p:nvSpPr>
          <p:spPr>
            <a:xfrm>
              <a:off x="3405226" y="5576915"/>
              <a:ext cx="2207794" cy="53395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lstStyle>
              <a:lvl1pPr>
                <a:lnSpc>
                  <a:spcPct val="120000"/>
                </a:lnSpc>
                <a:defRPr sz="5500">
                  <a:solidFill>
                    <a:srgbClr val="009CD8"/>
                  </a:solidFill>
                  <a:latin typeface="Lato Bold"/>
                  <a:ea typeface="Lato Bold"/>
                  <a:cs typeface="Lato Bold"/>
                  <a:sym typeface="Lato Bold"/>
                </a:defRPr>
              </a:lvl1pPr>
            </a:lstStyle>
            <a:p>
              <a:pPr lvl="0" algn="ctr">
                <a:defRPr sz="1800">
                  <a:solidFill>
                    <a:srgbClr val="000000"/>
                  </a:solidFill>
                </a:defRPr>
              </a:pPr>
              <a:r>
                <a:rPr lang="en-GB" sz="3300">
                  <a:solidFill>
                    <a:srgbClr val="005FAA"/>
                  </a:solidFill>
                  <a:latin typeface="Arial" panose="020B0604020202020204" pitchFamily="34" charset="0"/>
                  <a:cs typeface="Arial" panose="020B0604020202020204" pitchFamily="34" charset="0"/>
                </a:rPr>
                <a:t>70</a:t>
              </a:r>
              <a:endParaRPr sz="3300">
                <a:solidFill>
                  <a:srgbClr val="005FAA"/>
                </a:solidFill>
                <a:latin typeface="Arial" panose="020B0604020202020204" pitchFamily="34" charset="0"/>
                <a:cs typeface="Arial" panose="020B0604020202020204" pitchFamily="34" charset="0"/>
              </a:endParaRPr>
            </a:p>
          </p:txBody>
        </p:sp>
        <p:sp>
          <p:nvSpPr>
            <p:cNvPr id="14" name="Shape 10357">
              <a:extLst>
                <a:ext uri="{FF2B5EF4-FFF2-40B4-BE49-F238E27FC236}">
                  <a16:creationId xmlns:a16="http://schemas.microsoft.com/office/drawing/2014/main" id="{7ED11F97-6F3B-4888-B4EF-95B4A3F72E39}"/>
                </a:ext>
              </a:extLst>
            </p:cNvPr>
            <p:cNvSpPr>
              <a:spLocks noChangeAspect="1"/>
            </p:cNvSpPr>
            <p:nvPr/>
          </p:nvSpPr>
          <p:spPr>
            <a:xfrm>
              <a:off x="3722850" y="6517674"/>
              <a:ext cx="1572546"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oAutofit/>
            </a:bodyPr>
            <a:lstStyle/>
            <a:p>
              <a:pPr lvl="0" algn="ctr">
                <a:defRPr sz="1800"/>
              </a:pPr>
              <a:r>
                <a:rPr lang="fr-BE" sz="1200">
                  <a:solidFill>
                    <a:srgbClr val="FFFFFF"/>
                  </a:solidFill>
                  <a:latin typeface="Arial" panose="020B0604020202020204" pitchFamily="34" charset="0"/>
                  <a:ea typeface="Lato Black"/>
                  <a:cs typeface="Arial" panose="020B0604020202020204" pitchFamily="34" charset="0"/>
                  <a:sym typeface="Lato Black"/>
                </a:rPr>
                <a:t>€ BILLION/YEAR</a:t>
              </a:r>
              <a:endParaRPr sz="1200">
                <a:solidFill>
                  <a:srgbClr val="FFFFFF"/>
                </a:solidFill>
                <a:latin typeface="Arial" panose="020B0604020202020204" pitchFamily="34" charset="0"/>
                <a:ea typeface="Lato Regular"/>
                <a:cs typeface="Arial" panose="020B0604020202020204" pitchFamily="34" charset="0"/>
                <a:sym typeface="Lato Regular"/>
              </a:endParaRPr>
            </a:p>
          </p:txBody>
        </p:sp>
        <p:sp>
          <p:nvSpPr>
            <p:cNvPr id="15" name="Shape 10365">
              <a:extLst>
                <a:ext uri="{FF2B5EF4-FFF2-40B4-BE49-F238E27FC236}">
                  <a16:creationId xmlns:a16="http://schemas.microsoft.com/office/drawing/2014/main" id="{6AACE3A7-7AE4-45EF-80C7-3200BA8ACF0A}"/>
                </a:ext>
              </a:extLst>
            </p:cNvPr>
            <p:cNvSpPr>
              <a:spLocks noChangeAspect="1"/>
            </p:cNvSpPr>
            <p:nvPr/>
          </p:nvSpPr>
          <p:spPr>
            <a:xfrm>
              <a:off x="6159147" y="5576915"/>
              <a:ext cx="2207794" cy="53395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lstStyle>
              <a:lvl1pPr>
                <a:lnSpc>
                  <a:spcPct val="120000"/>
                </a:lnSpc>
                <a:defRPr sz="5500">
                  <a:solidFill>
                    <a:srgbClr val="00BD96"/>
                  </a:solidFill>
                  <a:latin typeface="Lato Bold"/>
                  <a:ea typeface="Lato Bold"/>
                  <a:cs typeface="Lato Bold"/>
                  <a:sym typeface="Lato Bold"/>
                </a:defRPr>
              </a:lvl1pPr>
            </a:lstStyle>
            <a:p>
              <a:pPr lvl="0" algn="ctr">
                <a:defRPr sz="1800">
                  <a:solidFill>
                    <a:srgbClr val="000000"/>
                  </a:solidFill>
                </a:defRPr>
              </a:pPr>
              <a:r>
                <a:rPr lang="fr-BE" sz="3300">
                  <a:solidFill>
                    <a:srgbClr val="00B5B0"/>
                  </a:solidFill>
                  <a:latin typeface="Arial" panose="020B0604020202020204" pitchFamily="34" charset="0"/>
                  <a:cs typeface="Arial" panose="020B0604020202020204" pitchFamily="34" charset="0"/>
                </a:rPr>
                <a:t>800,000</a:t>
              </a:r>
              <a:endParaRPr sz="3300">
                <a:solidFill>
                  <a:srgbClr val="00B5B0"/>
                </a:solidFill>
                <a:latin typeface="Arial" panose="020B0604020202020204" pitchFamily="34" charset="0"/>
                <a:cs typeface="Arial" panose="020B0604020202020204" pitchFamily="34" charset="0"/>
              </a:endParaRPr>
            </a:p>
          </p:txBody>
        </p:sp>
        <p:sp>
          <p:nvSpPr>
            <p:cNvPr id="16" name="Shape 10366">
              <a:extLst>
                <a:ext uri="{FF2B5EF4-FFF2-40B4-BE49-F238E27FC236}">
                  <a16:creationId xmlns:a16="http://schemas.microsoft.com/office/drawing/2014/main" id="{B79AC4FF-7F70-432F-9DA2-3C00EBFA88BB}"/>
                </a:ext>
              </a:extLst>
            </p:cNvPr>
            <p:cNvSpPr>
              <a:spLocks noChangeAspect="1"/>
            </p:cNvSpPr>
            <p:nvPr/>
          </p:nvSpPr>
          <p:spPr>
            <a:xfrm>
              <a:off x="6995342" y="6517674"/>
              <a:ext cx="535403"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oAutofit/>
            </a:bodyPr>
            <a:lstStyle/>
            <a:p>
              <a:pPr lvl="0" algn="ctr">
                <a:defRPr sz="1800"/>
              </a:pPr>
              <a:r>
                <a:rPr lang="fr-BE" sz="1200">
                  <a:solidFill>
                    <a:srgbClr val="FFFFFF"/>
                  </a:solidFill>
                  <a:latin typeface="Arial" panose="020B0604020202020204" pitchFamily="34" charset="0"/>
                  <a:ea typeface="Lato Black"/>
                  <a:cs typeface="Arial" panose="020B0604020202020204" pitchFamily="34" charset="0"/>
                  <a:sym typeface="Lato Black"/>
                </a:rPr>
                <a:t>JOBS</a:t>
              </a:r>
              <a:endParaRPr sz="1200">
                <a:solidFill>
                  <a:srgbClr val="FFFFFF"/>
                </a:solidFill>
                <a:latin typeface="Arial" panose="020B0604020202020204" pitchFamily="34" charset="0"/>
                <a:ea typeface="Lato Regular"/>
                <a:cs typeface="Arial" panose="020B0604020202020204" pitchFamily="34" charset="0"/>
                <a:sym typeface="Lato Regular"/>
              </a:endParaRPr>
            </a:p>
          </p:txBody>
        </p:sp>
        <p:sp>
          <p:nvSpPr>
            <p:cNvPr id="17" name="Shape 10374">
              <a:extLst>
                <a:ext uri="{FF2B5EF4-FFF2-40B4-BE49-F238E27FC236}">
                  <a16:creationId xmlns:a16="http://schemas.microsoft.com/office/drawing/2014/main" id="{AA4E79EA-6FB0-4DD3-B525-2C8A3CB2250D}"/>
                </a:ext>
              </a:extLst>
            </p:cNvPr>
            <p:cNvSpPr>
              <a:spLocks noChangeAspect="1"/>
            </p:cNvSpPr>
            <p:nvPr/>
          </p:nvSpPr>
          <p:spPr>
            <a:xfrm>
              <a:off x="8930311" y="5576915"/>
              <a:ext cx="2832680" cy="53395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lstStyle>
              <a:lvl1pPr>
                <a:lnSpc>
                  <a:spcPct val="120000"/>
                </a:lnSpc>
                <a:defRPr sz="5500">
                  <a:solidFill>
                    <a:srgbClr val="8BC53F"/>
                  </a:solidFill>
                  <a:latin typeface="Lato Bold"/>
                  <a:ea typeface="Lato Bold"/>
                  <a:cs typeface="Lato Bold"/>
                  <a:sym typeface="Lato Bold"/>
                </a:defRPr>
              </a:lvl1pPr>
            </a:lstStyle>
            <a:p>
              <a:pPr lvl="0" algn="ctr">
                <a:defRPr sz="1800">
                  <a:solidFill>
                    <a:srgbClr val="000000"/>
                  </a:solidFill>
                </a:defRPr>
              </a:pPr>
              <a:r>
                <a:rPr lang="fr-BE" sz="3300">
                  <a:solidFill>
                    <a:srgbClr val="3E87C8"/>
                  </a:solidFill>
                  <a:latin typeface="Arial" panose="020B0604020202020204" pitchFamily="34" charset="0"/>
                  <a:cs typeface="Arial" panose="020B0604020202020204" pitchFamily="34" charset="0"/>
                </a:rPr>
                <a:t>27%</a:t>
              </a:r>
              <a:endParaRPr sz="3300">
                <a:solidFill>
                  <a:srgbClr val="3E87C8"/>
                </a:solidFill>
                <a:latin typeface="Arial" panose="020B0604020202020204" pitchFamily="34" charset="0"/>
                <a:cs typeface="Arial" panose="020B0604020202020204" pitchFamily="34" charset="0"/>
              </a:endParaRPr>
            </a:p>
          </p:txBody>
        </p:sp>
        <p:sp>
          <p:nvSpPr>
            <p:cNvPr id="18" name="Shape 10375">
              <a:extLst>
                <a:ext uri="{FF2B5EF4-FFF2-40B4-BE49-F238E27FC236}">
                  <a16:creationId xmlns:a16="http://schemas.microsoft.com/office/drawing/2014/main" id="{792315B5-8051-4198-B539-0DBB0E473ACD}"/>
                </a:ext>
              </a:extLst>
            </p:cNvPr>
            <p:cNvSpPr>
              <a:spLocks noChangeAspect="1"/>
            </p:cNvSpPr>
            <p:nvPr/>
          </p:nvSpPr>
          <p:spPr>
            <a:xfrm>
              <a:off x="8965921" y="6517674"/>
              <a:ext cx="2761462"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oAutofit/>
            </a:bodyPr>
            <a:lstStyle/>
            <a:p>
              <a:pPr lvl="0" algn="ctr">
                <a:defRPr sz="1800"/>
              </a:pPr>
              <a:r>
                <a:rPr lang="fr-BE" sz="1200">
                  <a:solidFill>
                    <a:srgbClr val="FFFFFF"/>
                  </a:solidFill>
                  <a:latin typeface="Arial" panose="020B0604020202020204" pitchFamily="34" charset="0"/>
                  <a:ea typeface="Lato Black"/>
                  <a:cs typeface="Arial" panose="020B0604020202020204" pitchFamily="34" charset="0"/>
                  <a:sym typeface="Lato Black"/>
                </a:rPr>
                <a:t>ELECTRICITY PRODUCTION</a:t>
              </a:r>
              <a:endParaRPr sz="1200">
                <a:solidFill>
                  <a:srgbClr val="FFFFFF"/>
                </a:solidFill>
                <a:latin typeface="Arial" panose="020B0604020202020204" pitchFamily="34" charset="0"/>
                <a:ea typeface="Lato Regular"/>
                <a:cs typeface="Arial" panose="020B0604020202020204" pitchFamily="34" charset="0"/>
                <a:sym typeface="Lato Regular"/>
              </a:endParaRPr>
            </a:p>
          </p:txBody>
        </p:sp>
        <p:pic>
          <p:nvPicPr>
            <p:cNvPr id="19" name="Picture 18">
              <a:extLst>
                <a:ext uri="{FF2B5EF4-FFF2-40B4-BE49-F238E27FC236}">
                  <a16:creationId xmlns:a16="http://schemas.microsoft.com/office/drawing/2014/main" id="{ECC332CF-2019-4AB1-B5D5-30718881C3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92342" y="3293701"/>
              <a:ext cx="1708616" cy="1708620"/>
            </a:xfrm>
            <a:prstGeom prst="rect">
              <a:avLst/>
            </a:prstGeom>
          </p:spPr>
        </p:pic>
        <p:pic>
          <p:nvPicPr>
            <p:cNvPr id="20" name="Picture 19">
              <a:extLst>
                <a:ext uri="{FF2B5EF4-FFF2-40B4-BE49-F238E27FC236}">
                  <a16:creationId xmlns:a16="http://schemas.microsoft.com/office/drawing/2014/main" id="{26438C8B-2ABF-4AE6-9FCC-112B3F5D4B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8736" y="3276623"/>
              <a:ext cx="1708616" cy="1708620"/>
            </a:xfrm>
            <a:prstGeom prst="rect">
              <a:avLst/>
            </a:prstGeom>
          </p:spPr>
        </p:pic>
        <p:pic>
          <p:nvPicPr>
            <p:cNvPr id="21" name="Picture 20">
              <a:extLst>
                <a:ext uri="{FF2B5EF4-FFF2-40B4-BE49-F238E27FC236}">
                  <a16:creationId xmlns:a16="http://schemas.microsoft.com/office/drawing/2014/main" id="{61A7E87B-7132-4194-B592-CC4EF9D079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4815" y="3270454"/>
              <a:ext cx="1708616" cy="1708620"/>
            </a:xfrm>
            <a:prstGeom prst="rect">
              <a:avLst/>
            </a:prstGeom>
          </p:spPr>
        </p:pic>
        <p:pic>
          <p:nvPicPr>
            <p:cNvPr id="22" name="Picture 21">
              <a:extLst>
                <a:ext uri="{FF2B5EF4-FFF2-40B4-BE49-F238E27FC236}">
                  <a16:creationId xmlns:a16="http://schemas.microsoft.com/office/drawing/2014/main" id="{3503DBE0-A993-4BE2-A730-B72DBDBB37D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9929" y="3298738"/>
              <a:ext cx="1708616" cy="1708620"/>
            </a:xfrm>
            <a:prstGeom prst="rect">
              <a:avLst/>
            </a:prstGeom>
          </p:spPr>
        </p:pic>
      </p:grpSp>
      <p:grpSp>
        <p:nvGrpSpPr>
          <p:cNvPr id="26" name="Group 25">
            <a:extLst>
              <a:ext uri="{FF2B5EF4-FFF2-40B4-BE49-F238E27FC236}">
                <a16:creationId xmlns:a16="http://schemas.microsoft.com/office/drawing/2014/main" id="{62810B47-C503-4BC5-9EC2-F6C68D2DA6D1}"/>
              </a:ext>
            </a:extLst>
          </p:cNvPr>
          <p:cNvGrpSpPr/>
          <p:nvPr userDrawn="1"/>
        </p:nvGrpSpPr>
        <p:grpSpPr>
          <a:xfrm>
            <a:off x="6497085" y="4757566"/>
            <a:ext cx="2585838" cy="324000"/>
            <a:chOff x="19366549" y="13183723"/>
            <a:chExt cx="3447783" cy="432000"/>
          </a:xfrm>
        </p:grpSpPr>
        <p:sp>
          <p:nvSpPr>
            <p:cNvPr id="27" name="Shape 91">
              <a:extLst>
                <a:ext uri="{FF2B5EF4-FFF2-40B4-BE49-F238E27FC236}">
                  <a16:creationId xmlns:a16="http://schemas.microsoft.com/office/drawing/2014/main" id="{3BFF3B5A-80A1-45B6-859B-77A6FF7F9DA1}"/>
                </a:ext>
              </a:extLst>
            </p:cNvPr>
            <p:cNvSpPr/>
            <p:nvPr userDrawn="1"/>
          </p:nvSpPr>
          <p:spPr>
            <a:xfrm>
              <a:off x="19798549" y="13193443"/>
              <a:ext cx="3015783" cy="3583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0000"/>
                </a:lnSpc>
                <a:defRPr sz="1800">
                  <a:latin typeface="Lato Light"/>
                  <a:ea typeface="Lato Light"/>
                  <a:cs typeface="Lato Light"/>
                  <a:sym typeface="Lato Light"/>
                </a:defRPr>
              </a:lvl1pPr>
            </a:lstStyle>
            <a:p>
              <a:pPr lvl="0"/>
              <a:r>
                <a:rPr sz="900">
                  <a:solidFill>
                    <a:schemeClr val="bg1">
                      <a:lumMod val="50000"/>
                    </a:schemeClr>
                  </a:solidFill>
                  <a:latin typeface="+mn-lt"/>
                  <a:cs typeface="Arial" panose="020B0604020202020204" pitchFamily="34" charset="0"/>
                </a:rPr>
                <a:t>www.</a:t>
              </a:r>
              <a:r>
                <a:rPr lang="fr-BE" sz="900">
                  <a:solidFill>
                    <a:schemeClr val="bg1">
                      <a:lumMod val="50000"/>
                    </a:schemeClr>
                  </a:solidFill>
                  <a:latin typeface="+mn-lt"/>
                  <a:cs typeface="Arial" panose="020B0604020202020204" pitchFamily="34" charset="0"/>
                </a:rPr>
                <a:t>foratom.org</a:t>
              </a:r>
              <a:r>
                <a:rPr sz="900">
                  <a:solidFill>
                    <a:schemeClr val="bg1">
                      <a:lumMod val="50000"/>
                    </a:schemeClr>
                  </a:solidFill>
                  <a:latin typeface="+mn-lt"/>
                  <a:cs typeface="Arial" panose="020B0604020202020204" pitchFamily="34" charset="0"/>
                </a:rPr>
                <a:t> |  </a:t>
              </a:r>
              <a:r>
                <a:rPr lang="fr-BE" sz="900" err="1">
                  <a:solidFill>
                    <a:schemeClr val="bg1">
                      <a:lumMod val="50000"/>
                    </a:schemeClr>
                  </a:solidFill>
                  <a:latin typeface="+mn-lt"/>
                  <a:cs typeface="Arial" panose="020B0604020202020204" pitchFamily="34" charset="0"/>
                </a:rPr>
                <a:t>foratom</a:t>
              </a:r>
              <a:r>
                <a:rPr sz="900">
                  <a:solidFill>
                    <a:schemeClr val="bg1">
                      <a:lumMod val="50000"/>
                    </a:schemeClr>
                  </a:solidFill>
                  <a:latin typeface="+mn-lt"/>
                  <a:cs typeface="Arial" panose="020B0604020202020204" pitchFamily="34" charset="0"/>
                </a:rPr>
                <a:t>@</a:t>
              </a:r>
              <a:r>
                <a:rPr lang="fr-BE" sz="900">
                  <a:solidFill>
                    <a:schemeClr val="bg1">
                      <a:lumMod val="50000"/>
                    </a:schemeClr>
                  </a:solidFill>
                  <a:latin typeface="+mn-lt"/>
                  <a:cs typeface="Arial" panose="020B0604020202020204" pitchFamily="34" charset="0"/>
                </a:rPr>
                <a:t>foratom.org </a:t>
              </a:r>
              <a:r>
                <a:rPr sz="900">
                  <a:solidFill>
                    <a:schemeClr val="bg1">
                      <a:lumMod val="50000"/>
                    </a:schemeClr>
                  </a:solidFill>
                  <a:latin typeface="+mn-lt"/>
                  <a:cs typeface="Arial" panose="020B0604020202020204" pitchFamily="34" charset="0"/>
                </a:rPr>
                <a:t>|</a:t>
              </a:r>
            </a:p>
          </p:txBody>
        </p:sp>
        <p:sp>
          <p:nvSpPr>
            <p:cNvPr id="28" name="Shape 36">
              <a:extLst>
                <a:ext uri="{FF2B5EF4-FFF2-40B4-BE49-F238E27FC236}">
                  <a16:creationId xmlns:a16="http://schemas.microsoft.com/office/drawing/2014/main" id="{DA71B00D-468C-4A95-8D22-C47EBEFADCF9}"/>
                </a:ext>
              </a:extLst>
            </p:cNvPr>
            <p:cNvSpPr/>
            <p:nvPr/>
          </p:nvSpPr>
          <p:spPr>
            <a:xfrm>
              <a:off x="19366549" y="13183723"/>
              <a:ext cx="432000" cy="43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w="1905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900">
                <a:solidFill>
                  <a:schemeClr val="bg1">
                    <a:lumMod val="50000"/>
                  </a:schemeClr>
                </a:solidFill>
              </a:endParaRPr>
            </a:p>
          </p:txBody>
        </p:sp>
      </p:grpSp>
      <p:sp>
        <p:nvSpPr>
          <p:cNvPr id="3" name="Title 2">
            <a:extLst>
              <a:ext uri="{FF2B5EF4-FFF2-40B4-BE49-F238E27FC236}">
                <a16:creationId xmlns:a16="http://schemas.microsoft.com/office/drawing/2014/main" id="{122EC66D-819E-4F5B-9C32-C4CE68F59CAE}"/>
              </a:ext>
            </a:extLst>
          </p:cNvPr>
          <p:cNvSpPr>
            <a:spLocks noGrp="1"/>
          </p:cNvSpPr>
          <p:nvPr>
            <p:ph type="title" hasCustomPrompt="1"/>
          </p:nvPr>
        </p:nvSpPr>
        <p:spPr>
          <a:xfrm>
            <a:off x="302512" y="198438"/>
            <a:ext cx="8689088" cy="496887"/>
          </a:xfrm>
        </p:spPr>
        <p:txBody>
          <a:bodyPr/>
          <a:lstStyle>
            <a:lvl1pPr>
              <a:defRPr/>
            </a:lvl1pPr>
          </a:lstStyle>
          <a:p>
            <a:r>
              <a:rPr lang="en-GB"/>
              <a:t>What does nuclear contribute to Europe's economy?</a:t>
            </a:r>
          </a:p>
        </p:txBody>
      </p:sp>
      <p:sp>
        <p:nvSpPr>
          <p:cNvPr id="25" name="Shape 40">
            <a:extLst>
              <a:ext uri="{FF2B5EF4-FFF2-40B4-BE49-F238E27FC236}">
                <a16:creationId xmlns:a16="http://schemas.microsoft.com/office/drawing/2014/main" id="{A788A41E-F816-48F8-9A50-A61144CFE872}"/>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sp>
        <p:nvSpPr>
          <p:cNvPr id="24" name="Slide Number Placeholder 5">
            <a:extLst>
              <a:ext uri="{FF2B5EF4-FFF2-40B4-BE49-F238E27FC236}">
                <a16:creationId xmlns:a16="http://schemas.microsoft.com/office/drawing/2014/main" id="{D90C1567-8710-46E6-BF0B-77AAC61C5E57}"/>
              </a:ext>
            </a:extLst>
          </p:cNvPr>
          <p:cNvSpPr>
            <a:spLocks noGrp="1"/>
          </p:cNvSpPr>
          <p:nvPr>
            <p:ph type="sldNum" sz="quarter" idx="12"/>
          </p:nvPr>
        </p:nvSpPr>
        <p:spPr>
          <a:xfrm>
            <a:off x="8686800" y="61516"/>
            <a:ext cx="346668" cy="273844"/>
          </a:xfrm>
          <a:prstGeom prst="rect">
            <a:avLst/>
          </a:prstGeom>
        </p:spPr>
        <p:txBody>
          <a:bodyPr/>
          <a:lstStyle>
            <a:lvl1pPr algn="r">
              <a:defRPr sz="900">
                <a:solidFill>
                  <a:schemeClr val="bg1">
                    <a:lumMod val="50000"/>
                  </a:schemeClr>
                </a:solidFill>
              </a:defRPr>
            </a:lvl1pPr>
          </a:lstStyle>
          <a:p>
            <a:fld id="{5FB7CB8C-1465-4755-BC59-43595AD50DAD}" type="slidenum">
              <a:rPr lang="en-GB" smtClean="0"/>
              <a:pPr/>
              <a:t>‹#›</a:t>
            </a:fld>
            <a:endParaRPr lang="en-GB"/>
          </a:p>
        </p:txBody>
      </p:sp>
      <p:grpSp>
        <p:nvGrpSpPr>
          <p:cNvPr id="29" name="Group 97">
            <a:extLst>
              <a:ext uri="{FF2B5EF4-FFF2-40B4-BE49-F238E27FC236}">
                <a16:creationId xmlns:a16="http://schemas.microsoft.com/office/drawing/2014/main" id="{2BB0D806-8159-4E61-B807-B3C53B132FA2}"/>
              </a:ext>
            </a:extLst>
          </p:cNvPr>
          <p:cNvGrpSpPr/>
          <p:nvPr userDrawn="1"/>
        </p:nvGrpSpPr>
        <p:grpSpPr>
          <a:xfrm>
            <a:off x="4442330" y="747284"/>
            <a:ext cx="259338" cy="59736"/>
            <a:chOff x="-63500" y="0"/>
            <a:chExt cx="528276" cy="112088"/>
          </a:xfrm>
        </p:grpSpPr>
        <p:sp>
          <p:nvSpPr>
            <p:cNvPr id="30" name="Shape 94">
              <a:extLst>
                <a:ext uri="{FF2B5EF4-FFF2-40B4-BE49-F238E27FC236}">
                  <a16:creationId xmlns:a16="http://schemas.microsoft.com/office/drawing/2014/main" id="{10D5A2B7-66CC-47B6-AE69-82E386589D15}"/>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31" name="Shape 95">
              <a:extLst>
                <a:ext uri="{FF2B5EF4-FFF2-40B4-BE49-F238E27FC236}">
                  <a16:creationId xmlns:a16="http://schemas.microsoft.com/office/drawing/2014/main" id="{959187F9-0C43-4BE7-B4C9-0F78F709A3A8}"/>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32" name="Shape 96">
              <a:extLst>
                <a:ext uri="{FF2B5EF4-FFF2-40B4-BE49-F238E27FC236}">
                  <a16:creationId xmlns:a16="http://schemas.microsoft.com/office/drawing/2014/main" id="{593E8C5C-1043-4E16-B949-751385BEF81E}"/>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4077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p:tmAbs val="0"/>
                                  </p:iterate>
                                  <p:childTnLst>
                                    <p:set>
                                      <p:cBhvr>
                                        <p:cTn id="6" fill="hold"/>
                                        <p:tgtEl>
                                          <p:spTgt spid="25"/>
                                        </p:tgtEl>
                                        <p:attrNameLst>
                                          <p:attrName>style.visibility</p:attrName>
                                        </p:attrNameLst>
                                      </p:cBhvr>
                                      <p:to>
                                        <p:strVal val="visible"/>
                                      </p:to>
                                    </p:set>
                                    <p:animEffect transition="in" filter="dissolve">
                                      <p:cBhvr>
                                        <p:cTn id="7" dur="4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dvAuto="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Shape 39">
            <a:extLst>
              <a:ext uri="{FF2B5EF4-FFF2-40B4-BE49-F238E27FC236}">
                <a16:creationId xmlns:a16="http://schemas.microsoft.com/office/drawing/2014/main" id="{35D0367E-3DD1-477B-BBFC-A3E9236D7D41}"/>
              </a:ext>
            </a:extLst>
          </p:cNvPr>
          <p:cNvSpPr/>
          <p:nvPr userDrawn="1"/>
        </p:nvSpPr>
        <p:spPr>
          <a:xfrm>
            <a:off x="946440" y="1575747"/>
            <a:ext cx="7252264" cy="3249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120000"/>
              </a:lnSpc>
              <a:defRPr sz="2000">
                <a:solidFill>
                  <a:srgbClr val="1A202E"/>
                </a:solidFill>
                <a:latin typeface="Lato Light"/>
                <a:ea typeface="Lato Light"/>
                <a:cs typeface="Lato Light"/>
                <a:sym typeface="Lato Light"/>
              </a:defRPr>
            </a:lvl1pPr>
          </a:lstStyle>
          <a:p>
            <a:pPr lvl="0" algn="ctr">
              <a:defRPr sz="1800">
                <a:solidFill>
                  <a:srgbClr val="000000"/>
                </a:solidFill>
              </a:defRPr>
            </a:pPr>
            <a:r>
              <a:rPr lang="en-GB" sz="1800">
                <a:latin typeface="Arial" panose="020B0604020202020204" pitchFamily="34" charset="0"/>
                <a:cs typeface="Arial" panose="020B0604020202020204" pitchFamily="34" charset="0"/>
              </a:rPr>
              <a:t>FORATOM acts as the voice of the European nuclear industry in energy policy discussions with EU Institutions and other key stakeholders. </a:t>
            </a:r>
          </a:p>
        </p:txBody>
      </p:sp>
      <p:pic>
        <p:nvPicPr>
          <p:cNvPr id="12" name="Picture 11" descr="A bridge over a body of water&#10;&#10;Description generated with high confidence">
            <a:extLst>
              <a:ext uri="{FF2B5EF4-FFF2-40B4-BE49-F238E27FC236}">
                <a16:creationId xmlns:a16="http://schemas.microsoft.com/office/drawing/2014/main" id="{24F3322E-0D49-497E-8AB9-5D9D17057A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1" y="3510667"/>
            <a:ext cx="9144000" cy="1146138"/>
          </a:xfrm>
          <a:prstGeom prst="rect">
            <a:avLst/>
          </a:prstGeom>
        </p:spPr>
      </p:pic>
      <p:sp>
        <p:nvSpPr>
          <p:cNvPr id="13" name="Shape 36">
            <a:extLst>
              <a:ext uri="{FF2B5EF4-FFF2-40B4-BE49-F238E27FC236}">
                <a16:creationId xmlns:a16="http://schemas.microsoft.com/office/drawing/2014/main" id="{26B4960D-3F8B-4D31-BC8B-0005F682C8C7}"/>
              </a:ext>
            </a:extLst>
          </p:cNvPr>
          <p:cNvSpPr/>
          <p:nvPr userDrawn="1"/>
        </p:nvSpPr>
        <p:spPr>
          <a:xfrm>
            <a:off x="1627968" y="3534103"/>
            <a:ext cx="1108998" cy="11404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1270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1200"/>
          </a:p>
        </p:txBody>
      </p:sp>
      <p:grpSp>
        <p:nvGrpSpPr>
          <p:cNvPr id="19" name="Group 18">
            <a:extLst>
              <a:ext uri="{FF2B5EF4-FFF2-40B4-BE49-F238E27FC236}">
                <a16:creationId xmlns:a16="http://schemas.microsoft.com/office/drawing/2014/main" id="{A00CFDA0-3F78-47A2-91B7-9CE43E0839EB}"/>
              </a:ext>
            </a:extLst>
          </p:cNvPr>
          <p:cNvGrpSpPr/>
          <p:nvPr userDrawn="1"/>
        </p:nvGrpSpPr>
        <p:grpSpPr>
          <a:xfrm>
            <a:off x="6497085" y="4757566"/>
            <a:ext cx="2585838" cy="324000"/>
            <a:chOff x="19366549" y="13183723"/>
            <a:chExt cx="3447783" cy="432000"/>
          </a:xfrm>
        </p:grpSpPr>
        <p:sp>
          <p:nvSpPr>
            <p:cNvPr id="20" name="Shape 91">
              <a:extLst>
                <a:ext uri="{FF2B5EF4-FFF2-40B4-BE49-F238E27FC236}">
                  <a16:creationId xmlns:a16="http://schemas.microsoft.com/office/drawing/2014/main" id="{EFC50EF5-7D14-4552-B38A-96001E1BF6CB}"/>
                </a:ext>
              </a:extLst>
            </p:cNvPr>
            <p:cNvSpPr/>
            <p:nvPr userDrawn="1"/>
          </p:nvSpPr>
          <p:spPr>
            <a:xfrm>
              <a:off x="19798549" y="13193443"/>
              <a:ext cx="3015783" cy="3583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0000"/>
                </a:lnSpc>
                <a:defRPr sz="1800">
                  <a:latin typeface="Lato Light"/>
                  <a:ea typeface="Lato Light"/>
                  <a:cs typeface="Lato Light"/>
                  <a:sym typeface="Lato Light"/>
                </a:defRPr>
              </a:lvl1pPr>
            </a:lstStyle>
            <a:p>
              <a:pPr lvl="0"/>
              <a:r>
                <a:rPr sz="900">
                  <a:solidFill>
                    <a:schemeClr val="bg1">
                      <a:lumMod val="50000"/>
                    </a:schemeClr>
                  </a:solidFill>
                  <a:latin typeface="+mn-lt"/>
                  <a:cs typeface="Arial" panose="020B0604020202020204" pitchFamily="34" charset="0"/>
                </a:rPr>
                <a:t>www.</a:t>
              </a:r>
              <a:r>
                <a:rPr lang="fr-BE" sz="900">
                  <a:solidFill>
                    <a:schemeClr val="bg1">
                      <a:lumMod val="50000"/>
                    </a:schemeClr>
                  </a:solidFill>
                  <a:latin typeface="+mn-lt"/>
                  <a:cs typeface="Arial" panose="020B0604020202020204" pitchFamily="34" charset="0"/>
                </a:rPr>
                <a:t>foratom.org</a:t>
              </a:r>
              <a:r>
                <a:rPr sz="900">
                  <a:solidFill>
                    <a:schemeClr val="bg1">
                      <a:lumMod val="50000"/>
                    </a:schemeClr>
                  </a:solidFill>
                  <a:latin typeface="+mn-lt"/>
                  <a:cs typeface="Arial" panose="020B0604020202020204" pitchFamily="34" charset="0"/>
                </a:rPr>
                <a:t> |  </a:t>
              </a:r>
              <a:r>
                <a:rPr lang="fr-BE" sz="900" err="1">
                  <a:solidFill>
                    <a:schemeClr val="bg1">
                      <a:lumMod val="50000"/>
                    </a:schemeClr>
                  </a:solidFill>
                  <a:latin typeface="+mn-lt"/>
                  <a:cs typeface="Arial" panose="020B0604020202020204" pitchFamily="34" charset="0"/>
                </a:rPr>
                <a:t>foratom</a:t>
              </a:r>
              <a:r>
                <a:rPr sz="900">
                  <a:solidFill>
                    <a:schemeClr val="bg1">
                      <a:lumMod val="50000"/>
                    </a:schemeClr>
                  </a:solidFill>
                  <a:latin typeface="+mn-lt"/>
                  <a:cs typeface="Arial" panose="020B0604020202020204" pitchFamily="34" charset="0"/>
                </a:rPr>
                <a:t>@</a:t>
              </a:r>
              <a:r>
                <a:rPr lang="fr-BE" sz="900">
                  <a:solidFill>
                    <a:schemeClr val="bg1">
                      <a:lumMod val="50000"/>
                    </a:schemeClr>
                  </a:solidFill>
                  <a:latin typeface="+mn-lt"/>
                  <a:cs typeface="Arial" panose="020B0604020202020204" pitchFamily="34" charset="0"/>
                </a:rPr>
                <a:t>foratom.org </a:t>
              </a:r>
              <a:r>
                <a:rPr sz="900">
                  <a:solidFill>
                    <a:schemeClr val="bg1">
                      <a:lumMod val="50000"/>
                    </a:schemeClr>
                  </a:solidFill>
                  <a:latin typeface="+mn-lt"/>
                  <a:cs typeface="Arial" panose="020B0604020202020204" pitchFamily="34" charset="0"/>
                </a:rPr>
                <a:t>|</a:t>
              </a:r>
            </a:p>
          </p:txBody>
        </p:sp>
        <p:sp>
          <p:nvSpPr>
            <p:cNvPr id="21" name="Shape 36">
              <a:extLst>
                <a:ext uri="{FF2B5EF4-FFF2-40B4-BE49-F238E27FC236}">
                  <a16:creationId xmlns:a16="http://schemas.microsoft.com/office/drawing/2014/main" id="{2AACE28D-8958-4C65-8876-F2DD5F6B3DBD}"/>
                </a:ext>
              </a:extLst>
            </p:cNvPr>
            <p:cNvSpPr/>
            <p:nvPr/>
          </p:nvSpPr>
          <p:spPr>
            <a:xfrm>
              <a:off x="19366549" y="13183723"/>
              <a:ext cx="432000" cy="43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1905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900">
                <a:solidFill>
                  <a:schemeClr val="bg1">
                    <a:lumMod val="50000"/>
                  </a:schemeClr>
                </a:solidFill>
              </a:endParaRPr>
            </a:p>
          </p:txBody>
        </p:sp>
      </p:grpSp>
      <p:sp>
        <p:nvSpPr>
          <p:cNvPr id="22" name="Shape 40">
            <a:extLst>
              <a:ext uri="{FF2B5EF4-FFF2-40B4-BE49-F238E27FC236}">
                <a16:creationId xmlns:a16="http://schemas.microsoft.com/office/drawing/2014/main" id="{846832C0-11D7-4EAE-9A08-AC56494B5CB4}"/>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sp>
        <p:nvSpPr>
          <p:cNvPr id="2" name="Title 1">
            <a:extLst>
              <a:ext uri="{FF2B5EF4-FFF2-40B4-BE49-F238E27FC236}">
                <a16:creationId xmlns:a16="http://schemas.microsoft.com/office/drawing/2014/main" id="{5D530F1D-5F56-4682-BBB9-A565F1E35B8B}"/>
              </a:ext>
            </a:extLst>
          </p:cNvPr>
          <p:cNvSpPr>
            <a:spLocks noGrp="1"/>
          </p:cNvSpPr>
          <p:nvPr>
            <p:ph type="title" hasCustomPrompt="1"/>
          </p:nvPr>
        </p:nvSpPr>
        <p:spPr/>
        <p:txBody>
          <a:bodyPr/>
          <a:lstStyle>
            <a:lvl1pPr>
              <a:defRPr/>
            </a:lvl1pPr>
          </a:lstStyle>
          <a:p>
            <a:r>
              <a:rPr lang="en-US"/>
              <a:t>Who we are</a:t>
            </a:r>
            <a:endParaRPr lang="en-GB"/>
          </a:p>
        </p:txBody>
      </p:sp>
      <p:sp>
        <p:nvSpPr>
          <p:cNvPr id="16" name="Slide Number Placeholder 5">
            <a:extLst>
              <a:ext uri="{FF2B5EF4-FFF2-40B4-BE49-F238E27FC236}">
                <a16:creationId xmlns:a16="http://schemas.microsoft.com/office/drawing/2014/main" id="{6B82B40C-611D-4E1E-A774-464EC2749E72}"/>
              </a:ext>
            </a:extLst>
          </p:cNvPr>
          <p:cNvSpPr>
            <a:spLocks noGrp="1"/>
          </p:cNvSpPr>
          <p:nvPr>
            <p:ph type="sldNum" sz="quarter" idx="12"/>
          </p:nvPr>
        </p:nvSpPr>
        <p:spPr>
          <a:xfrm>
            <a:off x="8686800" y="61516"/>
            <a:ext cx="346668" cy="273844"/>
          </a:xfrm>
          <a:prstGeom prst="rect">
            <a:avLst/>
          </a:prstGeom>
        </p:spPr>
        <p:txBody>
          <a:bodyPr/>
          <a:lstStyle>
            <a:lvl1pPr algn="r">
              <a:defRPr sz="900">
                <a:solidFill>
                  <a:schemeClr val="bg1">
                    <a:lumMod val="50000"/>
                  </a:schemeClr>
                </a:solidFill>
              </a:defRPr>
            </a:lvl1pPr>
          </a:lstStyle>
          <a:p>
            <a:fld id="{5FB7CB8C-1465-4755-BC59-43595AD50DAD}" type="slidenum">
              <a:rPr lang="en-GB" smtClean="0"/>
              <a:pPr/>
              <a:t>‹#›</a:t>
            </a:fld>
            <a:endParaRPr lang="en-GB"/>
          </a:p>
        </p:txBody>
      </p:sp>
      <p:grpSp>
        <p:nvGrpSpPr>
          <p:cNvPr id="17" name="Group 97">
            <a:extLst>
              <a:ext uri="{FF2B5EF4-FFF2-40B4-BE49-F238E27FC236}">
                <a16:creationId xmlns:a16="http://schemas.microsoft.com/office/drawing/2014/main" id="{AB74EB2D-C0DB-4AC0-862E-129B4BC0F050}"/>
              </a:ext>
            </a:extLst>
          </p:cNvPr>
          <p:cNvGrpSpPr/>
          <p:nvPr userDrawn="1"/>
        </p:nvGrpSpPr>
        <p:grpSpPr>
          <a:xfrm>
            <a:off x="4442330" y="747284"/>
            <a:ext cx="259338" cy="59736"/>
            <a:chOff x="-63500" y="0"/>
            <a:chExt cx="528276" cy="112088"/>
          </a:xfrm>
        </p:grpSpPr>
        <p:sp>
          <p:nvSpPr>
            <p:cNvPr id="23" name="Shape 94">
              <a:extLst>
                <a:ext uri="{FF2B5EF4-FFF2-40B4-BE49-F238E27FC236}">
                  <a16:creationId xmlns:a16="http://schemas.microsoft.com/office/drawing/2014/main" id="{FBAC7FF5-89E5-416F-96C6-CB6AAC291479}"/>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24" name="Shape 95">
              <a:extLst>
                <a:ext uri="{FF2B5EF4-FFF2-40B4-BE49-F238E27FC236}">
                  <a16:creationId xmlns:a16="http://schemas.microsoft.com/office/drawing/2014/main" id="{62F032A3-DE62-4BA8-AA85-7891C1B58F80}"/>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25" name="Shape 96">
              <a:extLst>
                <a:ext uri="{FF2B5EF4-FFF2-40B4-BE49-F238E27FC236}">
                  <a16:creationId xmlns:a16="http://schemas.microsoft.com/office/drawing/2014/main" id="{68760B02-AC04-46B2-A414-E09BBF53FD98}"/>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95336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p:tmAbs val="0"/>
                                  </p:iterate>
                                  <p:childTnLst>
                                    <p:set>
                                      <p:cBhvr>
                                        <p:cTn id="6" fill="hold"/>
                                        <p:tgtEl>
                                          <p:spTgt spid="10"/>
                                        </p:tgtEl>
                                        <p:attrNameLst>
                                          <p:attrName>style.visibility</p:attrName>
                                        </p:attrNameLst>
                                      </p:cBhvr>
                                      <p:to>
                                        <p:strVal val="visible"/>
                                      </p:to>
                                    </p:set>
                                    <p:animEffect transition="in" filter="dissolve">
                                      <p:cBhvr>
                                        <p:cTn id="7" dur="1000"/>
                                        <p:tgtEl>
                                          <p:spTgt spid="10"/>
                                        </p:tgtEl>
                                      </p:cBhvr>
                                    </p:animEffect>
                                  </p:childTnLst>
                                </p:cTn>
                              </p:par>
                              <p:par>
                                <p:cTn id="8" presetID="9" presetClass="entr" presetSubtype="0" fill="hold" grpId="0" nodeType="withEffect">
                                  <p:stCondLst>
                                    <p:cond delay="0"/>
                                  </p:stCondLst>
                                  <p:iterate>
                                    <p:tmAbs val="0"/>
                                  </p:iterate>
                                  <p:childTnLst>
                                    <p:set>
                                      <p:cBhvr>
                                        <p:cTn id="9" fill="hold"/>
                                        <p:tgtEl>
                                          <p:spTgt spid="22"/>
                                        </p:tgtEl>
                                        <p:attrNameLst>
                                          <p:attrName>style.visibility</p:attrName>
                                        </p:attrNameLst>
                                      </p:cBhvr>
                                      <p:to>
                                        <p:strVal val="visible"/>
                                      </p:to>
                                    </p:set>
                                    <p:animEffect transition="in" filter="dissolve">
                                      <p:cBhvr>
                                        <p:cTn id="10"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22" grpId="0" animBg="1" advAuto="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hape 39">
            <a:extLst>
              <a:ext uri="{FF2B5EF4-FFF2-40B4-BE49-F238E27FC236}">
                <a16:creationId xmlns:a16="http://schemas.microsoft.com/office/drawing/2014/main" id="{93F44E7C-5D90-48F7-B334-7C2A505391E2}"/>
              </a:ext>
            </a:extLst>
          </p:cNvPr>
          <p:cNvSpPr/>
          <p:nvPr userDrawn="1"/>
        </p:nvSpPr>
        <p:spPr>
          <a:xfrm>
            <a:off x="598361" y="1027581"/>
            <a:ext cx="7947279" cy="3249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120000"/>
              </a:lnSpc>
              <a:defRPr sz="2000">
                <a:solidFill>
                  <a:srgbClr val="1A202E"/>
                </a:solidFill>
                <a:latin typeface="Lato Light"/>
                <a:ea typeface="Lato Light"/>
                <a:cs typeface="Lato Light"/>
                <a:sym typeface="Lato Light"/>
              </a:defRPr>
            </a:lvl1pPr>
          </a:lstStyle>
          <a:p>
            <a:pPr lvl="0" algn="ctr">
              <a:defRPr sz="1800">
                <a:solidFill>
                  <a:srgbClr val="000000"/>
                </a:solidFill>
              </a:defRPr>
            </a:pPr>
            <a:r>
              <a:rPr lang="en-GB" sz="1800">
                <a:latin typeface="Arial" panose="020B0604020202020204" pitchFamily="34" charset="0"/>
                <a:cs typeface="Arial" panose="020B0604020202020204" pitchFamily="34" charset="0"/>
              </a:rPr>
              <a:t>FORATOM Provide information and expertise on the role of nuclear energy</a:t>
            </a:r>
          </a:p>
        </p:txBody>
      </p:sp>
      <p:grpSp>
        <p:nvGrpSpPr>
          <p:cNvPr id="8" name="Group 7">
            <a:extLst>
              <a:ext uri="{FF2B5EF4-FFF2-40B4-BE49-F238E27FC236}">
                <a16:creationId xmlns:a16="http://schemas.microsoft.com/office/drawing/2014/main" id="{146E23CC-23F7-4B40-B2E1-0C6B6B2F8D32}"/>
              </a:ext>
            </a:extLst>
          </p:cNvPr>
          <p:cNvGrpSpPr/>
          <p:nvPr userDrawn="1"/>
        </p:nvGrpSpPr>
        <p:grpSpPr>
          <a:xfrm>
            <a:off x="3686255" y="1617965"/>
            <a:ext cx="1768500" cy="3021239"/>
            <a:chOff x="9796610" y="4481586"/>
            <a:chExt cx="4716000" cy="8056638"/>
          </a:xfrm>
        </p:grpSpPr>
        <p:sp>
          <p:nvSpPr>
            <p:cNvPr id="9" name="Rectangle: Rounded Corners 8">
              <a:extLst>
                <a:ext uri="{FF2B5EF4-FFF2-40B4-BE49-F238E27FC236}">
                  <a16:creationId xmlns:a16="http://schemas.microsoft.com/office/drawing/2014/main" id="{333E97F4-0D85-4703-9515-ABDB7DF2CBF3}"/>
                </a:ext>
              </a:extLst>
            </p:cNvPr>
            <p:cNvSpPr/>
            <p:nvPr/>
          </p:nvSpPr>
          <p:spPr>
            <a:xfrm>
              <a:off x="9796610" y="4481586"/>
              <a:ext cx="4716000" cy="8056638"/>
            </a:xfrm>
            <a:prstGeom prst="roundRect">
              <a:avLst>
                <a:gd name="adj" fmla="val 2980"/>
              </a:avLst>
            </a:prstGeom>
            <a:solidFill>
              <a:srgbClr val="37B0E8"/>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rtl="0" latinLnBrk="1" hangingPunct="0"/>
              <a:endParaRPr lang="en-GB" sz="1200">
                <a:solidFill>
                  <a:srgbClr val="FFFFFF"/>
                </a:solidFill>
              </a:endParaRPr>
            </a:p>
          </p:txBody>
        </p:sp>
        <p:sp>
          <p:nvSpPr>
            <p:cNvPr id="10" name="Shape 39">
              <a:extLst>
                <a:ext uri="{FF2B5EF4-FFF2-40B4-BE49-F238E27FC236}">
                  <a16:creationId xmlns:a16="http://schemas.microsoft.com/office/drawing/2014/main" id="{A5D7A590-CDF1-43E0-84A6-672736434821}"/>
                </a:ext>
              </a:extLst>
            </p:cNvPr>
            <p:cNvSpPr/>
            <p:nvPr/>
          </p:nvSpPr>
          <p:spPr>
            <a:xfrm>
              <a:off x="10617629" y="4765525"/>
              <a:ext cx="3052117" cy="6647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WORKSHOPS</a:t>
              </a:r>
            </a:p>
          </p:txBody>
        </p:sp>
      </p:grpSp>
      <p:pic>
        <p:nvPicPr>
          <p:cNvPr id="11" name="Picture 10" descr="A group of people sitting in front of a building&#10;&#10;Description generated with very high confidence">
            <a:extLst>
              <a:ext uri="{FF2B5EF4-FFF2-40B4-BE49-F238E27FC236}">
                <a16:creationId xmlns:a16="http://schemas.microsoft.com/office/drawing/2014/main" id="{D454756F-3E2E-41B0-95DD-AC3A0464F3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98745" y="2150100"/>
            <a:ext cx="1756010" cy="2443667"/>
          </a:xfrm>
          <a:prstGeom prst="rect">
            <a:avLst/>
          </a:prstGeom>
        </p:spPr>
      </p:pic>
      <p:grpSp>
        <p:nvGrpSpPr>
          <p:cNvPr id="12" name="Group 11">
            <a:extLst>
              <a:ext uri="{FF2B5EF4-FFF2-40B4-BE49-F238E27FC236}">
                <a16:creationId xmlns:a16="http://schemas.microsoft.com/office/drawing/2014/main" id="{F97927C5-6CDF-4A6B-92EF-21D02A5A8C31}"/>
              </a:ext>
            </a:extLst>
          </p:cNvPr>
          <p:cNvGrpSpPr/>
          <p:nvPr userDrawn="1"/>
        </p:nvGrpSpPr>
        <p:grpSpPr>
          <a:xfrm>
            <a:off x="1871088" y="1617965"/>
            <a:ext cx="1768500" cy="3021239"/>
            <a:chOff x="4956164" y="4481586"/>
            <a:chExt cx="4716000" cy="8056638"/>
          </a:xfrm>
        </p:grpSpPr>
        <p:sp>
          <p:nvSpPr>
            <p:cNvPr id="13" name="Rectangle: Rounded Corners 12">
              <a:extLst>
                <a:ext uri="{FF2B5EF4-FFF2-40B4-BE49-F238E27FC236}">
                  <a16:creationId xmlns:a16="http://schemas.microsoft.com/office/drawing/2014/main" id="{32BB42F1-E152-4382-B023-2F8BF30F3DE1}"/>
                </a:ext>
              </a:extLst>
            </p:cNvPr>
            <p:cNvSpPr/>
            <p:nvPr/>
          </p:nvSpPr>
          <p:spPr>
            <a:xfrm>
              <a:off x="4956164" y="4481586"/>
              <a:ext cx="4716000" cy="8056638"/>
            </a:xfrm>
            <a:prstGeom prst="roundRect">
              <a:avLst>
                <a:gd name="adj" fmla="val 2410"/>
              </a:avLst>
            </a:prstGeom>
            <a:solidFill>
              <a:srgbClr val="B5CE34"/>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rtl="0" latinLnBrk="1" hangingPunct="0"/>
              <a:endParaRPr lang="en-GB" sz="1200">
                <a:solidFill>
                  <a:srgbClr val="FFFFFF"/>
                </a:solidFill>
              </a:endParaRPr>
            </a:p>
          </p:txBody>
        </p:sp>
        <p:sp>
          <p:nvSpPr>
            <p:cNvPr id="14" name="Shape 39">
              <a:extLst>
                <a:ext uri="{FF2B5EF4-FFF2-40B4-BE49-F238E27FC236}">
                  <a16:creationId xmlns:a16="http://schemas.microsoft.com/office/drawing/2014/main" id="{7EF680CA-7A2E-44AC-B2F7-D7A9A716DA58}"/>
                </a:ext>
              </a:extLst>
            </p:cNvPr>
            <p:cNvSpPr/>
            <p:nvPr/>
          </p:nvSpPr>
          <p:spPr>
            <a:xfrm>
              <a:off x="5451137" y="4765525"/>
              <a:ext cx="3744616" cy="6647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PUBLIC OPINION</a:t>
              </a:r>
            </a:p>
          </p:txBody>
        </p:sp>
      </p:grpSp>
      <p:pic>
        <p:nvPicPr>
          <p:cNvPr id="15" name="Picture 14" descr="A close up of a logo&#10;&#10;Description generated with high confidence">
            <a:extLst>
              <a:ext uri="{FF2B5EF4-FFF2-40B4-BE49-F238E27FC236}">
                <a16:creationId xmlns:a16="http://schemas.microsoft.com/office/drawing/2014/main" id="{B13AEF6F-C0A6-415A-8EB6-825F4241FBA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70366" y="2151524"/>
            <a:ext cx="1768500" cy="2442242"/>
          </a:xfrm>
          <a:prstGeom prst="rect">
            <a:avLst/>
          </a:prstGeom>
          <a:ln>
            <a:solidFill>
              <a:schemeClr val="bg1">
                <a:lumMod val="95000"/>
              </a:schemeClr>
            </a:solidFill>
          </a:ln>
        </p:spPr>
      </p:pic>
      <p:grpSp>
        <p:nvGrpSpPr>
          <p:cNvPr id="16" name="Group 15">
            <a:extLst>
              <a:ext uri="{FF2B5EF4-FFF2-40B4-BE49-F238E27FC236}">
                <a16:creationId xmlns:a16="http://schemas.microsoft.com/office/drawing/2014/main" id="{7841CBCF-BB58-4DAE-9EFB-8AE30A8390E0}"/>
              </a:ext>
            </a:extLst>
          </p:cNvPr>
          <p:cNvGrpSpPr/>
          <p:nvPr userDrawn="1"/>
        </p:nvGrpSpPr>
        <p:grpSpPr>
          <a:xfrm>
            <a:off x="52229" y="1617965"/>
            <a:ext cx="1768500" cy="3021239"/>
            <a:chOff x="105875" y="4481586"/>
            <a:chExt cx="4716000" cy="8056638"/>
          </a:xfrm>
        </p:grpSpPr>
        <p:sp>
          <p:nvSpPr>
            <p:cNvPr id="17" name="Rectangle: Rounded Corners 16">
              <a:extLst>
                <a:ext uri="{FF2B5EF4-FFF2-40B4-BE49-F238E27FC236}">
                  <a16:creationId xmlns:a16="http://schemas.microsoft.com/office/drawing/2014/main" id="{2F836DC2-9EF5-4C44-9564-512ECA8AC450}"/>
                </a:ext>
              </a:extLst>
            </p:cNvPr>
            <p:cNvSpPr/>
            <p:nvPr/>
          </p:nvSpPr>
          <p:spPr>
            <a:xfrm>
              <a:off x="105875" y="4481586"/>
              <a:ext cx="4716000" cy="8056638"/>
            </a:xfrm>
            <a:prstGeom prst="roundRect">
              <a:avLst>
                <a:gd name="adj" fmla="val 2017"/>
              </a:avLst>
            </a:prstGeom>
            <a:solidFill>
              <a:srgbClr val="005FA1"/>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19050" tIns="19050" rIns="19050" bIns="19050" numCol="1" spcCol="38100" rtlCol="0" anchor="ctr">
              <a:noAutofit/>
            </a:bodyPr>
            <a:lstStyle/>
            <a:p>
              <a:pPr rtl="0" latinLnBrk="1" hangingPunct="0"/>
              <a:endParaRPr lang="en-GB" sz="1200">
                <a:solidFill>
                  <a:srgbClr val="FFFFFF"/>
                </a:solidFill>
              </a:endParaRPr>
            </a:p>
          </p:txBody>
        </p:sp>
        <p:sp>
          <p:nvSpPr>
            <p:cNvPr id="18" name="Shape 39">
              <a:extLst>
                <a:ext uri="{FF2B5EF4-FFF2-40B4-BE49-F238E27FC236}">
                  <a16:creationId xmlns:a16="http://schemas.microsoft.com/office/drawing/2014/main" id="{7188447C-D454-4632-9EDC-548EE54EBBA1}"/>
                </a:ext>
              </a:extLst>
            </p:cNvPr>
            <p:cNvSpPr/>
            <p:nvPr/>
          </p:nvSpPr>
          <p:spPr>
            <a:xfrm>
              <a:off x="365496" y="4765525"/>
              <a:ext cx="4206280" cy="6647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POSITION PAPERS</a:t>
              </a:r>
            </a:p>
          </p:txBody>
        </p:sp>
      </p:grpSp>
      <p:pic>
        <p:nvPicPr>
          <p:cNvPr id="19" name="Picture 18" descr="A screenshot of a cell phone&#10;&#10;Description generated with very high confidence">
            <a:extLst>
              <a:ext uri="{FF2B5EF4-FFF2-40B4-BE49-F238E27FC236}">
                <a16:creationId xmlns:a16="http://schemas.microsoft.com/office/drawing/2014/main" id="{671292DC-C745-475B-8D40-27EEC3817E2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2229" y="2151524"/>
            <a:ext cx="1768500" cy="2442242"/>
          </a:xfrm>
          <a:prstGeom prst="rect">
            <a:avLst/>
          </a:prstGeom>
          <a:ln w="3175">
            <a:solidFill>
              <a:schemeClr val="bg1">
                <a:lumMod val="95000"/>
              </a:schemeClr>
            </a:solidFill>
          </a:ln>
        </p:spPr>
      </p:pic>
      <p:grpSp>
        <p:nvGrpSpPr>
          <p:cNvPr id="20" name="Group 19">
            <a:extLst>
              <a:ext uri="{FF2B5EF4-FFF2-40B4-BE49-F238E27FC236}">
                <a16:creationId xmlns:a16="http://schemas.microsoft.com/office/drawing/2014/main" id="{E68CD82F-416C-4539-B526-6F24EF7E5F47}"/>
              </a:ext>
            </a:extLst>
          </p:cNvPr>
          <p:cNvGrpSpPr/>
          <p:nvPr userDrawn="1"/>
        </p:nvGrpSpPr>
        <p:grpSpPr>
          <a:xfrm>
            <a:off x="5500518" y="1617965"/>
            <a:ext cx="1768500" cy="3021239"/>
            <a:chOff x="14634646" y="4481586"/>
            <a:chExt cx="4716000" cy="8056638"/>
          </a:xfrm>
        </p:grpSpPr>
        <p:sp>
          <p:nvSpPr>
            <p:cNvPr id="21" name="Rectangle: Rounded Corners 20">
              <a:extLst>
                <a:ext uri="{FF2B5EF4-FFF2-40B4-BE49-F238E27FC236}">
                  <a16:creationId xmlns:a16="http://schemas.microsoft.com/office/drawing/2014/main" id="{A3F946E4-5B62-4B09-BD42-0B36713AF42D}"/>
                </a:ext>
              </a:extLst>
            </p:cNvPr>
            <p:cNvSpPr/>
            <p:nvPr/>
          </p:nvSpPr>
          <p:spPr>
            <a:xfrm>
              <a:off x="14634646" y="4481586"/>
              <a:ext cx="4716000" cy="8056638"/>
            </a:xfrm>
            <a:prstGeom prst="roundRect">
              <a:avLst>
                <a:gd name="adj" fmla="val 2410"/>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rtl="0" latinLnBrk="1" hangingPunct="0"/>
              <a:endParaRPr lang="en-GB" sz="1200">
                <a:solidFill>
                  <a:srgbClr val="FFFFFF"/>
                </a:solidFill>
              </a:endParaRPr>
            </a:p>
          </p:txBody>
        </p:sp>
        <p:sp>
          <p:nvSpPr>
            <p:cNvPr id="22" name="Shape 39">
              <a:extLst>
                <a:ext uri="{FF2B5EF4-FFF2-40B4-BE49-F238E27FC236}">
                  <a16:creationId xmlns:a16="http://schemas.microsoft.com/office/drawing/2014/main" id="{FFDE1735-E49C-4D2D-BBCE-E1E2CF238123}"/>
                </a:ext>
              </a:extLst>
            </p:cNvPr>
            <p:cNvSpPr/>
            <p:nvPr/>
          </p:nvSpPr>
          <p:spPr>
            <a:xfrm>
              <a:off x="14924675" y="4765525"/>
              <a:ext cx="4180632" cy="6647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PRESS BRIEFINGS</a:t>
              </a:r>
            </a:p>
          </p:txBody>
        </p:sp>
      </p:grpSp>
      <p:pic>
        <p:nvPicPr>
          <p:cNvPr id="23" name="Picture 22" descr="A person sitting at a table in front of a computer&#10;&#10;Description generated with high confidence">
            <a:extLst>
              <a:ext uri="{FF2B5EF4-FFF2-40B4-BE49-F238E27FC236}">
                <a16:creationId xmlns:a16="http://schemas.microsoft.com/office/drawing/2014/main" id="{082FF27E-C464-448E-962F-9139FC97F37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500518" y="2151524"/>
            <a:ext cx="1768500" cy="2442243"/>
          </a:xfrm>
          <a:prstGeom prst="rect">
            <a:avLst/>
          </a:prstGeom>
        </p:spPr>
      </p:pic>
      <p:grpSp>
        <p:nvGrpSpPr>
          <p:cNvPr id="24" name="Group 23">
            <a:extLst>
              <a:ext uri="{FF2B5EF4-FFF2-40B4-BE49-F238E27FC236}">
                <a16:creationId xmlns:a16="http://schemas.microsoft.com/office/drawing/2014/main" id="{3F4F3B0D-2B16-4824-A011-D7F998D3D1A2}"/>
              </a:ext>
            </a:extLst>
          </p:cNvPr>
          <p:cNvGrpSpPr/>
          <p:nvPr userDrawn="1"/>
        </p:nvGrpSpPr>
        <p:grpSpPr>
          <a:xfrm>
            <a:off x="7322974" y="1617965"/>
            <a:ext cx="1768500" cy="3021239"/>
            <a:chOff x="19494527" y="4481586"/>
            <a:chExt cx="4716000" cy="8056638"/>
          </a:xfrm>
        </p:grpSpPr>
        <p:sp>
          <p:nvSpPr>
            <p:cNvPr id="25" name="Rectangle: Rounded Corners 24">
              <a:extLst>
                <a:ext uri="{FF2B5EF4-FFF2-40B4-BE49-F238E27FC236}">
                  <a16:creationId xmlns:a16="http://schemas.microsoft.com/office/drawing/2014/main" id="{533B0CD2-BFFA-43D7-AE42-5A30847F353D}"/>
                </a:ext>
              </a:extLst>
            </p:cNvPr>
            <p:cNvSpPr/>
            <p:nvPr/>
          </p:nvSpPr>
          <p:spPr>
            <a:xfrm>
              <a:off x="19494527" y="4481586"/>
              <a:ext cx="4716000" cy="8056638"/>
            </a:xfrm>
            <a:prstGeom prst="roundRect">
              <a:avLst>
                <a:gd name="adj" fmla="val 2980"/>
              </a:avLst>
            </a:prstGeom>
            <a:solidFill>
              <a:srgbClr val="FFB63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rtl="0" latinLnBrk="1" hangingPunct="0"/>
              <a:endParaRPr lang="en-GB" sz="1200">
                <a:solidFill>
                  <a:srgbClr val="FFFFFF"/>
                </a:solidFill>
              </a:endParaRPr>
            </a:p>
          </p:txBody>
        </p:sp>
        <p:sp>
          <p:nvSpPr>
            <p:cNvPr id="26" name="Shape 39">
              <a:extLst>
                <a:ext uri="{FF2B5EF4-FFF2-40B4-BE49-F238E27FC236}">
                  <a16:creationId xmlns:a16="http://schemas.microsoft.com/office/drawing/2014/main" id="{469E1563-11B5-4F49-9551-BA01FB17283F}"/>
                </a:ext>
              </a:extLst>
            </p:cNvPr>
            <p:cNvSpPr/>
            <p:nvPr/>
          </p:nvSpPr>
          <p:spPr>
            <a:xfrm>
              <a:off x="21154132" y="4743421"/>
              <a:ext cx="1461939" cy="6647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VISITS</a:t>
              </a:r>
            </a:p>
          </p:txBody>
        </p:sp>
      </p:grpSp>
      <p:pic>
        <p:nvPicPr>
          <p:cNvPr id="27" name="Picture 26" descr="A group of people standing in front of a building&#10;&#10;Description generated with very high confidence">
            <a:extLst>
              <a:ext uri="{FF2B5EF4-FFF2-40B4-BE49-F238E27FC236}">
                <a16:creationId xmlns:a16="http://schemas.microsoft.com/office/drawing/2014/main" id="{3AB6D14C-D598-4509-8890-6C56F020456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322974" y="2151524"/>
            <a:ext cx="1768500" cy="2442242"/>
          </a:xfrm>
          <a:prstGeom prst="rect">
            <a:avLst/>
          </a:prstGeom>
        </p:spPr>
      </p:pic>
      <p:sp>
        <p:nvSpPr>
          <p:cNvPr id="33" name="Shape 40">
            <a:extLst>
              <a:ext uri="{FF2B5EF4-FFF2-40B4-BE49-F238E27FC236}">
                <a16:creationId xmlns:a16="http://schemas.microsoft.com/office/drawing/2014/main" id="{10079608-50A0-43BC-BB65-9F2DF6F26D51}"/>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sp>
        <p:nvSpPr>
          <p:cNvPr id="2" name="Title 1">
            <a:extLst>
              <a:ext uri="{FF2B5EF4-FFF2-40B4-BE49-F238E27FC236}">
                <a16:creationId xmlns:a16="http://schemas.microsoft.com/office/drawing/2014/main" id="{6B1D836F-B391-4488-A8B1-7988FD3F57AD}"/>
              </a:ext>
            </a:extLst>
          </p:cNvPr>
          <p:cNvSpPr>
            <a:spLocks noGrp="1"/>
          </p:cNvSpPr>
          <p:nvPr>
            <p:ph type="title" hasCustomPrompt="1"/>
          </p:nvPr>
        </p:nvSpPr>
        <p:spPr/>
        <p:txBody>
          <a:bodyPr/>
          <a:lstStyle>
            <a:lvl1pPr>
              <a:defRPr/>
            </a:lvl1pPr>
          </a:lstStyle>
          <a:p>
            <a:r>
              <a:rPr lang="en-US"/>
              <a:t>What we do</a:t>
            </a:r>
            <a:endParaRPr lang="en-GB"/>
          </a:p>
        </p:txBody>
      </p:sp>
      <p:sp>
        <p:nvSpPr>
          <p:cNvPr id="32" name="Slide Number Placeholder 5">
            <a:extLst>
              <a:ext uri="{FF2B5EF4-FFF2-40B4-BE49-F238E27FC236}">
                <a16:creationId xmlns:a16="http://schemas.microsoft.com/office/drawing/2014/main" id="{498B8440-99F1-4737-BE6F-7B1910A34954}"/>
              </a:ext>
            </a:extLst>
          </p:cNvPr>
          <p:cNvSpPr>
            <a:spLocks noGrp="1"/>
          </p:cNvSpPr>
          <p:nvPr>
            <p:ph type="sldNum" sz="quarter" idx="12"/>
          </p:nvPr>
        </p:nvSpPr>
        <p:spPr>
          <a:xfrm>
            <a:off x="8686800" y="61516"/>
            <a:ext cx="346668" cy="273844"/>
          </a:xfrm>
          <a:prstGeom prst="rect">
            <a:avLst/>
          </a:prstGeom>
        </p:spPr>
        <p:txBody>
          <a:bodyPr/>
          <a:lstStyle>
            <a:lvl1pPr algn="r">
              <a:defRPr sz="900">
                <a:solidFill>
                  <a:schemeClr val="bg1">
                    <a:lumMod val="50000"/>
                  </a:schemeClr>
                </a:solidFill>
              </a:defRPr>
            </a:lvl1pPr>
          </a:lstStyle>
          <a:p>
            <a:fld id="{5FB7CB8C-1465-4755-BC59-43595AD50DAD}" type="slidenum">
              <a:rPr lang="en-GB" smtClean="0"/>
              <a:pPr/>
              <a:t>‹#›</a:t>
            </a:fld>
            <a:endParaRPr lang="en-GB"/>
          </a:p>
        </p:txBody>
      </p:sp>
      <p:grpSp>
        <p:nvGrpSpPr>
          <p:cNvPr id="34" name="Group 33">
            <a:extLst>
              <a:ext uri="{FF2B5EF4-FFF2-40B4-BE49-F238E27FC236}">
                <a16:creationId xmlns:a16="http://schemas.microsoft.com/office/drawing/2014/main" id="{1106F18E-E363-4094-8E55-8A548C46DEB2}"/>
              </a:ext>
            </a:extLst>
          </p:cNvPr>
          <p:cNvGrpSpPr/>
          <p:nvPr userDrawn="1"/>
        </p:nvGrpSpPr>
        <p:grpSpPr>
          <a:xfrm>
            <a:off x="6497085" y="4757566"/>
            <a:ext cx="2585838" cy="324000"/>
            <a:chOff x="19366549" y="13183723"/>
            <a:chExt cx="3447783" cy="432000"/>
          </a:xfrm>
        </p:grpSpPr>
        <p:sp>
          <p:nvSpPr>
            <p:cNvPr id="35" name="Shape 91">
              <a:extLst>
                <a:ext uri="{FF2B5EF4-FFF2-40B4-BE49-F238E27FC236}">
                  <a16:creationId xmlns:a16="http://schemas.microsoft.com/office/drawing/2014/main" id="{E81FCB6B-B2C5-4F44-ABAA-CAE8CC53778F}"/>
                </a:ext>
              </a:extLst>
            </p:cNvPr>
            <p:cNvSpPr/>
            <p:nvPr userDrawn="1"/>
          </p:nvSpPr>
          <p:spPr>
            <a:xfrm>
              <a:off x="19798549" y="13193443"/>
              <a:ext cx="3015783" cy="3583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0000"/>
                </a:lnSpc>
                <a:defRPr sz="1800">
                  <a:latin typeface="Lato Light"/>
                  <a:ea typeface="Lato Light"/>
                  <a:cs typeface="Lato Light"/>
                  <a:sym typeface="Lato Light"/>
                </a:defRPr>
              </a:lvl1pPr>
            </a:lstStyle>
            <a:p>
              <a:pPr lvl="0"/>
              <a:r>
                <a:rPr sz="900">
                  <a:solidFill>
                    <a:schemeClr val="bg1">
                      <a:lumMod val="50000"/>
                    </a:schemeClr>
                  </a:solidFill>
                  <a:latin typeface="+mn-lt"/>
                  <a:cs typeface="Arial" panose="020B0604020202020204" pitchFamily="34" charset="0"/>
                </a:rPr>
                <a:t>www.</a:t>
              </a:r>
              <a:r>
                <a:rPr lang="fr-BE" sz="900">
                  <a:solidFill>
                    <a:schemeClr val="bg1">
                      <a:lumMod val="50000"/>
                    </a:schemeClr>
                  </a:solidFill>
                  <a:latin typeface="+mn-lt"/>
                  <a:cs typeface="Arial" panose="020B0604020202020204" pitchFamily="34" charset="0"/>
                </a:rPr>
                <a:t>foratom.org</a:t>
              </a:r>
              <a:r>
                <a:rPr sz="900">
                  <a:solidFill>
                    <a:schemeClr val="bg1">
                      <a:lumMod val="50000"/>
                    </a:schemeClr>
                  </a:solidFill>
                  <a:latin typeface="+mn-lt"/>
                  <a:cs typeface="Arial" panose="020B0604020202020204" pitchFamily="34" charset="0"/>
                </a:rPr>
                <a:t> |  </a:t>
              </a:r>
              <a:r>
                <a:rPr lang="fr-BE" sz="900" err="1">
                  <a:solidFill>
                    <a:schemeClr val="bg1">
                      <a:lumMod val="50000"/>
                    </a:schemeClr>
                  </a:solidFill>
                  <a:latin typeface="+mn-lt"/>
                  <a:cs typeface="Arial" panose="020B0604020202020204" pitchFamily="34" charset="0"/>
                </a:rPr>
                <a:t>foratom</a:t>
              </a:r>
              <a:r>
                <a:rPr sz="900">
                  <a:solidFill>
                    <a:schemeClr val="bg1">
                      <a:lumMod val="50000"/>
                    </a:schemeClr>
                  </a:solidFill>
                  <a:latin typeface="+mn-lt"/>
                  <a:cs typeface="Arial" panose="020B0604020202020204" pitchFamily="34" charset="0"/>
                </a:rPr>
                <a:t>@</a:t>
              </a:r>
              <a:r>
                <a:rPr lang="fr-BE" sz="900">
                  <a:solidFill>
                    <a:schemeClr val="bg1">
                      <a:lumMod val="50000"/>
                    </a:schemeClr>
                  </a:solidFill>
                  <a:latin typeface="+mn-lt"/>
                  <a:cs typeface="Arial" panose="020B0604020202020204" pitchFamily="34" charset="0"/>
                </a:rPr>
                <a:t>foratom.org </a:t>
              </a:r>
              <a:r>
                <a:rPr sz="900">
                  <a:solidFill>
                    <a:schemeClr val="bg1">
                      <a:lumMod val="50000"/>
                    </a:schemeClr>
                  </a:solidFill>
                  <a:latin typeface="+mn-lt"/>
                  <a:cs typeface="Arial" panose="020B0604020202020204" pitchFamily="34" charset="0"/>
                </a:rPr>
                <a:t>|</a:t>
              </a:r>
            </a:p>
          </p:txBody>
        </p:sp>
        <p:sp>
          <p:nvSpPr>
            <p:cNvPr id="36" name="Shape 36">
              <a:extLst>
                <a:ext uri="{FF2B5EF4-FFF2-40B4-BE49-F238E27FC236}">
                  <a16:creationId xmlns:a16="http://schemas.microsoft.com/office/drawing/2014/main" id="{25B75346-DA2D-4972-A3E0-9FEE5F45126E}"/>
                </a:ext>
              </a:extLst>
            </p:cNvPr>
            <p:cNvSpPr/>
            <p:nvPr/>
          </p:nvSpPr>
          <p:spPr>
            <a:xfrm>
              <a:off x="19366549" y="13183723"/>
              <a:ext cx="432000" cy="43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w="1905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900">
                <a:solidFill>
                  <a:schemeClr val="bg1">
                    <a:lumMod val="50000"/>
                  </a:schemeClr>
                </a:solidFill>
              </a:endParaRPr>
            </a:p>
          </p:txBody>
        </p:sp>
      </p:grpSp>
      <p:grpSp>
        <p:nvGrpSpPr>
          <p:cNvPr id="37" name="Group 97">
            <a:extLst>
              <a:ext uri="{FF2B5EF4-FFF2-40B4-BE49-F238E27FC236}">
                <a16:creationId xmlns:a16="http://schemas.microsoft.com/office/drawing/2014/main" id="{B403E9AF-1F6B-4092-B476-EE29F29B6C71}"/>
              </a:ext>
            </a:extLst>
          </p:cNvPr>
          <p:cNvGrpSpPr/>
          <p:nvPr userDrawn="1"/>
        </p:nvGrpSpPr>
        <p:grpSpPr>
          <a:xfrm>
            <a:off x="4442330" y="747284"/>
            <a:ext cx="259338" cy="59736"/>
            <a:chOff x="-63500" y="0"/>
            <a:chExt cx="528276" cy="112088"/>
          </a:xfrm>
        </p:grpSpPr>
        <p:sp>
          <p:nvSpPr>
            <p:cNvPr id="38" name="Shape 94">
              <a:extLst>
                <a:ext uri="{FF2B5EF4-FFF2-40B4-BE49-F238E27FC236}">
                  <a16:creationId xmlns:a16="http://schemas.microsoft.com/office/drawing/2014/main" id="{6B9B63A5-3BA4-44B4-8AA3-465094F690F4}"/>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39" name="Shape 95">
              <a:extLst>
                <a:ext uri="{FF2B5EF4-FFF2-40B4-BE49-F238E27FC236}">
                  <a16:creationId xmlns:a16="http://schemas.microsoft.com/office/drawing/2014/main" id="{681B9F98-D3C5-4B9E-8562-E35FC93DE3D6}"/>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40" name="Shape 96">
              <a:extLst>
                <a:ext uri="{FF2B5EF4-FFF2-40B4-BE49-F238E27FC236}">
                  <a16:creationId xmlns:a16="http://schemas.microsoft.com/office/drawing/2014/main" id="{8F1C2CC2-4A04-4D48-B268-822FA9583A92}"/>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343342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9" presetClass="entr" presetSubtype="0" fill="hold" grpId="0" nodeType="withEffect">
                                  <p:stCondLst>
                                    <p:cond delay="0"/>
                                  </p:stCondLst>
                                  <p:iterate>
                                    <p:tmAbs val="0"/>
                                  </p:iterate>
                                  <p:childTnLst>
                                    <p:set>
                                      <p:cBhvr>
                                        <p:cTn id="64" fill="hold"/>
                                        <p:tgtEl>
                                          <p:spTgt spid="33"/>
                                        </p:tgtEl>
                                        <p:attrNameLst>
                                          <p:attrName>style.visibility</p:attrName>
                                        </p:attrNameLst>
                                      </p:cBhvr>
                                      <p:to>
                                        <p:strVal val="visible"/>
                                      </p:to>
                                    </p:set>
                                    <p:animEffect transition="in" filter="dissolve">
                                      <p:cBhvr>
                                        <p:cTn id="65" dur="4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animBg="1" advAuto="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B67DFF-74A8-43D1-BC93-E466244645AF}"/>
              </a:ext>
            </a:extLst>
          </p:cNvPr>
          <p:cNvGrpSpPr/>
          <p:nvPr userDrawn="1"/>
        </p:nvGrpSpPr>
        <p:grpSpPr>
          <a:xfrm>
            <a:off x="641813" y="1269168"/>
            <a:ext cx="2578500" cy="1864126"/>
            <a:chOff x="1918537" y="3790604"/>
            <a:chExt cx="5978553" cy="4971003"/>
          </a:xfrm>
        </p:grpSpPr>
        <p:sp>
          <p:nvSpPr>
            <p:cNvPr id="7" name="Shape 428">
              <a:extLst>
                <a:ext uri="{FF2B5EF4-FFF2-40B4-BE49-F238E27FC236}">
                  <a16:creationId xmlns:a16="http://schemas.microsoft.com/office/drawing/2014/main" id="{7E38927A-F2C9-4069-8C5C-4B27B0105DCD}"/>
                </a:ext>
              </a:extLst>
            </p:cNvPr>
            <p:cNvSpPr/>
            <p:nvPr/>
          </p:nvSpPr>
          <p:spPr>
            <a:xfrm>
              <a:off x="1918537" y="3790604"/>
              <a:ext cx="5978553" cy="4971003"/>
            </a:xfrm>
            <a:prstGeom prst="roundRect">
              <a:avLst>
                <a:gd name="adj" fmla="val 900"/>
              </a:avLst>
            </a:prstGeom>
            <a:solidFill>
              <a:srgbClr val="005FA1"/>
            </a:solidFill>
            <a:ln w="12700" cap="flat">
              <a:noFill/>
              <a:miter lim="400000"/>
            </a:ln>
            <a:effectLst/>
          </p:spPr>
          <p:txBody>
            <a:bodyPr wrap="square" lIns="0" tIns="0" rIns="0" bIns="0" numCol="1" anchor="ctr">
              <a:noAutofit/>
            </a:bodyP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sp>
          <p:nvSpPr>
            <p:cNvPr id="8" name="Shape 39">
              <a:extLst>
                <a:ext uri="{FF2B5EF4-FFF2-40B4-BE49-F238E27FC236}">
                  <a16:creationId xmlns:a16="http://schemas.microsoft.com/office/drawing/2014/main" id="{0BD01726-32E6-4089-9FA7-61CE22648ED0}"/>
                </a:ext>
              </a:extLst>
            </p:cNvPr>
            <p:cNvSpPr/>
            <p:nvPr/>
          </p:nvSpPr>
          <p:spPr>
            <a:xfrm>
              <a:off x="2419595" y="4238793"/>
              <a:ext cx="5373252" cy="8666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120000"/>
                </a:lnSpc>
                <a:defRPr sz="2000">
                  <a:solidFill>
                    <a:srgbClr val="1A202E"/>
                  </a:solidFill>
                  <a:latin typeface="Lato Light"/>
                  <a:ea typeface="Lato Light"/>
                  <a:cs typeface="Lato Light"/>
                  <a:sym typeface="Lato Light"/>
                </a:defRPr>
              </a:lvl1pPr>
            </a:lstStyle>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BREXIT</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Competitiveness</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Decommissioning</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Economics of nuclear</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Emergency</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Preparedness</a:t>
              </a:r>
            </a:p>
          </p:txBody>
        </p:sp>
      </p:grpSp>
      <p:grpSp>
        <p:nvGrpSpPr>
          <p:cNvPr id="10" name="Group 9">
            <a:extLst>
              <a:ext uri="{FF2B5EF4-FFF2-40B4-BE49-F238E27FC236}">
                <a16:creationId xmlns:a16="http://schemas.microsoft.com/office/drawing/2014/main" id="{2E4535DD-94C8-4C62-AE8B-592A3B0B7B4D}"/>
              </a:ext>
            </a:extLst>
          </p:cNvPr>
          <p:cNvGrpSpPr/>
          <p:nvPr userDrawn="1"/>
        </p:nvGrpSpPr>
        <p:grpSpPr>
          <a:xfrm>
            <a:off x="5999284" y="1275638"/>
            <a:ext cx="2577921" cy="1858906"/>
            <a:chOff x="16653699" y="3790604"/>
            <a:chExt cx="6317627" cy="4957083"/>
          </a:xfrm>
        </p:grpSpPr>
        <p:sp>
          <p:nvSpPr>
            <p:cNvPr id="11" name="Shape 433">
              <a:extLst>
                <a:ext uri="{FF2B5EF4-FFF2-40B4-BE49-F238E27FC236}">
                  <a16:creationId xmlns:a16="http://schemas.microsoft.com/office/drawing/2014/main" id="{EEAF5E3D-096F-4749-9A04-88616210FB53}"/>
                </a:ext>
              </a:extLst>
            </p:cNvPr>
            <p:cNvSpPr/>
            <p:nvPr/>
          </p:nvSpPr>
          <p:spPr>
            <a:xfrm>
              <a:off x="16653699" y="3790604"/>
              <a:ext cx="5978552" cy="4957083"/>
            </a:xfrm>
            <a:prstGeom prst="roundRect">
              <a:avLst>
                <a:gd name="adj" fmla="val 1910"/>
              </a:avLst>
            </a:prstGeom>
            <a:solidFill>
              <a:srgbClr val="FFB631"/>
            </a:solidFill>
            <a:ln w="12700" cap="flat">
              <a:noFill/>
              <a:miter lim="400000"/>
            </a:ln>
            <a:effectLst/>
          </p:spPr>
          <p:txBody>
            <a:bodyPr wrap="square" lIns="0" tIns="0" rIns="0" bIns="0" numCol="1" anchor="ctr">
              <a:noAutofit/>
            </a:bodyP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sp>
          <p:nvSpPr>
            <p:cNvPr id="12" name="Shape 39">
              <a:extLst>
                <a:ext uri="{FF2B5EF4-FFF2-40B4-BE49-F238E27FC236}">
                  <a16:creationId xmlns:a16="http://schemas.microsoft.com/office/drawing/2014/main" id="{86D3CF78-324F-4613-B4F9-81BC2AD76546}"/>
                </a:ext>
              </a:extLst>
            </p:cNvPr>
            <p:cNvSpPr/>
            <p:nvPr/>
          </p:nvSpPr>
          <p:spPr>
            <a:xfrm>
              <a:off x="17105011" y="4246491"/>
              <a:ext cx="5866315" cy="8666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120000"/>
                </a:lnSpc>
                <a:defRPr sz="2000">
                  <a:solidFill>
                    <a:srgbClr val="1A202E"/>
                  </a:solidFill>
                  <a:latin typeface="Lato Light"/>
                  <a:ea typeface="Lato Light"/>
                  <a:cs typeface="Lato Light"/>
                  <a:sym typeface="Lato Light"/>
                </a:defRPr>
              </a:lvl1pPr>
            </a:lstStyle>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Nuclear safety</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Nuclear transport</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Public opinion</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R&amp;D</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Radioactive waste</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Security of energy supply</a:t>
              </a:r>
            </a:p>
          </p:txBody>
        </p:sp>
      </p:grpSp>
      <p:sp>
        <p:nvSpPr>
          <p:cNvPr id="13" name="Shape 433">
            <a:extLst>
              <a:ext uri="{FF2B5EF4-FFF2-40B4-BE49-F238E27FC236}">
                <a16:creationId xmlns:a16="http://schemas.microsoft.com/office/drawing/2014/main" id="{3CEF4F93-96B0-4FA0-A9D7-9F977A328747}"/>
              </a:ext>
            </a:extLst>
          </p:cNvPr>
          <p:cNvSpPr/>
          <p:nvPr userDrawn="1"/>
        </p:nvSpPr>
        <p:spPr>
          <a:xfrm>
            <a:off x="3321624" y="1274388"/>
            <a:ext cx="2578500" cy="1858906"/>
          </a:xfrm>
          <a:prstGeom prst="roundRect">
            <a:avLst>
              <a:gd name="adj" fmla="val 1383"/>
            </a:avLst>
          </a:prstGeom>
          <a:solidFill>
            <a:srgbClr val="95C023"/>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14" name="Shape 39">
            <a:extLst>
              <a:ext uri="{FF2B5EF4-FFF2-40B4-BE49-F238E27FC236}">
                <a16:creationId xmlns:a16="http://schemas.microsoft.com/office/drawing/2014/main" id="{147891B6-394B-41F1-B1BE-6F26F8572080}"/>
              </a:ext>
            </a:extLst>
          </p:cNvPr>
          <p:cNvSpPr/>
          <p:nvPr userDrawn="1"/>
        </p:nvSpPr>
        <p:spPr>
          <a:xfrm>
            <a:off x="3654370" y="1440126"/>
            <a:ext cx="1617921" cy="3249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120000"/>
              </a:lnSpc>
              <a:defRPr sz="2000">
                <a:solidFill>
                  <a:srgbClr val="1A202E"/>
                </a:solidFill>
                <a:latin typeface="Lato Light"/>
                <a:ea typeface="Lato Light"/>
                <a:cs typeface="Lato Light"/>
                <a:sym typeface="Lato Light"/>
              </a:defRPr>
            </a:lvl1pPr>
          </a:lstStyle>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Energy mix</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Environment</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EURATOM treaty</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New projects</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Non-proliferation</a:t>
            </a:r>
          </a:p>
          <a:p>
            <a:pPr marL="214313" indent="-214313" algn="l">
              <a:buFont typeface="Arial" panose="020B0604020202020204" pitchFamily="34" charset="0"/>
              <a:buChar char="•"/>
              <a:defRPr sz="1800">
                <a:solidFill>
                  <a:srgbClr val="000000"/>
                </a:solidFill>
              </a:defRPr>
            </a:pPr>
            <a:r>
              <a:rPr lang="en-GB" sz="1350">
                <a:solidFill>
                  <a:schemeClr val="bg1"/>
                </a:solidFill>
                <a:latin typeface="Arial" panose="020B0604020202020204" pitchFamily="34" charset="0"/>
                <a:cs typeface="Arial" panose="020B0604020202020204" pitchFamily="34" charset="0"/>
              </a:rPr>
              <a:t>Nuclear liability</a:t>
            </a:r>
          </a:p>
          <a:p>
            <a:pPr lvl="0" algn="l">
              <a:defRPr sz="1800">
                <a:solidFill>
                  <a:srgbClr val="000000"/>
                </a:solidFill>
              </a:defRPr>
            </a:pPr>
            <a:endParaRPr lang="en-GB" sz="1350">
              <a:latin typeface="Arial" panose="020B0604020202020204" pitchFamily="34" charset="0"/>
              <a:cs typeface="Arial" panose="020B0604020202020204" pitchFamily="34" charset="0"/>
            </a:endParaRPr>
          </a:p>
        </p:txBody>
      </p:sp>
      <p:pic>
        <p:nvPicPr>
          <p:cNvPr id="16" name="Picture 15" descr="A bridge over a body of water&#10;&#10;Description generated with high confidence">
            <a:extLst>
              <a:ext uri="{FF2B5EF4-FFF2-40B4-BE49-F238E27FC236}">
                <a16:creationId xmlns:a16="http://schemas.microsoft.com/office/drawing/2014/main" id="{FD6A649F-45E8-404D-A140-ACF4627F80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1" y="3962836"/>
            <a:ext cx="9144000" cy="1146138"/>
          </a:xfrm>
          <a:prstGeom prst="rect">
            <a:avLst/>
          </a:prstGeom>
        </p:spPr>
      </p:pic>
      <p:sp>
        <p:nvSpPr>
          <p:cNvPr id="17" name="Shape 36">
            <a:extLst>
              <a:ext uri="{FF2B5EF4-FFF2-40B4-BE49-F238E27FC236}">
                <a16:creationId xmlns:a16="http://schemas.microsoft.com/office/drawing/2014/main" id="{0993845E-F685-4195-8543-6AD24EB93397}"/>
              </a:ext>
            </a:extLst>
          </p:cNvPr>
          <p:cNvSpPr/>
          <p:nvPr userDrawn="1"/>
        </p:nvSpPr>
        <p:spPr>
          <a:xfrm>
            <a:off x="1627968" y="3986272"/>
            <a:ext cx="1108998" cy="11404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1270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1200"/>
          </a:p>
        </p:txBody>
      </p:sp>
      <p:sp>
        <p:nvSpPr>
          <p:cNvPr id="22" name="Shape 40">
            <a:extLst>
              <a:ext uri="{FF2B5EF4-FFF2-40B4-BE49-F238E27FC236}">
                <a16:creationId xmlns:a16="http://schemas.microsoft.com/office/drawing/2014/main" id="{85033013-D82F-4C8E-84AD-15CFB460F7A0}"/>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sp>
        <p:nvSpPr>
          <p:cNvPr id="2" name="Title 1">
            <a:extLst>
              <a:ext uri="{FF2B5EF4-FFF2-40B4-BE49-F238E27FC236}">
                <a16:creationId xmlns:a16="http://schemas.microsoft.com/office/drawing/2014/main" id="{60B1BE90-D577-4743-A651-7B798C8267B1}"/>
              </a:ext>
            </a:extLst>
          </p:cNvPr>
          <p:cNvSpPr>
            <a:spLocks noGrp="1"/>
          </p:cNvSpPr>
          <p:nvPr>
            <p:ph type="title" hasCustomPrompt="1"/>
          </p:nvPr>
        </p:nvSpPr>
        <p:spPr/>
        <p:txBody>
          <a:bodyPr/>
          <a:lstStyle>
            <a:lvl1pPr>
              <a:defRPr/>
            </a:lvl1pPr>
          </a:lstStyle>
          <a:p>
            <a:r>
              <a:rPr lang="en-US"/>
              <a:t>Key topics</a:t>
            </a:r>
            <a:endParaRPr lang="en-GB"/>
          </a:p>
        </p:txBody>
      </p:sp>
      <p:sp>
        <p:nvSpPr>
          <p:cNvPr id="23" name="Slide Number Placeholder 5">
            <a:extLst>
              <a:ext uri="{FF2B5EF4-FFF2-40B4-BE49-F238E27FC236}">
                <a16:creationId xmlns:a16="http://schemas.microsoft.com/office/drawing/2014/main" id="{F15C1CDC-C8CC-4ED5-B179-858AAE995D7B}"/>
              </a:ext>
            </a:extLst>
          </p:cNvPr>
          <p:cNvSpPr>
            <a:spLocks noGrp="1"/>
          </p:cNvSpPr>
          <p:nvPr>
            <p:ph type="sldNum" sz="quarter" idx="12"/>
          </p:nvPr>
        </p:nvSpPr>
        <p:spPr>
          <a:xfrm>
            <a:off x="8686800" y="61516"/>
            <a:ext cx="346668" cy="273844"/>
          </a:xfrm>
          <a:prstGeom prst="rect">
            <a:avLst/>
          </a:prstGeom>
        </p:spPr>
        <p:txBody>
          <a:bodyPr/>
          <a:lstStyle>
            <a:lvl1pPr algn="r">
              <a:defRPr sz="900">
                <a:solidFill>
                  <a:schemeClr val="bg1">
                    <a:lumMod val="50000"/>
                  </a:schemeClr>
                </a:solidFill>
              </a:defRPr>
            </a:lvl1pPr>
          </a:lstStyle>
          <a:p>
            <a:fld id="{5FB7CB8C-1465-4755-BC59-43595AD50DAD}" type="slidenum">
              <a:rPr lang="en-GB" smtClean="0"/>
              <a:pPr/>
              <a:t>‹#›</a:t>
            </a:fld>
            <a:endParaRPr lang="en-GB"/>
          </a:p>
        </p:txBody>
      </p:sp>
      <p:grpSp>
        <p:nvGrpSpPr>
          <p:cNvPr id="24" name="Group 97">
            <a:extLst>
              <a:ext uri="{FF2B5EF4-FFF2-40B4-BE49-F238E27FC236}">
                <a16:creationId xmlns:a16="http://schemas.microsoft.com/office/drawing/2014/main" id="{56D9B919-998F-46C4-89B7-32428CF759E8}"/>
              </a:ext>
            </a:extLst>
          </p:cNvPr>
          <p:cNvGrpSpPr/>
          <p:nvPr userDrawn="1"/>
        </p:nvGrpSpPr>
        <p:grpSpPr>
          <a:xfrm>
            <a:off x="4442330" y="747284"/>
            <a:ext cx="259338" cy="59736"/>
            <a:chOff x="-63500" y="0"/>
            <a:chExt cx="528276" cy="112088"/>
          </a:xfrm>
        </p:grpSpPr>
        <p:sp>
          <p:nvSpPr>
            <p:cNvPr id="25" name="Shape 94">
              <a:extLst>
                <a:ext uri="{FF2B5EF4-FFF2-40B4-BE49-F238E27FC236}">
                  <a16:creationId xmlns:a16="http://schemas.microsoft.com/office/drawing/2014/main" id="{0798CCDF-0653-49D6-B248-55FFFDA4A77B}"/>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26" name="Shape 95">
              <a:extLst>
                <a:ext uri="{FF2B5EF4-FFF2-40B4-BE49-F238E27FC236}">
                  <a16:creationId xmlns:a16="http://schemas.microsoft.com/office/drawing/2014/main" id="{68F9D67E-CDCB-4215-A544-FBE19C0D18E7}"/>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27" name="Shape 96">
              <a:extLst>
                <a:ext uri="{FF2B5EF4-FFF2-40B4-BE49-F238E27FC236}">
                  <a16:creationId xmlns:a16="http://schemas.microsoft.com/office/drawing/2014/main" id="{1DD6CA71-8EAD-4026-84AB-9F95CFD86C4B}"/>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7874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9" presetClass="entr" presetSubtype="0" fill="hold" grpId="0" nodeType="withEffect">
                                  <p:stCondLst>
                                    <p:cond delay="0"/>
                                  </p:stCondLst>
                                  <p:iterate>
                                    <p:tmAbs val="0"/>
                                  </p:iterate>
                                  <p:childTnLst>
                                    <p:set>
                                      <p:cBhvr>
                                        <p:cTn id="25" fill="hold"/>
                                        <p:tgtEl>
                                          <p:spTgt spid="22"/>
                                        </p:tgtEl>
                                        <p:attrNameLst>
                                          <p:attrName>style.visibility</p:attrName>
                                        </p:attrNameLst>
                                      </p:cBhvr>
                                      <p:to>
                                        <p:strVal val="visible"/>
                                      </p:to>
                                    </p:set>
                                    <p:animEffect transition="in" filter="dissolve">
                                      <p:cBhvr>
                                        <p:cTn id="26"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advAuto="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descr="A bridge over a body of water&#10;&#10;Description generated with high confidence">
            <a:extLst>
              <a:ext uri="{FF2B5EF4-FFF2-40B4-BE49-F238E27FC236}">
                <a16:creationId xmlns:a16="http://schemas.microsoft.com/office/drawing/2014/main" id="{94A08DB5-7385-44CA-89B1-84E82BBBD5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1" y="3972894"/>
            <a:ext cx="9144000" cy="1146138"/>
          </a:xfrm>
          <a:prstGeom prst="rect">
            <a:avLst/>
          </a:prstGeom>
        </p:spPr>
      </p:pic>
      <p:sp>
        <p:nvSpPr>
          <p:cNvPr id="8" name="Shape 36">
            <a:extLst>
              <a:ext uri="{FF2B5EF4-FFF2-40B4-BE49-F238E27FC236}">
                <a16:creationId xmlns:a16="http://schemas.microsoft.com/office/drawing/2014/main" id="{4AD9218F-2C18-4E49-99F6-C952DE188F5F}"/>
              </a:ext>
            </a:extLst>
          </p:cNvPr>
          <p:cNvSpPr/>
          <p:nvPr userDrawn="1"/>
        </p:nvSpPr>
        <p:spPr>
          <a:xfrm>
            <a:off x="1627968" y="3996330"/>
            <a:ext cx="1108998" cy="11404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1270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1200"/>
          </a:p>
        </p:txBody>
      </p:sp>
      <p:sp>
        <p:nvSpPr>
          <p:cNvPr id="13" name="Shape 39">
            <a:extLst>
              <a:ext uri="{FF2B5EF4-FFF2-40B4-BE49-F238E27FC236}">
                <a16:creationId xmlns:a16="http://schemas.microsoft.com/office/drawing/2014/main" id="{CD84D315-3817-44D0-925A-FAF7966361B8}"/>
              </a:ext>
            </a:extLst>
          </p:cNvPr>
          <p:cNvSpPr/>
          <p:nvPr userDrawn="1"/>
        </p:nvSpPr>
        <p:spPr>
          <a:xfrm>
            <a:off x="457200" y="1064244"/>
            <a:ext cx="8229599" cy="3249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120000"/>
              </a:lnSpc>
              <a:defRPr sz="2000">
                <a:solidFill>
                  <a:srgbClr val="1A202E"/>
                </a:solidFill>
                <a:latin typeface="Lato Light"/>
                <a:ea typeface="Lato Light"/>
                <a:cs typeface="Lato Light"/>
                <a:sym typeface="Lato Light"/>
              </a:defRPr>
            </a:lvl1pPr>
          </a:lstStyle>
          <a:p>
            <a:pPr lvl="0" algn="ctr">
              <a:defRPr sz="1800">
                <a:solidFill>
                  <a:srgbClr val="000000"/>
                </a:solidFill>
              </a:defRPr>
            </a:pPr>
            <a:r>
              <a:rPr lang="en-GB" sz="1800">
                <a:latin typeface="Arial" panose="020B0604020202020204" pitchFamily="34" charset="0"/>
                <a:cs typeface="Arial" panose="020B0604020202020204" pitchFamily="34" charset="0"/>
              </a:rPr>
              <a:t>FORATOM is represented at a number of key nuclear-related forums including:</a:t>
            </a:r>
          </a:p>
        </p:txBody>
      </p:sp>
      <p:pic>
        <p:nvPicPr>
          <p:cNvPr id="15" name="Picture 14" descr="A screenshot of a cell phone&#10;&#10;Description generated with high confidence">
            <a:extLst>
              <a:ext uri="{FF2B5EF4-FFF2-40B4-BE49-F238E27FC236}">
                <a16:creationId xmlns:a16="http://schemas.microsoft.com/office/drawing/2014/main" id="{322114C6-D4C2-4D5D-AC1A-5CFC21C6B2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88725" y="2695169"/>
            <a:ext cx="929895" cy="664875"/>
          </a:xfrm>
          <a:prstGeom prst="rect">
            <a:avLst/>
          </a:prstGeom>
        </p:spPr>
      </p:pic>
      <p:pic>
        <p:nvPicPr>
          <p:cNvPr id="16" name="Picture 15" descr="A picture containing clipart&#10;&#10;Description generated with very high confidence">
            <a:extLst>
              <a:ext uri="{FF2B5EF4-FFF2-40B4-BE49-F238E27FC236}">
                <a16:creationId xmlns:a16="http://schemas.microsoft.com/office/drawing/2014/main" id="{29BDE34E-13C6-4441-BD4E-3EC28F675AB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00256" y="1726363"/>
            <a:ext cx="1286811" cy="392616"/>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4A332BA9-E36B-439C-B194-59604281E02A}"/>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3135778" y="1707006"/>
            <a:ext cx="1176117" cy="411973"/>
          </a:xfrm>
          <a:prstGeom prst="rect">
            <a:avLst/>
          </a:prstGeom>
        </p:spPr>
      </p:pic>
      <p:pic>
        <p:nvPicPr>
          <p:cNvPr id="18" name="Picture 17">
            <a:extLst>
              <a:ext uri="{FF2B5EF4-FFF2-40B4-BE49-F238E27FC236}">
                <a16:creationId xmlns:a16="http://schemas.microsoft.com/office/drawing/2014/main" id="{9ACBD44B-77D8-4E1F-82A8-0BB10DA01FE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04461" y="2695169"/>
            <a:ext cx="620790" cy="573365"/>
          </a:xfrm>
          <a:prstGeom prst="rect">
            <a:avLst/>
          </a:prstGeom>
        </p:spPr>
      </p:pic>
      <p:pic>
        <p:nvPicPr>
          <p:cNvPr id="19" name="Picture 18">
            <a:extLst>
              <a:ext uri="{FF2B5EF4-FFF2-40B4-BE49-F238E27FC236}">
                <a16:creationId xmlns:a16="http://schemas.microsoft.com/office/drawing/2014/main" id="{B0BE8463-E9EE-4E58-8CB4-D340F385535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987067" y="2695169"/>
            <a:ext cx="877253" cy="540068"/>
          </a:xfrm>
          <a:prstGeom prst="rect">
            <a:avLst/>
          </a:prstGeom>
        </p:spPr>
      </p:pic>
      <p:pic>
        <p:nvPicPr>
          <p:cNvPr id="20" name="Picture 19">
            <a:extLst>
              <a:ext uri="{FF2B5EF4-FFF2-40B4-BE49-F238E27FC236}">
                <a16:creationId xmlns:a16="http://schemas.microsoft.com/office/drawing/2014/main" id="{65055C84-F705-4026-9AA9-E7D599DB24B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649655" y="2695169"/>
            <a:ext cx="913007" cy="479253"/>
          </a:xfrm>
          <a:prstGeom prst="rect">
            <a:avLst/>
          </a:prstGeom>
        </p:spPr>
      </p:pic>
      <p:pic>
        <p:nvPicPr>
          <p:cNvPr id="21" name="Picture 20">
            <a:extLst>
              <a:ext uri="{FF2B5EF4-FFF2-40B4-BE49-F238E27FC236}">
                <a16:creationId xmlns:a16="http://schemas.microsoft.com/office/drawing/2014/main" id="{66354C21-64BD-4EDD-976B-22272431EDB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558285" y="1816122"/>
            <a:ext cx="1189132" cy="302857"/>
          </a:xfrm>
          <a:prstGeom prst="rect">
            <a:avLst/>
          </a:prstGeom>
        </p:spPr>
      </p:pic>
      <p:pic>
        <p:nvPicPr>
          <p:cNvPr id="22" name="Picture 21">
            <a:extLst>
              <a:ext uri="{FF2B5EF4-FFF2-40B4-BE49-F238E27FC236}">
                <a16:creationId xmlns:a16="http://schemas.microsoft.com/office/drawing/2014/main" id="{2704F202-D318-4314-AD2E-CA9F7E58790C}"/>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1018100" y="2695169"/>
            <a:ext cx="1090861" cy="587888"/>
          </a:xfrm>
          <a:prstGeom prst="rect">
            <a:avLst/>
          </a:prstGeom>
        </p:spPr>
      </p:pic>
      <p:pic>
        <p:nvPicPr>
          <p:cNvPr id="23" name="Picture 22" descr="A close up of a logo&#10;&#10;Description generated with high confidence">
            <a:extLst>
              <a:ext uri="{FF2B5EF4-FFF2-40B4-BE49-F238E27FC236}">
                <a16:creationId xmlns:a16="http://schemas.microsoft.com/office/drawing/2014/main" id="{27E1B13A-8425-4DEB-BD61-0C5612C7624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533366" y="2695169"/>
            <a:ext cx="646690" cy="539511"/>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994677FB-174F-4889-8A84-D57FECCFAF8A}"/>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6375428" y="1687967"/>
            <a:ext cx="1045445" cy="465040"/>
          </a:xfrm>
          <a:prstGeom prst="rect">
            <a:avLst/>
          </a:prstGeom>
        </p:spPr>
      </p:pic>
      <p:sp>
        <p:nvSpPr>
          <p:cNvPr id="25" name="Shape 40">
            <a:extLst>
              <a:ext uri="{FF2B5EF4-FFF2-40B4-BE49-F238E27FC236}">
                <a16:creationId xmlns:a16="http://schemas.microsoft.com/office/drawing/2014/main" id="{AAE15211-6765-493F-B5BF-9FE4B78DBFAF}"/>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sp>
        <p:nvSpPr>
          <p:cNvPr id="2" name="Title 1">
            <a:extLst>
              <a:ext uri="{FF2B5EF4-FFF2-40B4-BE49-F238E27FC236}">
                <a16:creationId xmlns:a16="http://schemas.microsoft.com/office/drawing/2014/main" id="{BECF93A6-91BF-4217-8560-A9D503B0FE98}"/>
              </a:ext>
            </a:extLst>
          </p:cNvPr>
          <p:cNvSpPr>
            <a:spLocks noGrp="1"/>
          </p:cNvSpPr>
          <p:nvPr>
            <p:ph type="title" hasCustomPrompt="1"/>
          </p:nvPr>
        </p:nvSpPr>
        <p:spPr/>
        <p:txBody>
          <a:bodyPr/>
          <a:lstStyle>
            <a:lvl1pPr>
              <a:defRPr/>
            </a:lvl1pPr>
          </a:lstStyle>
          <a:p>
            <a:r>
              <a:rPr lang="en-GB"/>
              <a:t>FORATOM Presence in Nuclear Forums</a:t>
            </a:r>
          </a:p>
        </p:txBody>
      </p:sp>
      <p:sp>
        <p:nvSpPr>
          <p:cNvPr id="26" name="Slide Number Placeholder 5">
            <a:extLst>
              <a:ext uri="{FF2B5EF4-FFF2-40B4-BE49-F238E27FC236}">
                <a16:creationId xmlns:a16="http://schemas.microsoft.com/office/drawing/2014/main" id="{E654A1F2-350A-4392-93AB-C17FB1923403}"/>
              </a:ext>
            </a:extLst>
          </p:cNvPr>
          <p:cNvSpPr>
            <a:spLocks noGrp="1"/>
          </p:cNvSpPr>
          <p:nvPr>
            <p:ph type="sldNum" sz="quarter" idx="12"/>
          </p:nvPr>
        </p:nvSpPr>
        <p:spPr>
          <a:xfrm>
            <a:off x="8686800" y="61516"/>
            <a:ext cx="346668" cy="273844"/>
          </a:xfrm>
          <a:prstGeom prst="rect">
            <a:avLst/>
          </a:prstGeom>
        </p:spPr>
        <p:txBody>
          <a:bodyPr/>
          <a:lstStyle>
            <a:lvl1pPr algn="r">
              <a:defRPr sz="900">
                <a:solidFill>
                  <a:schemeClr val="bg1">
                    <a:lumMod val="50000"/>
                  </a:schemeClr>
                </a:solidFill>
              </a:defRPr>
            </a:lvl1pPr>
          </a:lstStyle>
          <a:p>
            <a:fld id="{5FB7CB8C-1465-4755-BC59-43595AD50DAD}" type="slidenum">
              <a:rPr lang="en-GB" smtClean="0"/>
              <a:pPr/>
              <a:t>‹#›</a:t>
            </a:fld>
            <a:endParaRPr lang="en-GB"/>
          </a:p>
        </p:txBody>
      </p:sp>
      <p:grpSp>
        <p:nvGrpSpPr>
          <p:cNvPr id="27" name="Group 97">
            <a:extLst>
              <a:ext uri="{FF2B5EF4-FFF2-40B4-BE49-F238E27FC236}">
                <a16:creationId xmlns:a16="http://schemas.microsoft.com/office/drawing/2014/main" id="{AB7CED0B-A5E9-425C-8F2E-F657779A3612}"/>
              </a:ext>
            </a:extLst>
          </p:cNvPr>
          <p:cNvGrpSpPr/>
          <p:nvPr userDrawn="1"/>
        </p:nvGrpSpPr>
        <p:grpSpPr>
          <a:xfrm>
            <a:off x="4442330" y="747284"/>
            <a:ext cx="259338" cy="59736"/>
            <a:chOff x="-63500" y="0"/>
            <a:chExt cx="528276" cy="112088"/>
          </a:xfrm>
        </p:grpSpPr>
        <p:sp>
          <p:nvSpPr>
            <p:cNvPr id="28" name="Shape 94">
              <a:extLst>
                <a:ext uri="{FF2B5EF4-FFF2-40B4-BE49-F238E27FC236}">
                  <a16:creationId xmlns:a16="http://schemas.microsoft.com/office/drawing/2014/main" id="{2AE84058-4BAC-4DEF-9582-8B89B58652A9}"/>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29" name="Shape 95">
              <a:extLst>
                <a:ext uri="{FF2B5EF4-FFF2-40B4-BE49-F238E27FC236}">
                  <a16:creationId xmlns:a16="http://schemas.microsoft.com/office/drawing/2014/main" id="{EE05624F-7CE3-429A-8530-4F59008F8276}"/>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30" name="Shape 96">
              <a:extLst>
                <a:ext uri="{FF2B5EF4-FFF2-40B4-BE49-F238E27FC236}">
                  <a16:creationId xmlns:a16="http://schemas.microsoft.com/office/drawing/2014/main" id="{1389415C-B957-47C1-9EE5-6507E5B651D7}"/>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14737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p:tmAbs val="0"/>
                                  </p:iterate>
                                  <p:childTnLst>
                                    <p:set>
                                      <p:cBhvr>
                                        <p:cTn id="6" fill="hold"/>
                                        <p:tgtEl>
                                          <p:spTgt spid="13"/>
                                        </p:tgtEl>
                                        <p:attrNameLst>
                                          <p:attrName>style.visibility</p:attrName>
                                        </p:attrNameLst>
                                      </p:cBhvr>
                                      <p:to>
                                        <p:strVal val="visible"/>
                                      </p:to>
                                    </p:set>
                                    <p:animEffect transition="in" filter="dissolve">
                                      <p:cBhvr>
                                        <p:cTn id="7" dur="1000"/>
                                        <p:tgtEl>
                                          <p:spTgt spid="13"/>
                                        </p:tgtEl>
                                      </p:cBhvr>
                                    </p:animEffect>
                                  </p:childTnLst>
                                </p:cTn>
                              </p:par>
                              <p:par>
                                <p:cTn id="8" presetID="9" presetClass="entr" presetSubtype="0"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dissolve">
                                      <p:cBhvr>
                                        <p:cTn id="10" dur="4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25" grpId="0" animBg="1" advAuto="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C360753-5C77-49F8-9D70-A93502C59B43}"/>
              </a:ext>
            </a:extLst>
          </p:cNvPr>
          <p:cNvSpPr/>
          <p:nvPr userDrawn="1"/>
        </p:nvSpPr>
        <p:spPr>
          <a:xfrm>
            <a:off x="3329036" y="1936659"/>
            <a:ext cx="2458708" cy="2477330"/>
          </a:xfrm>
          <a:prstGeom prst="ellipse">
            <a:avLst/>
          </a:prstGeom>
          <a:blipFill>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a:blipFill>
          <a:ln w="0" cap="flat">
            <a:solidFill>
              <a:schemeClr val="accent1">
                <a:lumMod val="40000"/>
                <a:lumOff val="60000"/>
              </a:schemeClr>
            </a:solidFill>
            <a:miter lim="4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rtl="0" latinLnBrk="1" hangingPunct="0"/>
            <a:endParaRPr lang="en-GB" sz="1200">
              <a:solidFill>
                <a:srgbClr val="FFFFFF"/>
              </a:solidFill>
            </a:endParaRPr>
          </a:p>
        </p:txBody>
      </p:sp>
      <p:grpSp>
        <p:nvGrpSpPr>
          <p:cNvPr id="8" name="Group 7">
            <a:extLst>
              <a:ext uri="{FF2B5EF4-FFF2-40B4-BE49-F238E27FC236}">
                <a16:creationId xmlns:a16="http://schemas.microsoft.com/office/drawing/2014/main" id="{E7C1E758-FC06-46E4-B1EB-897F4F353805}"/>
              </a:ext>
            </a:extLst>
          </p:cNvPr>
          <p:cNvGrpSpPr/>
          <p:nvPr userDrawn="1"/>
        </p:nvGrpSpPr>
        <p:grpSpPr>
          <a:xfrm>
            <a:off x="1230446" y="1763822"/>
            <a:ext cx="1040349" cy="2720908"/>
            <a:chOff x="3961972" y="4674211"/>
            <a:chExt cx="2774264" cy="7255754"/>
          </a:xfrm>
        </p:grpSpPr>
        <p:sp>
          <p:nvSpPr>
            <p:cNvPr id="9" name="Shape 11775">
              <a:extLst>
                <a:ext uri="{FF2B5EF4-FFF2-40B4-BE49-F238E27FC236}">
                  <a16:creationId xmlns:a16="http://schemas.microsoft.com/office/drawing/2014/main" id="{CE85CB68-B89F-46D4-8651-E5EB5B6BAD8C}"/>
                </a:ext>
              </a:extLst>
            </p:cNvPr>
            <p:cNvSpPr/>
            <p:nvPr/>
          </p:nvSpPr>
          <p:spPr>
            <a:xfrm>
              <a:off x="3961972" y="5605224"/>
              <a:ext cx="1889405"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5FA1"/>
                  </a:solidFill>
                  <a:latin typeface="Arial" panose="020B0604020202020204" pitchFamily="34" charset="0"/>
                  <a:ea typeface="Lato Black"/>
                  <a:cs typeface="Arial" panose="020B0604020202020204" pitchFamily="34" charset="0"/>
                  <a:sym typeface="Lato Black"/>
                </a:rPr>
                <a:t>Bulgaria</a:t>
              </a:r>
              <a:endParaRPr sz="1500">
                <a:solidFill>
                  <a:srgbClr val="005FA1"/>
                </a:solidFill>
                <a:latin typeface="Arial" panose="020B0604020202020204" pitchFamily="34" charset="0"/>
                <a:ea typeface="Lato Regular"/>
                <a:cs typeface="Arial" panose="020B0604020202020204" pitchFamily="34" charset="0"/>
                <a:sym typeface="Lato Regular"/>
              </a:endParaRPr>
            </a:p>
          </p:txBody>
        </p:sp>
        <p:sp>
          <p:nvSpPr>
            <p:cNvPr id="10" name="Shape 11776">
              <a:extLst>
                <a:ext uri="{FF2B5EF4-FFF2-40B4-BE49-F238E27FC236}">
                  <a16:creationId xmlns:a16="http://schemas.microsoft.com/office/drawing/2014/main" id="{94EB65FB-BB81-4CBC-981E-D7172B334074}"/>
                </a:ext>
              </a:extLst>
            </p:cNvPr>
            <p:cNvSpPr/>
            <p:nvPr/>
          </p:nvSpPr>
          <p:spPr>
            <a:xfrm>
              <a:off x="3961972" y="7467251"/>
              <a:ext cx="1598728"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a:solidFill>
                    <a:srgbClr val="005FA1"/>
                  </a:solidFill>
                  <a:latin typeface="Arial" panose="020B0604020202020204" pitchFamily="34" charset="0"/>
                  <a:ea typeface="Lato Black"/>
                  <a:cs typeface="Arial" panose="020B0604020202020204" pitchFamily="34" charset="0"/>
                  <a:sym typeface="Lato Black"/>
                </a:rPr>
                <a:t>France</a:t>
              </a:r>
              <a:endParaRPr sz="1500">
                <a:solidFill>
                  <a:srgbClr val="005FA1"/>
                </a:solidFill>
                <a:latin typeface="Arial" panose="020B0604020202020204" pitchFamily="34" charset="0"/>
                <a:ea typeface="Lato Regular"/>
                <a:cs typeface="Arial" panose="020B0604020202020204" pitchFamily="34" charset="0"/>
                <a:sym typeface="Lato Regular"/>
              </a:endParaRPr>
            </a:p>
          </p:txBody>
        </p:sp>
        <p:sp>
          <p:nvSpPr>
            <p:cNvPr id="11" name="Shape 11778">
              <a:extLst>
                <a:ext uri="{FF2B5EF4-FFF2-40B4-BE49-F238E27FC236}">
                  <a16:creationId xmlns:a16="http://schemas.microsoft.com/office/drawing/2014/main" id="{54CE112E-8375-4229-84F0-1383850723ED}"/>
                </a:ext>
              </a:extLst>
            </p:cNvPr>
            <p:cNvSpPr/>
            <p:nvPr/>
          </p:nvSpPr>
          <p:spPr>
            <a:xfrm>
              <a:off x="3961972" y="6536237"/>
              <a:ext cx="1688498"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5FA1"/>
                  </a:solidFill>
                  <a:latin typeface="Arial" panose="020B0604020202020204" pitchFamily="34" charset="0"/>
                  <a:ea typeface="Lato Black"/>
                  <a:cs typeface="Arial" panose="020B0604020202020204" pitchFamily="34" charset="0"/>
                  <a:sym typeface="Lato Black"/>
                </a:rPr>
                <a:t>Finland</a:t>
              </a:r>
              <a:endParaRPr sz="1500">
                <a:solidFill>
                  <a:srgbClr val="005FA1"/>
                </a:solidFill>
                <a:latin typeface="Arial" panose="020B0604020202020204" pitchFamily="34" charset="0"/>
                <a:ea typeface="Lato Regular"/>
                <a:cs typeface="Arial" panose="020B0604020202020204" pitchFamily="34" charset="0"/>
                <a:sym typeface="Lato Regular"/>
              </a:endParaRPr>
            </a:p>
          </p:txBody>
        </p:sp>
        <p:sp>
          <p:nvSpPr>
            <p:cNvPr id="12" name="Shape 11779">
              <a:extLst>
                <a:ext uri="{FF2B5EF4-FFF2-40B4-BE49-F238E27FC236}">
                  <a16:creationId xmlns:a16="http://schemas.microsoft.com/office/drawing/2014/main" id="{66390546-A143-4EC7-92A7-6D883B247D64}"/>
                </a:ext>
              </a:extLst>
            </p:cNvPr>
            <p:cNvSpPr/>
            <p:nvPr/>
          </p:nvSpPr>
          <p:spPr>
            <a:xfrm>
              <a:off x="3961972" y="4674211"/>
              <a:ext cx="1859485"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5FA1"/>
                  </a:solidFill>
                  <a:latin typeface="Arial" panose="020B0604020202020204" pitchFamily="34" charset="0"/>
                  <a:ea typeface="Lato Black"/>
                  <a:cs typeface="Arial" panose="020B0604020202020204" pitchFamily="34" charset="0"/>
                  <a:sym typeface="Lato Black"/>
                </a:rPr>
                <a:t>Belgium</a:t>
              </a:r>
              <a:endParaRPr sz="1500">
                <a:solidFill>
                  <a:srgbClr val="005FA1"/>
                </a:solidFill>
                <a:latin typeface="Arial" panose="020B0604020202020204" pitchFamily="34" charset="0"/>
                <a:ea typeface="Lato Regular"/>
                <a:cs typeface="Arial" panose="020B0604020202020204" pitchFamily="34" charset="0"/>
                <a:sym typeface="Lato Regular"/>
              </a:endParaRPr>
            </a:p>
          </p:txBody>
        </p:sp>
        <p:sp>
          <p:nvSpPr>
            <p:cNvPr id="13" name="Shape 11823">
              <a:extLst>
                <a:ext uri="{FF2B5EF4-FFF2-40B4-BE49-F238E27FC236}">
                  <a16:creationId xmlns:a16="http://schemas.microsoft.com/office/drawing/2014/main" id="{FAB96926-F447-4FD1-B1B0-96F7CA84D20C}"/>
                </a:ext>
              </a:extLst>
            </p:cNvPr>
            <p:cNvSpPr/>
            <p:nvPr/>
          </p:nvSpPr>
          <p:spPr>
            <a:xfrm>
              <a:off x="3961972" y="9329277"/>
              <a:ext cx="940429"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5FA1"/>
                  </a:solidFill>
                  <a:latin typeface="Arial" panose="020B0604020202020204" pitchFamily="34" charset="0"/>
                  <a:ea typeface="Lato Black"/>
                  <a:cs typeface="Arial" panose="020B0604020202020204" pitchFamily="34" charset="0"/>
                  <a:sym typeface="Lato Black"/>
                </a:rPr>
                <a:t>Italy</a:t>
              </a:r>
              <a:endParaRPr sz="1500">
                <a:solidFill>
                  <a:srgbClr val="005FA1"/>
                </a:solidFill>
                <a:latin typeface="Arial" panose="020B0604020202020204" pitchFamily="34" charset="0"/>
                <a:ea typeface="Lato Black"/>
                <a:cs typeface="Arial" panose="020B0604020202020204" pitchFamily="34" charset="0"/>
                <a:sym typeface="Lato Black"/>
              </a:endParaRPr>
            </a:p>
          </p:txBody>
        </p:sp>
        <p:sp>
          <p:nvSpPr>
            <p:cNvPr id="14" name="Shape 11779">
              <a:extLst>
                <a:ext uri="{FF2B5EF4-FFF2-40B4-BE49-F238E27FC236}">
                  <a16:creationId xmlns:a16="http://schemas.microsoft.com/office/drawing/2014/main" id="{387EEE88-FE17-4BE4-812E-DD2F6B6ABEA8}"/>
                </a:ext>
              </a:extLst>
            </p:cNvPr>
            <p:cNvSpPr/>
            <p:nvPr/>
          </p:nvSpPr>
          <p:spPr>
            <a:xfrm>
              <a:off x="3961972" y="8398264"/>
              <a:ext cx="2090317"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5FA1"/>
                  </a:solidFill>
                  <a:latin typeface="Arial" panose="020B0604020202020204" pitchFamily="34" charset="0"/>
                  <a:ea typeface="Lato Black"/>
                  <a:cs typeface="Arial" panose="020B0604020202020204" pitchFamily="34" charset="0"/>
                  <a:sym typeface="Lato Black"/>
                </a:rPr>
                <a:t>Hungaria</a:t>
              </a:r>
              <a:endParaRPr sz="1500">
                <a:solidFill>
                  <a:srgbClr val="005FA1"/>
                </a:solidFill>
                <a:latin typeface="Arial" panose="020B0604020202020204" pitchFamily="34" charset="0"/>
                <a:ea typeface="Lato Regular"/>
                <a:cs typeface="Arial" panose="020B0604020202020204" pitchFamily="34" charset="0"/>
                <a:sym typeface="Lato Regular"/>
              </a:endParaRPr>
            </a:p>
          </p:txBody>
        </p:sp>
        <p:sp>
          <p:nvSpPr>
            <p:cNvPr id="15" name="Shape 11779">
              <a:extLst>
                <a:ext uri="{FF2B5EF4-FFF2-40B4-BE49-F238E27FC236}">
                  <a16:creationId xmlns:a16="http://schemas.microsoft.com/office/drawing/2014/main" id="{8C7E218E-B2A6-48F2-8197-12C5C9D14CDC}"/>
                </a:ext>
              </a:extLst>
            </p:cNvPr>
            <p:cNvSpPr/>
            <p:nvPr/>
          </p:nvSpPr>
          <p:spPr>
            <a:xfrm>
              <a:off x="3961972" y="10260288"/>
              <a:ext cx="2774264"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5FA1"/>
                  </a:solidFill>
                  <a:latin typeface="Arial" panose="020B0604020202020204" pitchFamily="34" charset="0"/>
                  <a:ea typeface="Lato Black"/>
                  <a:cs typeface="Arial" panose="020B0604020202020204" pitchFamily="34" charset="0"/>
                  <a:sym typeface="Lato Black"/>
                </a:rPr>
                <a:t>Netherlands</a:t>
              </a:r>
              <a:endParaRPr sz="1500">
                <a:solidFill>
                  <a:srgbClr val="005FA1"/>
                </a:solidFill>
                <a:latin typeface="Arial" panose="020B0604020202020204" pitchFamily="34" charset="0"/>
                <a:ea typeface="Lato Regular"/>
                <a:cs typeface="Arial" panose="020B0604020202020204" pitchFamily="34" charset="0"/>
                <a:sym typeface="Lato Regular"/>
              </a:endParaRPr>
            </a:p>
          </p:txBody>
        </p:sp>
        <p:sp>
          <p:nvSpPr>
            <p:cNvPr id="16" name="Shape 11779">
              <a:extLst>
                <a:ext uri="{FF2B5EF4-FFF2-40B4-BE49-F238E27FC236}">
                  <a16:creationId xmlns:a16="http://schemas.microsoft.com/office/drawing/2014/main" id="{C61FC6E1-A9A6-4FA6-88D1-284EE8DF7115}"/>
                </a:ext>
              </a:extLst>
            </p:cNvPr>
            <p:cNvSpPr/>
            <p:nvPr/>
          </p:nvSpPr>
          <p:spPr>
            <a:xfrm>
              <a:off x="3961972" y="11191301"/>
              <a:ext cx="2060392"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a:solidFill>
                    <a:srgbClr val="005FA1"/>
                  </a:solidFill>
                  <a:latin typeface="Arial" panose="020B0604020202020204" pitchFamily="34" charset="0"/>
                  <a:ea typeface="Lato Black"/>
                  <a:cs typeface="Arial" panose="020B0604020202020204" pitchFamily="34" charset="0"/>
                  <a:sym typeface="Lato Black"/>
                </a:rPr>
                <a:t>Romania</a:t>
              </a:r>
              <a:endParaRPr sz="1500">
                <a:solidFill>
                  <a:srgbClr val="005FA1"/>
                </a:solidFill>
                <a:latin typeface="Arial" panose="020B0604020202020204" pitchFamily="34" charset="0"/>
                <a:ea typeface="Lato Regular"/>
                <a:cs typeface="Arial" panose="020B0604020202020204" pitchFamily="34" charset="0"/>
                <a:sym typeface="Lato Regular"/>
              </a:endParaRPr>
            </a:p>
          </p:txBody>
        </p:sp>
      </p:grpSp>
      <p:sp>
        <p:nvSpPr>
          <p:cNvPr id="17" name="Shape 11779">
            <a:extLst>
              <a:ext uri="{FF2B5EF4-FFF2-40B4-BE49-F238E27FC236}">
                <a16:creationId xmlns:a16="http://schemas.microsoft.com/office/drawing/2014/main" id="{96DBF542-8533-4A37-BE35-E00A8D28F7B5}"/>
              </a:ext>
            </a:extLst>
          </p:cNvPr>
          <p:cNvSpPr/>
          <p:nvPr userDrawn="1"/>
        </p:nvSpPr>
        <p:spPr>
          <a:xfrm>
            <a:off x="2875403" y="4891268"/>
            <a:ext cx="3375609" cy="20101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l">
              <a:lnSpc>
                <a:spcPct val="120000"/>
              </a:lnSpc>
              <a:defRPr sz="1800"/>
            </a:pPr>
            <a:r>
              <a:rPr lang="fr-BE" sz="1200">
                <a:solidFill>
                  <a:srgbClr val="95C023"/>
                </a:solidFill>
                <a:latin typeface="Lato Black"/>
                <a:ea typeface="Lato Regular"/>
                <a:cs typeface="Lato Regular"/>
                <a:sym typeface="Lato Black"/>
              </a:rPr>
              <a:t>Associated </a:t>
            </a:r>
            <a:r>
              <a:rPr lang="fr-BE" sz="1200" err="1">
                <a:solidFill>
                  <a:srgbClr val="95C023"/>
                </a:solidFill>
                <a:latin typeface="Lato Black"/>
                <a:ea typeface="Lato Regular"/>
                <a:cs typeface="Lato Regular"/>
                <a:sym typeface="Lato Black"/>
              </a:rPr>
              <a:t>members</a:t>
            </a:r>
            <a:r>
              <a:rPr lang="fr-BE" sz="1200">
                <a:solidFill>
                  <a:srgbClr val="95C023"/>
                </a:solidFill>
                <a:latin typeface="Lato Black"/>
                <a:ea typeface="Lato Regular"/>
                <a:cs typeface="Lato Regular"/>
                <a:sym typeface="Lato Black"/>
              </a:rPr>
              <a:t>: </a:t>
            </a:r>
            <a:r>
              <a:rPr lang="fr-BE" sz="1200" err="1">
                <a:solidFill>
                  <a:srgbClr val="95C023"/>
                </a:solidFill>
                <a:latin typeface="Lato Black"/>
                <a:ea typeface="Lato Black"/>
                <a:cs typeface="Lato Black"/>
                <a:sym typeface="Lato Black"/>
              </a:rPr>
              <a:t>Czech</a:t>
            </a:r>
            <a:r>
              <a:rPr lang="fr-BE" sz="1200">
                <a:solidFill>
                  <a:srgbClr val="95C023"/>
                </a:solidFill>
                <a:latin typeface="Lato Black"/>
                <a:ea typeface="Lato Black"/>
                <a:cs typeface="Lato Black"/>
                <a:sym typeface="Lato Black"/>
              </a:rPr>
              <a:t> </a:t>
            </a:r>
            <a:r>
              <a:rPr lang="fr-BE" sz="1200" err="1">
                <a:solidFill>
                  <a:srgbClr val="95C023"/>
                </a:solidFill>
                <a:latin typeface="Lato Black"/>
                <a:ea typeface="Lato Black"/>
                <a:cs typeface="Lato Black"/>
                <a:sym typeface="Lato Black"/>
              </a:rPr>
              <a:t>Republic</a:t>
            </a:r>
            <a:r>
              <a:rPr lang="fr-BE" sz="1200">
                <a:solidFill>
                  <a:srgbClr val="95C023"/>
                </a:solidFill>
                <a:latin typeface="Lato Black"/>
                <a:ea typeface="Lato Black"/>
                <a:cs typeface="Lato Black"/>
                <a:sym typeface="Lato Black"/>
              </a:rPr>
              <a:t> &amp; </a:t>
            </a:r>
            <a:r>
              <a:rPr lang="fr-BE" sz="1200" err="1">
                <a:solidFill>
                  <a:srgbClr val="95C023"/>
                </a:solidFill>
                <a:latin typeface="Lato Black"/>
                <a:ea typeface="Lato Black"/>
                <a:cs typeface="Lato Black"/>
                <a:sym typeface="Lato Black"/>
              </a:rPr>
              <a:t>Poland</a:t>
            </a:r>
            <a:r>
              <a:rPr lang="fr-BE" sz="1200">
                <a:solidFill>
                  <a:srgbClr val="95C023"/>
                </a:solidFill>
                <a:latin typeface="Lato Black"/>
                <a:ea typeface="Lato Black"/>
                <a:cs typeface="Lato Black"/>
                <a:sym typeface="Lato Black"/>
              </a:rPr>
              <a:t> </a:t>
            </a:r>
            <a:endParaRPr lang="fr-BE" sz="1200">
              <a:solidFill>
                <a:srgbClr val="95C023"/>
              </a:solidFill>
              <a:latin typeface="Lato Black"/>
              <a:ea typeface="Lato Regular"/>
              <a:cs typeface="Lato Regular"/>
              <a:sym typeface="Lato Black"/>
            </a:endParaRPr>
          </a:p>
        </p:txBody>
      </p:sp>
      <p:grpSp>
        <p:nvGrpSpPr>
          <p:cNvPr id="18" name="Group 17">
            <a:extLst>
              <a:ext uri="{FF2B5EF4-FFF2-40B4-BE49-F238E27FC236}">
                <a16:creationId xmlns:a16="http://schemas.microsoft.com/office/drawing/2014/main" id="{57D60F16-4382-4A7F-B015-06638D6D9FE7}"/>
              </a:ext>
            </a:extLst>
          </p:cNvPr>
          <p:cNvGrpSpPr/>
          <p:nvPr userDrawn="1"/>
        </p:nvGrpSpPr>
        <p:grpSpPr>
          <a:xfrm>
            <a:off x="6699803" y="1826576"/>
            <a:ext cx="1373955" cy="2371778"/>
            <a:chOff x="17866124" y="4870869"/>
            <a:chExt cx="3663876" cy="6324741"/>
          </a:xfrm>
        </p:grpSpPr>
        <p:sp>
          <p:nvSpPr>
            <p:cNvPr id="19" name="Shape 11777">
              <a:extLst>
                <a:ext uri="{FF2B5EF4-FFF2-40B4-BE49-F238E27FC236}">
                  <a16:creationId xmlns:a16="http://schemas.microsoft.com/office/drawing/2014/main" id="{39E30686-901D-44D7-AE1C-3B80AEE03981}"/>
                </a:ext>
              </a:extLst>
            </p:cNvPr>
            <p:cNvSpPr/>
            <p:nvPr/>
          </p:nvSpPr>
          <p:spPr>
            <a:xfrm>
              <a:off x="19661966" y="7663909"/>
              <a:ext cx="1859485"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70C0"/>
                  </a:solidFill>
                  <a:latin typeface="Arial" panose="020B0604020202020204" pitchFamily="34" charset="0"/>
                  <a:ea typeface="Lato Black"/>
                  <a:cs typeface="Arial" panose="020B0604020202020204" pitchFamily="34" charset="0"/>
                  <a:sym typeface="Lato Black"/>
                </a:rPr>
                <a:t>Sweden</a:t>
              </a:r>
              <a:endParaRPr sz="1500">
                <a:solidFill>
                  <a:srgbClr val="0070C0"/>
                </a:solidFill>
                <a:latin typeface="Arial" panose="020B0604020202020204" pitchFamily="34" charset="0"/>
                <a:ea typeface="Lato Black"/>
                <a:cs typeface="Arial" panose="020B0604020202020204" pitchFamily="34" charset="0"/>
                <a:sym typeface="Lato Black"/>
              </a:endParaRPr>
            </a:p>
          </p:txBody>
        </p:sp>
        <p:sp>
          <p:nvSpPr>
            <p:cNvPr id="20" name="Shape 11822">
              <a:extLst>
                <a:ext uri="{FF2B5EF4-FFF2-40B4-BE49-F238E27FC236}">
                  <a16:creationId xmlns:a16="http://schemas.microsoft.com/office/drawing/2014/main" id="{64E39473-ECC3-4E74-A620-D40537CA8E60}"/>
                </a:ext>
              </a:extLst>
            </p:cNvPr>
            <p:cNvSpPr/>
            <p:nvPr/>
          </p:nvSpPr>
          <p:spPr>
            <a:xfrm>
              <a:off x="20181339" y="6732896"/>
              <a:ext cx="1316600"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a:solidFill>
                    <a:srgbClr val="0070C0"/>
                  </a:solidFill>
                  <a:latin typeface="Arial" panose="020B0604020202020204" pitchFamily="34" charset="0"/>
                  <a:ea typeface="Lato Black"/>
                  <a:cs typeface="Arial" panose="020B0604020202020204" pitchFamily="34" charset="0"/>
                  <a:sym typeface="Lato Black"/>
                </a:rPr>
                <a:t>Spain</a:t>
              </a:r>
              <a:endParaRPr sz="1500">
                <a:solidFill>
                  <a:srgbClr val="0070C0"/>
                </a:solidFill>
                <a:latin typeface="Arial" panose="020B0604020202020204" pitchFamily="34" charset="0"/>
                <a:ea typeface="Lato Regular"/>
                <a:cs typeface="Arial" panose="020B0604020202020204" pitchFamily="34" charset="0"/>
                <a:sym typeface="Lato Regular"/>
              </a:endParaRPr>
            </a:p>
          </p:txBody>
        </p:sp>
        <p:sp>
          <p:nvSpPr>
            <p:cNvPr id="21" name="Shape 11823">
              <a:extLst>
                <a:ext uri="{FF2B5EF4-FFF2-40B4-BE49-F238E27FC236}">
                  <a16:creationId xmlns:a16="http://schemas.microsoft.com/office/drawing/2014/main" id="{D0EBFEBB-E048-488B-83EB-E08214E92B87}"/>
                </a:ext>
              </a:extLst>
            </p:cNvPr>
            <p:cNvSpPr/>
            <p:nvPr/>
          </p:nvSpPr>
          <p:spPr>
            <a:xfrm>
              <a:off x="17866124" y="10456946"/>
              <a:ext cx="3659119"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a:solidFill>
                    <a:srgbClr val="0070C0"/>
                  </a:solidFill>
                  <a:latin typeface="Arial" panose="020B0604020202020204" pitchFamily="34" charset="0"/>
                  <a:ea typeface="Lato Black"/>
                  <a:cs typeface="Arial" panose="020B0604020202020204" pitchFamily="34" charset="0"/>
                  <a:sym typeface="Lato Black"/>
                </a:rPr>
                <a:t>United </a:t>
              </a:r>
              <a:r>
                <a:rPr lang="fr-BE" sz="1500" err="1">
                  <a:solidFill>
                    <a:srgbClr val="0070C0"/>
                  </a:solidFill>
                  <a:latin typeface="Arial" panose="020B0604020202020204" pitchFamily="34" charset="0"/>
                  <a:ea typeface="Lato Black"/>
                  <a:cs typeface="Arial" panose="020B0604020202020204" pitchFamily="34" charset="0"/>
                  <a:sym typeface="Lato Black"/>
                </a:rPr>
                <a:t>Kingdom</a:t>
              </a:r>
              <a:endParaRPr sz="1500">
                <a:solidFill>
                  <a:srgbClr val="0070C0"/>
                </a:solidFill>
                <a:latin typeface="Arial" panose="020B0604020202020204" pitchFamily="34" charset="0"/>
                <a:ea typeface="Lato Regular"/>
                <a:cs typeface="Arial" panose="020B0604020202020204" pitchFamily="34" charset="0"/>
                <a:sym typeface="Lato Regular"/>
              </a:endParaRPr>
            </a:p>
          </p:txBody>
        </p:sp>
        <p:sp>
          <p:nvSpPr>
            <p:cNvPr id="22" name="Shape 11779">
              <a:extLst>
                <a:ext uri="{FF2B5EF4-FFF2-40B4-BE49-F238E27FC236}">
                  <a16:creationId xmlns:a16="http://schemas.microsoft.com/office/drawing/2014/main" id="{52878BF3-4AD5-4C21-811C-C015E760306E}"/>
                </a:ext>
              </a:extLst>
            </p:cNvPr>
            <p:cNvSpPr/>
            <p:nvPr/>
          </p:nvSpPr>
          <p:spPr>
            <a:xfrm>
              <a:off x="19543345" y="5801882"/>
              <a:ext cx="1974898"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70C0"/>
                  </a:solidFill>
                  <a:latin typeface="Arial" panose="020B0604020202020204" pitchFamily="34" charset="0"/>
                  <a:ea typeface="Lato Black"/>
                  <a:cs typeface="Arial" panose="020B0604020202020204" pitchFamily="34" charset="0"/>
                  <a:sym typeface="Lato Black"/>
                </a:rPr>
                <a:t>Slovenia</a:t>
              </a:r>
              <a:endParaRPr sz="1500">
                <a:solidFill>
                  <a:srgbClr val="0070C0"/>
                </a:solidFill>
                <a:latin typeface="Arial" panose="020B0604020202020204" pitchFamily="34" charset="0"/>
                <a:ea typeface="Lato Regular"/>
                <a:cs typeface="Arial" panose="020B0604020202020204" pitchFamily="34" charset="0"/>
                <a:sym typeface="Lato Regular"/>
              </a:endParaRPr>
            </a:p>
          </p:txBody>
        </p:sp>
        <p:sp>
          <p:nvSpPr>
            <p:cNvPr id="23" name="Shape 11779">
              <a:extLst>
                <a:ext uri="{FF2B5EF4-FFF2-40B4-BE49-F238E27FC236}">
                  <a16:creationId xmlns:a16="http://schemas.microsoft.com/office/drawing/2014/main" id="{307D1043-07CF-4BE8-8FEB-8BFF9295F6E6}"/>
                </a:ext>
              </a:extLst>
            </p:cNvPr>
            <p:cNvSpPr/>
            <p:nvPr/>
          </p:nvSpPr>
          <p:spPr>
            <a:xfrm>
              <a:off x="19585022" y="4870869"/>
              <a:ext cx="1944978"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70C0"/>
                  </a:solidFill>
                  <a:latin typeface="Arial" panose="020B0604020202020204" pitchFamily="34" charset="0"/>
                  <a:ea typeface="Lato Black"/>
                  <a:cs typeface="Arial" panose="020B0604020202020204" pitchFamily="34" charset="0"/>
                  <a:sym typeface="Lato Black"/>
                </a:rPr>
                <a:t>Slovakia</a:t>
              </a:r>
              <a:endParaRPr sz="1500">
                <a:solidFill>
                  <a:srgbClr val="0070C0"/>
                </a:solidFill>
                <a:latin typeface="Arial" panose="020B0604020202020204" pitchFamily="34" charset="0"/>
                <a:ea typeface="Lato Regular"/>
                <a:cs typeface="Arial" panose="020B0604020202020204" pitchFamily="34" charset="0"/>
                <a:sym typeface="Lato Regular"/>
              </a:endParaRPr>
            </a:p>
          </p:txBody>
        </p:sp>
        <p:sp>
          <p:nvSpPr>
            <p:cNvPr id="24" name="Shape 11775">
              <a:extLst>
                <a:ext uri="{FF2B5EF4-FFF2-40B4-BE49-F238E27FC236}">
                  <a16:creationId xmlns:a16="http://schemas.microsoft.com/office/drawing/2014/main" id="{97EAE241-C46D-4030-81E9-7A6A499B2D69}"/>
                </a:ext>
              </a:extLst>
            </p:cNvPr>
            <p:cNvSpPr/>
            <p:nvPr/>
          </p:nvSpPr>
          <p:spPr>
            <a:xfrm>
              <a:off x="19708451" y="9525933"/>
              <a:ext cx="1773991"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70C0"/>
                  </a:solidFill>
                  <a:latin typeface="Arial" panose="020B0604020202020204" pitchFamily="34" charset="0"/>
                  <a:ea typeface="Lato Black"/>
                  <a:cs typeface="Arial" panose="020B0604020202020204" pitchFamily="34" charset="0"/>
                  <a:sym typeface="Lato Black"/>
                </a:rPr>
                <a:t>Ukrania</a:t>
              </a:r>
              <a:endParaRPr sz="1500">
                <a:solidFill>
                  <a:srgbClr val="0070C0"/>
                </a:solidFill>
                <a:latin typeface="Arial" panose="020B0604020202020204" pitchFamily="34" charset="0"/>
                <a:ea typeface="Lato Regular"/>
                <a:cs typeface="Arial" panose="020B0604020202020204" pitchFamily="34" charset="0"/>
                <a:sym typeface="Lato Regular"/>
              </a:endParaRPr>
            </a:p>
          </p:txBody>
        </p:sp>
        <p:sp>
          <p:nvSpPr>
            <p:cNvPr id="25" name="Shape 11779">
              <a:extLst>
                <a:ext uri="{FF2B5EF4-FFF2-40B4-BE49-F238E27FC236}">
                  <a16:creationId xmlns:a16="http://schemas.microsoft.com/office/drawing/2014/main" id="{EF248F75-1FB6-4179-8843-46109B666390}"/>
                </a:ext>
              </a:extLst>
            </p:cNvPr>
            <p:cNvSpPr/>
            <p:nvPr/>
          </p:nvSpPr>
          <p:spPr>
            <a:xfrm>
              <a:off x="18834817" y="8594922"/>
              <a:ext cx="2658847"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l">
                <a:lnSpc>
                  <a:spcPct val="120000"/>
                </a:lnSpc>
                <a:defRPr sz="1800"/>
              </a:pPr>
              <a:r>
                <a:rPr lang="fr-BE" sz="1500" err="1">
                  <a:solidFill>
                    <a:srgbClr val="0070C0"/>
                  </a:solidFill>
                  <a:latin typeface="Arial" panose="020B0604020202020204" pitchFamily="34" charset="0"/>
                  <a:ea typeface="Lato Black"/>
                  <a:cs typeface="Arial" panose="020B0604020202020204" pitchFamily="34" charset="0"/>
                  <a:sym typeface="Lato Black"/>
                </a:rPr>
                <a:t>Switzerland</a:t>
              </a:r>
              <a:endParaRPr sz="1500">
                <a:solidFill>
                  <a:srgbClr val="0070C0"/>
                </a:solidFill>
                <a:latin typeface="Arial" panose="020B0604020202020204" pitchFamily="34" charset="0"/>
                <a:ea typeface="Lato Regular"/>
                <a:cs typeface="Arial" panose="020B0604020202020204" pitchFamily="34" charset="0"/>
                <a:sym typeface="Lato Regular"/>
              </a:endParaRPr>
            </a:p>
          </p:txBody>
        </p:sp>
      </p:grpSp>
      <p:sp>
        <p:nvSpPr>
          <p:cNvPr id="26" name="Shape 39">
            <a:extLst>
              <a:ext uri="{FF2B5EF4-FFF2-40B4-BE49-F238E27FC236}">
                <a16:creationId xmlns:a16="http://schemas.microsoft.com/office/drawing/2014/main" id="{11CE64AE-72F7-4D3D-9DBD-20633781FDF7}"/>
              </a:ext>
            </a:extLst>
          </p:cNvPr>
          <p:cNvSpPr/>
          <p:nvPr userDrawn="1"/>
        </p:nvSpPr>
        <p:spPr>
          <a:xfrm>
            <a:off x="945868" y="1072050"/>
            <a:ext cx="7252264" cy="3249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120000"/>
              </a:lnSpc>
              <a:defRPr sz="2000">
                <a:solidFill>
                  <a:srgbClr val="1A202E"/>
                </a:solidFill>
                <a:latin typeface="Lato Light"/>
                <a:ea typeface="Lato Light"/>
                <a:cs typeface="Lato Light"/>
                <a:sym typeface="Lato Light"/>
              </a:defRPr>
            </a:lvl1pPr>
          </a:lstStyle>
          <a:p>
            <a:pPr lvl="0" algn="ctr">
              <a:lnSpc>
                <a:spcPct val="100000"/>
              </a:lnSpc>
              <a:defRPr sz="1800">
                <a:solidFill>
                  <a:srgbClr val="000000"/>
                </a:solidFill>
              </a:defRPr>
            </a:pPr>
            <a:r>
              <a:rPr lang="en-GB" sz="1350">
                <a:solidFill>
                  <a:srgbClr val="000000"/>
                </a:solidFill>
                <a:latin typeface="Arial" panose="020B0604020202020204" pitchFamily="34" charset="0"/>
                <a:cs typeface="Arial" panose="020B0604020202020204" pitchFamily="34" charset="0"/>
                <a:sym typeface="Helvetica Light"/>
              </a:rPr>
              <a:t>The membership of </a:t>
            </a:r>
            <a:r>
              <a:rPr lang="en-GB" sz="1800">
                <a:solidFill>
                  <a:srgbClr val="000000"/>
                </a:solidFill>
                <a:latin typeface="Arial" panose="020B0604020202020204" pitchFamily="34" charset="0"/>
                <a:cs typeface="Arial" panose="020B0604020202020204" pitchFamily="34" charset="0"/>
                <a:sym typeface="Helvetica Light"/>
              </a:rPr>
              <a:t>FORATOM</a:t>
            </a:r>
            <a:r>
              <a:rPr lang="en-GB" sz="1350">
                <a:solidFill>
                  <a:srgbClr val="000000"/>
                </a:solidFill>
                <a:latin typeface="Arial" panose="020B0604020202020204" pitchFamily="34" charset="0"/>
                <a:cs typeface="Arial" panose="020B0604020202020204" pitchFamily="34" charset="0"/>
                <a:sym typeface="Helvetica Light"/>
              </a:rPr>
              <a:t> is made up of 15 national nuclear associations representing </a:t>
            </a:r>
            <a:br>
              <a:rPr lang="en-GB" sz="1350">
                <a:solidFill>
                  <a:srgbClr val="000000"/>
                </a:solidFill>
                <a:latin typeface="Arial" panose="020B0604020202020204" pitchFamily="34" charset="0"/>
                <a:cs typeface="Arial" panose="020B0604020202020204" pitchFamily="34" charset="0"/>
                <a:sym typeface="Helvetica Light"/>
              </a:rPr>
            </a:br>
            <a:r>
              <a:rPr lang="en-GB" sz="1350">
                <a:solidFill>
                  <a:srgbClr val="000000"/>
                </a:solidFill>
                <a:latin typeface="Arial" panose="020B0604020202020204" pitchFamily="34" charset="0"/>
                <a:cs typeface="Arial" panose="020B0604020202020204" pitchFamily="34" charset="0"/>
                <a:sym typeface="Helvetica Light"/>
              </a:rPr>
              <a:t>nearly 800 firms.</a:t>
            </a:r>
          </a:p>
        </p:txBody>
      </p:sp>
      <p:grpSp>
        <p:nvGrpSpPr>
          <p:cNvPr id="27" name="Group 26">
            <a:extLst>
              <a:ext uri="{FF2B5EF4-FFF2-40B4-BE49-F238E27FC236}">
                <a16:creationId xmlns:a16="http://schemas.microsoft.com/office/drawing/2014/main" id="{DBF694E1-F07C-4DC7-83A8-A64476394BC2}"/>
              </a:ext>
            </a:extLst>
          </p:cNvPr>
          <p:cNvGrpSpPr/>
          <p:nvPr userDrawn="1"/>
        </p:nvGrpSpPr>
        <p:grpSpPr>
          <a:xfrm>
            <a:off x="3193906" y="1818757"/>
            <a:ext cx="2700262" cy="2665973"/>
            <a:chOff x="8470192" y="5318942"/>
            <a:chExt cx="7200698" cy="7109260"/>
          </a:xfrm>
        </p:grpSpPr>
        <p:pic>
          <p:nvPicPr>
            <p:cNvPr id="28" name="Picture 27">
              <a:extLst>
                <a:ext uri="{FF2B5EF4-FFF2-40B4-BE49-F238E27FC236}">
                  <a16:creationId xmlns:a16="http://schemas.microsoft.com/office/drawing/2014/main" id="{591A335B-6860-40BD-B960-03AD0E6F44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03074" y="5318942"/>
              <a:ext cx="726101" cy="720000"/>
            </a:xfrm>
            <a:prstGeom prst="rect">
              <a:avLst/>
            </a:prstGeom>
          </p:spPr>
        </p:pic>
        <p:pic>
          <p:nvPicPr>
            <p:cNvPr id="29" name="Picture 28">
              <a:extLst>
                <a:ext uri="{FF2B5EF4-FFF2-40B4-BE49-F238E27FC236}">
                  <a16:creationId xmlns:a16="http://schemas.microsoft.com/office/drawing/2014/main" id="{4DA78F6E-AE48-4957-81CD-E0639AC2CE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60587" y="5635093"/>
              <a:ext cx="720000" cy="720000"/>
            </a:xfrm>
            <a:prstGeom prst="rect">
              <a:avLst/>
            </a:prstGeom>
            <a:ln>
              <a:noFill/>
            </a:ln>
          </p:spPr>
        </p:pic>
        <p:pic>
          <p:nvPicPr>
            <p:cNvPr id="30" name="Picture 29">
              <a:extLst>
                <a:ext uri="{FF2B5EF4-FFF2-40B4-BE49-F238E27FC236}">
                  <a16:creationId xmlns:a16="http://schemas.microsoft.com/office/drawing/2014/main" id="{08AE0195-69E3-4BA1-B851-5E02719EF4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99927" y="6591687"/>
              <a:ext cx="713945" cy="720000"/>
            </a:xfrm>
            <a:prstGeom prst="rect">
              <a:avLst/>
            </a:prstGeom>
          </p:spPr>
        </p:pic>
        <p:pic>
          <p:nvPicPr>
            <p:cNvPr id="31" name="Picture 30">
              <a:extLst>
                <a:ext uri="{FF2B5EF4-FFF2-40B4-BE49-F238E27FC236}">
                  <a16:creationId xmlns:a16="http://schemas.microsoft.com/office/drawing/2014/main" id="{C3ED9146-A27B-4084-A4E7-98C02710B6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52205" y="7773915"/>
              <a:ext cx="713945" cy="720000"/>
            </a:xfrm>
            <a:prstGeom prst="rect">
              <a:avLst/>
            </a:prstGeom>
          </p:spPr>
        </p:pic>
        <p:pic>
          <p:nvPicPr>
            <p:cNvPr id="32" name="Picture 31">
              <a:extLst>
                <a:ext uri="{FF2B5EF4-FFF2-40B4-BE49-F238E27FC236}">
                  <a16:creationId xmlns:a16="http://schemas.microsoft.com/office/drawing/2014/main" id="{F7AF7C10-7C82-4AD3-8672-0C8CB5133A8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950890" y="8962485"/>
              <a:ext cx="720000" cy="720000"/>
            </a:xfrm>
            <a:prstGeom prst="rect">
              <a:avLst/>
            </a:prstGeom>
          </p:spPr>
        </p:pic>
        <p:pic>
          <p:nvPicPr>
            <p:cNvPr id="33" name="Picture 32">
              <a:extLst>
                <a:ext uri="{FF2B5EF4-FFF2-40B4-BE49-F238E27FC236}">
                  <a16:creationId xmlns:a16="http://schemas.microsoft.com/office/drawing/2014/main" id="{3669C9A3-1136-4BA2-A09F-2546E5C13B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673150" y="10106279"/>
              <a:ext cx="713945" cy="720000"/>
            </a:xfrm>
            <a:prstGeom prst="rect">
              <a:avLst/>
            </a:prstGeom>
          </p:spPr>
        </p:pic>
        <p:pic>
          <p:nvPicPr>
            <p:cNvPr id="34" name="Picture 33">
              <a:extLst>
                <a:ext uri="{FF2B5EF4-FFF2-40B4-BE49-F238E27FC236}">
                  <a16:creationId xmlns:a16="http://schemas.microsoft.com/office/drawing/2014/main" id="{B079CDB5-34C9-439B-AB04-EAB24B5224E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788442" y="11111921"/>
              <a:ext cx="720000" cy="720000"/>
            </a:xfrm>
            <a:prstGeom prst="rect">
              <a:avLst/>
            </a:prstGeom>
          </p:spPr>
        </p:pic>
        <p:pic>
          <p:nvPicPr>
            <p:cNvPr id="35" name="Picture 34" descr="A picture containing clipart&#10;&#10;Description generated with high confidence">
              <a:extLst>
                <a:ext uri="{FF2B5EF4-FFF2-40B4-BE49-F238E27FC236}">
                  <a16:creationId xmlns:a16="http://schemas.microsoft.com/office/drawing/2014/main" id="{3F1E4FB5-A4AE-4B98-A7C1-BB16B43C340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450503" y="11708202"/>
              <a:ext cx="713945" cy="720000"/>
            </a:xfrm>
            <a:prstGeom prst="rect">
              <a:avLst/>
            </a:prstGeom>
          </p:spPr>
        </p:pic>
        <p:pic>
          <p:nvPicPr>
            <p:cNvPr id="36" name="Picture 35" descr="A picture containing object&#10;&#10;Description generated with high confidence">
              <a:extLst>
                <a:ext uri="{FF2B5EF4-FFF2-40B4-BE49-F238E27FC236}">
                  <a16:creationId xmlns:a16="http://schemas.microsoft.com/office/drawing/2014/main" id="{57BC2423-16B1-4A3F-A8E2-21BFF9F3B3D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50538" y="11680417"/>
              <a:ext cx="726101" cy="720000"/>
            </a:xfrm>
            <a:prstGeom prst="rect">
              <a:avLst/>
            </a:prstGeom>
          </p:spPr>
        </p:pic>
        <p:pic>
          <p:nvPicPr>
            <p:cNvPr id="37" name="Picture 36">
              <a:extLst>
                <a:ext uri="{FF2B5EF4-FFF2-40B4-BE49-F238E27FC236}">
                  <a16:creationId xmlns:a16="http://schemas.microsoft.com/office/drawing/2014/main" id="{78BC2CD0-1C73-410C-A535-C875B6CEDB4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20379" y="11054957"/>
              <a:ext cx="707999" cy="720000"/>
            </a:xfrm>
            <a:prstGeom prst="rect">
              <a:avLst/>
            </a:prstGeom>
          </p:spPr>
        </p:pic>
        <p:pic>
          <p:nvPicPr>
            <p:cNvPr id="38" name="Picture 37">
              <a:extLst>
                <a:ext uri="{FF2B5EF4-FFF2-40B4-BE49-F238E27FC236}">
                  <a16:creationId xmlns:a16="http://schemas.microsoft.com/office/drawing/2014/main" id="{979D9FFD-9967-4734-A7E6-A2682A4999D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747932" y="10000042"/>
              <a:ext cx="720000" cy="720000"/>
            </a:xfrm>
            <a:prstGeom prst="rect">
              <a:avLst/>
            </a:prstGeom>
          </p:spPr>
        </p:pic>
        <p:pic>
          <p:nvPicPr>
            <p:cNvPr id="39" name="Picture 38" descr="A close up of a sign&#10;&#10;Description generated with high confidence">
              <a:extLst>
                <a:ext uri="{FF2B5EF4-FFF2-40B4-BE49-F238E27FC236}">
                  <a16:creationId xmlns:a16="http://schemas.microsoft.com/office/drawing/2014/main" id="{7959B55C-BCA8-4D2E-8F9F-87B62B61837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753987" y="7278096"/>
              <a:ext cx="713945" cy="720000"/>
            </a:xfrm>
            <a:prstGeom prst="rect">
              <a:avLst/>
            </a:prstGeom>
          </p:spPr>
        </p:pic>
        <p:pic>
          <p:nvPicPr>
            <p:cNvPr id="40" name="Picture 39">
              <a:extLst>
                <a:ext uri="{FF2B5EF4-FFF2-40B4-BE49-F238E27FC236}">
                  <a16:creationId xmlns:a16="http://schemas.microsoft.com/office/drawing/2014/main" id="{D20EF671-BFB6-41D5-8E06-D61AD620CE6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516979" y="6227907"/>
              <a:ext cx="720000" cy="720000"/>
            </a:xfrm>
            <a:prstGeom prst="rect">
              <a:avLst/>
            </a:prstGeom>
          </p:spPr>
        </p:pic>
        <p:pic>
          <p:nvPicPr>
            <p:cNvPr id="41" name="Picture 40" descr="A picture containing clipart&#10;&#10;Description generated with very high confidence">
              <a:extLst>
                <a:ext uri="{FF2B5EF4-FFF2-40B4-BE49-F238E27FC236}">
                  <a16:creationId xmlns:a16="http://schemas.microsoft.com/office/drawing/2014/main" id="{731A3532-12F9-4311-88AC-0F8D99B7FB3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470192" y="8594892"/>
              <a:ext cx="720000" cy="720000"/>
            </a:xfrm>
            <a:prstGeom prst="rect">
              <a:avLst/>
            </a:prstGeom>
          </p:spPr>
        </p:pic>
        <p:pic>
          <p:nvPicPr>
            <p:cNvPr id="42" name="Picture 41">
              <a:extLst>
                <a:ext uri="{FF2B5EF4-FFF2-40B4-BE49-F238E27FC236}">
                  <a16:creationId xmlns:a16="http://schemas.microsoft.com/office/drawing/2014/main" id="{B116EE71-7FE0-476A-9344-49C3ABB7B85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671419" y="5619665"/>
              <a:ext cx="726101" cy="720000"/>
            </a:xfrm>
            <a:prstGeom prst="rect">
              <a:avLst/>
            </a:prstGeom>
          </p:spPr>
        </p:pic>
      </p:grpSp>
      <p:grpSp>
        <p:nvGrpSpPr>
          <p:cNvPr id="45" name="Group 44">
            <a:extLst>
              <a:ext uri="{FF2B5EF4-FFF2-40B4-BE49-F238E27FC236}">
                <a16:creationId xmlns:a16="http://schemas.microsoft.com/office/drawing/2014/main" id="{5EA20DA0-BE0F-4998-B5D3-F01B4E71C873}"/>
              </a:ext>
            </a:extLst>
          </p:cNvPr>
          <p:cNvGrpSpPr/>
          <p:nvPr userDrawn="1"/>
        </p:nvGrpSpPr>
        <p:grpSpPr>
          <a:xfrm>
            <a:off x="6497085" y="4757566"/>
            <a:ext cx="2585838" cy="324000"/>
            <a:chOff x="19366549" y="13183723"/>
            <a:chExt cx="3447783" cy="432000"/>
          </a:xfrm>
        </p:grpSpPr>
        <p:sp>
          <p:nvSpPr>
            <p:cNvPr id="46" name="Shape 91">
              <a:extLst>
                <a:ext uri="{FF2B5EF4-FFF2-40B4-BE49-F238E27FC236}">
                  <a16:creationId xmlns:a16="http://schemas.microsoft.com/office/drawing/2014/main" id="{34EF9523-E5BB-46BC-9AE5-F120655F34B0}"/>
                </a:ext>
              </a:extLst>
            </p:cNvPr>
            <p:cNvSpPr/>
            <p:nvPr userDrawn="1"/>
          </p:nvSpPr>
          <p:spPr>
            <a:xfrm>
              <a:off x="19798549" y="13193443"/>
              <a:ext cx="3015783" cy="3583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0000"/>
                </a:lnSpc>
                <a:defRPr sz="1800">
                  <a:latin typeface="Lato Light"/>
                  <a:ea typeface="Lato Light"/>
                  <a:cs typeface="Lato Light"/>
                  <a:sym typeface="Lato Light"/>
                </a:defRPr>
              </a:lvl1pPr>
            </a:lstStyle>
            <a:p>
              <a:pPr lvl="0"/>
              <a:r>
                <a:rPr sz="900">
                  <a:solidFill>
                    <a:schemeClr val="bg1">
                      <a:lumMod val="50000"/>
                    </a:schemeClr>
                  </a:solidFill>
                  <a:latin typeface="+mn-lt"/>
                  <a:cs typeface="Arial" panose="020B0604020202020204" pitchFamily="34" charset="0"/>
                </a:rPr>
                <a:t>www.</a:t>
              </a:r>
              <a:r>
                <a:rPr lang="fr-BE" sz="900">
                  <a:solidFill>
                    <a:schemeClr val="bg1">
                      <a:lumMod val="50000"/>
                    </a:schemeClr>
                  </a:solidFill>
                  <a:latin typeface="+mn-lt"/>
                  <a:cs typeface="Arial" panose="020B0604020202020204" pitchFamily="34" charset="0"/>
                </a:rPr>
                <a:t>foratom.org</a:t>
              </a:r>
              <a:r>
                <a:rPr sz="900">
                  <a:solidFill>
                    <a:schemeClr val="bg1">
                      <a:lumMod val="50000"/>
                    </a:schemeClr>
                  </a:solidFill>
                  <a:latin typeface="+mn-lt"/>
                  <a:cs typeface="Arial" panose="020B0604020202020204" pitchFamily="34" charset="0"/>
                </a:rPr>
                <a:t> |  </a:t>
              </a:r>
              <a:r>
                <a:rPr lang="fr-BE" sz="900" err="1">
                  <a:solidFill>
                    <a:schemeClr val="bg1">
                      <a:lumMod val="50000"/>
                    </a:schemeClr>
                  </a:solidFill>
                  <a:latin typeface="+mn-lt"/>
                  <a:cs typeface="Arial" panose="020B0604020202020204" pitchFamily="34" charset="0"/>
                </a:rPr>
                <a:t>foratom</a:t>
              </a:r>
              <a:r>
                <a:rPr sz="900">
                  <a:solidFill>
                    <a:schemeClr val="bg1">
                      <a:lumMod val="50000"/>
                    </a:schemeClr>
                  </a:solidFill>
                  <a:latin typeface="+mn-lt"/>
                  <a:cs typeface="Arial" panose="020B0604020202020204" pitchFamily="34" charset="0"/>
                </a:rPr>
                <a:t>@</a:t>
              </a:r>
              <a:r>
                <a:rPr lang="fr-BE" sz="900">
                  <a:solidFill>
                    <a:schemeClr val="bg1">
                      <a:lumMod val="50000"/>
                    </a:schemeClr>
                  </a:solidFill>
                  <a:latin typeface="+mn-lt"/>
                  <a:cs typeface="Arial" panose="020B0604020202020204" pitchFamily="34" charset="0"/>
                </a:rPr>
                <a:t>foratom.org </a:t>
              </a:r>
              <a:r>
                <a:rPr sz="900">
                  <a:solidFill>
                    <a:schemeClr val="bg1">
                      <a:lumMod val="50000"/>
                    </a:schemeClr>
                  </a:solidFill>
                  <a:latin typeface="+mn-lt"/>
                  <a:cs typeface="Arial" panose="020B0604020202020204" pitchFamily="34" charset="0"/>
                </a:rPr>
                <a:t>|</a:t>
              </a:r>
            </a:p>
          </p:txBody>
        </p:sp>
        <p:sp>
          <p:nvSpPr>
            <p:cNvPr id="47" name="Shape 36">
              <a:extLst>
                <a:ext uri="{FF2B5EF4-FFF2-40B4-BE49-F238E27FC236}">
                  <a16:creationId xmlns:a16="http://schemas.microsoft.com/office/drawing/2014/main" id="{46FBF404-2C1F-432B-8BDD-56B90AA978AA}"/>
                </a:ext>
              </a:extLst>
            </p:cNvPr>
            <p:cNvSpPr/>
            <p:nvPr/>
          </p:nvSpPr>
          <p:spPr>
            <a:xfrm>
              <a:off x="19366549" y="13183723"/>
              <a:ext cx="432000" cy="43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19" cstate="screen">
                <a:extLst>
                  <a:ext uri="{28A0092B-C50C-407E-A947-70E740481C1C}">
                    <a14:useLocalDpi xmlns:a14="http://schemas.microsoft.com/office/drawing/2010/main"/>
                  </a:ext>
                </a:extLst>
              </a:blip>
              <a:srcRect/>
              <a:stretch>
                <a:fillRect/>
              </a:stretch>
            </a:blipFill>
            <a:ln w="1905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900">
                <a:solidFill>
                  <a:schemeClr val="bg1">
                    <a:lumMod val="50000"/>
                  </a:schemeClr>
                </a:solidFill>
              </a:endParaRPr>
            </a:p>
          </p:txBody>
        </p:sp>
      </p:grpSp>
      <p:sp>
        <p:nvSpPr>
          <p:cNvPr id="48" name="Shape 40">
            <a:extLst>
              <a:ext uri="{FF2B5EF4-FFF2-40B4-BE49-F238E27FC236}">
                <a16:creationId xmlns:a16="http://schemas.microsoft.com/office/drawing/2014/main" id="{B01EFEAE-6DEF-484D-8DF6-DEB051144F5C}"/>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sp>
        <p:nvSpPr>
          <p:cNvPr id="2" name="Title 1">
            <a:extLst>
              <a:ext uri="{FF2B5EF4-FFF2-40B4-BE49-F238E27FC236}">
                <a16:creationId xmlns:a16="http://schemas.microsoft.com/office/drawing/2014/main" id="{2A748408-66BC-4CE8-ABFE-54505B58DF39}"/>
              </a:ext>
            </a:extLst>
          </p:cNvPr>
          <p:cNvSpPr>
            <a:spLocks noGrp="1"/>
          </p:cNvSpPr>
          <p:nvPr>
            <p:ph type="title" hasCustomPrompt="1"/>
          </p:nvPr>
        </p:nvSpPr>
        <p:spPr/>
        <p:txBody>
          <a:bodyPr/>
          <a:lstStyle>
            <a:lvl1pPr>
              <a:defRPr/>
            </a:lvl1pPr>
          </a:lstStyle>
          <a:p>
            <a:r>
              <a:rPr lang="en-US"/>
              <a:t>Membership</a:t>
            </a:r>
            <a:endParaRPr lang="en-GB"/>
          </a:p>
        </p:txBody>
      </p:sp>
      <p:sp>
        <p:nvSpPr>
          <p:cNvPr id="49" name="Slide Number Placeholder 5">
            <a:extLst>
              <a:ext uri="{FF2B5EF4-FFF2-40B4-BE49-F238E27FC236}">
                <a16:creationId xmlns:a16="http://schemas.microsoft.com/office/drawing/2014/main" id="{ABB553BE-509D-4A85-9321-6B33DF3C44B7}"/>
              </a:ext>
            </a:extLst>
          </p:cNvPr>
          <p:cNvSpPr>
            <a:spLocks noGrp="1"/>
          </p:cNvSpPr>
          <p:nvPr>
            <p:ph type="sldNum" sz="quarter" idx="12"/>
          </p:nvPr>
        </p:nvSpPr>
        <p:spPr>
          <a:xfrm>
            <a:off x="8686800" y="61516"/>
            <a:ext cx="346668" cy="273844"/>
          </a:xfrm>
          <a:prstGeom prst="rect">
            <a:avLst/>
          </a:prstGeom>
        </p:spPr>
        <p:txBody>
          <a:bodyPr/>
          <a:lstStyle>
            <a:lvl1pPr algn="r">
              <a:defRPr sz="900">
                <a:solidFill>
                  <a:schemeClr val="bg1">
                    <a:lumMod val="50000"/>
                  </a:schemeClr>
                </a:solidFill>
              </a:defRPr>
            </a:lvl1pPr>
          </a:lstStyle>
          <a:p>
            <a:fld id="{5FB7CB8C-1465-4755-BC59-43595AD50DAD}" type="slidenum">
              <a:rPr lang="en-GB" smtClean="0"/>
              <a:pPr/>
              <a:t>‹#›</a:t>
            </a:fld>
            <a:endParaRPr lang="en-GB"/>
          </a:p>
        </p:txBody>
      </p:sp>
      <p:grpSp>
        <p:nvGrpSpPr>
          <p:cNvPr id="50" name="Group 97">
            <a:extLst>
              <a:ext uri="{FF2B5EF4-FFF2-40B4-BE49-F238E27FC236}">
                <a16:creationId xmlns:a16="http://schemas.microsoft.com/office/drawing/2014/main" id="{7F0F5307-F3FD-4F10-913A-268470DA16CA}"/>
              </a:ext>
            </a:extLst>
          </p:cNvPr>
          <p:cNvGrpSpPr/>
          <p:nvPr userDrawn="1"/>
        </p:nvGrpSpPr>
        <p:grpSpPr>
          <a:xfrm>
            <a:off x="4442330" y="747284"/>
            <a:ext cx="259338" cy="59736"/>
            <a:chOff x="-63500" y="0"/>
            <a:chExt cx="528276" cy="112088"/>
          </a:xfrm>
        </p:grpSpPr>
        <p:sp>
          <p:nvSpPr>
            <p:cNvPr id="51" name="Shape 94">
              <a:extLst>
                <a:ext uri="{FF2B5EF4-FFF2-40B4-BE49-F238E27FC236}">
                  <a16:creationId xmlns:a16="http://schemas.microsoft.com/office/drawing/2014/main" id="{81834F3F-F500-4881-BF79-1CE20E3533C4}"/>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52" name="Shape 95">
              <a:extLst>
                <a:ext uri="{FF2B5EF4-FFF2-40B4-BE49-F238E27FC236}">
                  <a16:creationId xmlns:a16="http://schemas.microsoft.com/office/drawing/2014/main" id="{90E975B1-A7CD-4FF2-A0F7-C20398B9C992}"/>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53" name="Shape 96">
              <a:extLst>
                <a:ext uri="{FF2B5EF4-FFF2-40B4-BE49-F238E27FC236}">
                  <a16:creationId xmlns:a16="http://schemas.microsoft.com/office/drawing/2014/main" id="{BBE27318-9538-4AAF-BFA4-47771F56B478}"/>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261921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anim calcmode="lin" valueType="num">
                                      <p:cBhvr>
                                        <p:cTn id="14" dur="1000" fill="hold"/>
                                        <p:tgtEl>
                                          <p:spTgt spid="27"/>
                                        </p:tgtEl>
                                        <p:attrNameLst>
                                          <p:attrName>style.rotation</p:attrName>
                                        </p:attrNameLst>
                                      </p:cBhvr>
                                      <p:tavLst>
                                        <p:tav tm="0">
                                          <p:val>
                                            <p:fltVal val="360"/>
                                          </p:val>
                                        </p:tav>
                                        <p:tav tm="100000">
                                          <p:val>
                                            <p:fltVal val="0"/>
                                          </p:val>
                                        </p:tav>
                                      </p:tavLst>
                                    </p:anim>
                                    <p:animEffect transition="in" filter="fade">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vertical)">
                                      <p:cBhvr>
                                        <p:cTn id="25" dur="500"/>
                                        <p:tgtEl>
                                          <p:spTgt spid="18"/>
                                        </p:tgtEl>
                                      </p:cBhvr>
                                    </p:animEffect>
                                  </p:childTnLst>
                                </p:cTn>
                              </p:par>
                              <p:par>
                                <p:cTn id="26" presetID="9" presetClass="entr" presetSubtype="0" fill="hold" grpId="0" nodeType="withEffect">
                                  <p:stCondLst>
                                    <p:cond delay="0"/>
                                  </p:stCondLst>
                                  <p:iterate>
                                    <p:tmAbs val="0"/>
                                  </p:iterate>
                                  <p:childTnLst>
                                    <p:set>
                                      <p:cBhvr>
                                        <p:cTn id="27" fill="hold"/>
                                        <p:tgtEl>
                                          <p:spTgt spid="48"/>
                                        </p:tgtEl>
                                        <p:attrNameLst>
                                          <p:attrName>style.visibility</p:attrName>
                                        </p:attrNameLst>
                                      </p:cBhvr>
                                      <p:to>
                                        <p:strVal val="visible"/>
                                      </p:to>
                                    </p:set>
                                    <p:animEffect transition="in" filter="dissolve">
                                      <p:cBhvr>
                                        <p:cTn id="28" dur="4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48" grpId="0" animBg="1" advAuto="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9" name="Shape 40">
            <a:extLst>
              <a:ext uri="{FF2B5EF4-FFF2-40B4-BE49-F238E27FC236}">
                <a16:creationId xmlns:a16="http://schemas.microsoft.com/office/drawing/2014/main" id="{1F0BBC97-F844-404D-864E-E265AE1BBD3A}"/>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grpSp>
        <p:nvGrpSpPr>
          <p:cNvPr id="8" name="Group 7">
            <a:extLst>
              <a:ext uri="{FF2B5EF4-FFF2-40B4-BE49-F238E27FC236}">
                <a16:creationId xmlns:a16="http://schemas.microsoft.com/office/drawing/2014/main" id="{44268394-7F37-44A2-912B-78ED1494E036}"/>
              </a:ext>
            </a:extLst>
          </p:cNvPr>
          <p:cNvGrpSpPr/>
          <p:nvPr userDrawn="1"/>
        </p:nvGrpSpPr>
        <p:grpSpPr>
          <a:xfrm>
            <a:off x="6497085" y="4757566"/>
            <a:ext cx="2585838" cy="324000"/>
            <a:chOff x="19366549" y="13183723"/>
            <a:chExt cx="3447783" cy="432000"/>
          </a:xfrm>
        </p:grpSpPr>
        <p:sp>
          <p:nvSpPr>
            <p:cNvPr id="9" name="Shape 91">
              <a:extLst>
                <a:ext uri="{FF2B5EF4-FFF2-40B4-BE49-F238E27FC236}">
                  <a16:creationId xmlns:a16="http://schemas.microsoft.com/office/drawing/2014/main" id="{74A05A31-685C-4822-B96D-26BA6AFEE7D1}"/>
                </a:ext>
              </a:extLst>
            </p:cNvPr>
            <p:cNvSpPr/>
            <p:nvPr userDrawn="1"/>
          </p:nvSpPr>
          <p:spPr>
            <a:xfrm>
              <a:off x="19798549" y="13193443"/>
              <a:ext cx="3015783" cy="3583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0000"/>
                </a:lnSpc>
                <a:defRPr sz="1800">
                  <a:latin typeface="Lato Light"/>
                  <a:ea typeface="Lato Light"/>
                  <a:cs typeface="Lato Light"/>
                  <a:sym typeface="Lato Light"/>
                </a:defRPr>
              </a:lvl1pPr>
            </a:lstStyle>
            <a:p>
              <a:pPr lvl="0"/>
              <a:r>
                <a:rPr sz="900">
                  <a:solidFill>
                    <a:schemeClr val="bg1">
                      <a:lumMod val="50000"/>
                    </a:schemeClr>
                  </a:solidFill>
                  <a:latin typeface="+mn-lt"/>
                  <a:cs typeface="Arial" panose="020B0604020202020204" pitchFamily="34" charset="0"/>
                </a:rPr>
                <a:t>www.</a:t>
              </a:r>
              <a:r>
                <a:rPr lang="fr-BE" sz="900">
                  <a:solidFill>
                    <a:schemeClr val="bg1">
                      <a:lumMod val="50000"/>
                    </a:schemeClr>
                  </a:solidFill>
                  <a:latin typeface="+mn-lt"/>
                  <a:cs typeface="Arial" panose="020B0604020202020204" pitchFamily="34" charset="0"/>
                </a:rPr>
                <a:t>foratom.org</a:t>
              </a:r>
              <a:r>
                <a:rPr sz="900">
                  <a:solidFill>
                    <a:schemeClr val="bg1">
                      <a:lumMod val="50000"/>
                    </a:schemeClr>
                  </a:solidFill>
                  <a:latin typeface="+mn-lt"/>
                  <a:cs typeface="Arial" panose="020B0604020202020204" pitchFamily="34" charset="0"/>
                </a:rPr>
                <a:t> |  </a:t>
              </a:r>
              <a:r>
                <a:rPr lang="fr-BE" sz="900" err="1">
                  <a:solidFill>
                    <a:schemeClr val="bg1">
                      <a:lumMod val="50000"/>
                    </a:schemeClr>
                  </a:solidFill>
                  <a:latin typeface="+mn-lt"/>
                  <a:cs typeface="Arial" panose="020B0604020202020204" pitchFamily="34" charset="0"/>
                </a:rPr>
                <a:t>foratom</a:t>
              </a:r>
              <a:r>
                <a:rPr sz="900">
                  <a:solidFill>
                    <a:schemeClr val="bg1">
                      <a:lumMod val="50000"/>
                    </a:schemeClr>
                  </a:solidFill>
                  <a:latin typeface="+mn-lt"/>
                  <a:cs typeface="Arial" panose="020B0604020202020204" pitchFamily="34" charset="0"/>
                </a:rPr>
                <a:t>@</a:t>
              </a:r>
              <a:r>
                <a:rPr lang="fr-BE" sz="900">
                  <a:solidFill>
                    <a:schemeClr val="bg1">
                      <a:lumMod val="50000"/>
                    </a:schemeClr>
                  </a:solidFill>
                  <a:latin typeface="+mn-lt"/>
                  <a:cs typeface="Arial" panose="020B0604020202020204" pitchFamily="34" charset="0"/>
                </a:rPr>
                <a:t>foratom.org </a:t>
              </a:r>
              <a:r>
                <a:rPr sz="900">
                  <a:solidFill>
                    <a:schemeClr val="bg1">
                      <a:lumMod val="50000"/>
                    </a:schemeClr>
                  </a:solidFill>
                  <a:latin typeface="+mn-lt"/>
                  <a:cs typeface="Arial" panose="020B0604020202020204" pitchFamily="34" charset="0"/>
                </a:rPr>
                <a:t>|</a:t>
              </a:r>
            </a:p>
          </p:txBody>
        </p:sp>
        <p:sp>
          <p:nvSpPr>
            <p:cNvPr id="10" name="Shape 36">
              <a:extLst>
                <a:ext uri="{FF2B5EF4-FFF2-40B4-BE49-F238E27FC236}">
                  <a16:creationId xmlns:a16="http://schemas.microsoft.com/office/drawing/2014/main" id="{426E6921-3A4E-4C20-8090-0AD125DC0421}"/>
                </a:ext>
              </a:extLst>
            </p:cNvPr>
            <p:cNvSpPr/>
            <p:nvPr/>
          </p:nvSpPr>
          <p:spPr>
            <a:xfrm>
              <a:off x="19366549" y="13183723"/>
              <a:ext cx="432000" cy="43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1905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900">
                <a:solidFill>
                  <a:schemeClr val="bg1">
                    <a:lumMod val="50000"/>
                  </a:schemeClr>
                </a:solidFill>
              </a:endParaRPr>
            </a:p>
          </p:txBody>
        </p:sp>
      </p:grpSp>
      <p:grpSp>
        <p:nvGrpSpPr>
          <p:cNvPr id="12" name="Group 11">
            <a:extLst>
              <a:ext uri="{FF2B5EF4-FFF2-40B4-BE49-F238E27FC236}">
                <a16:creationId xmlns:a16="http://schemas.microsoft.com/office/drawing/2014/main" id="{C638EC0E-0E6A-4A53-A31F-0FB433D8DD80}"/>
              </a:ext>
            </a:extLst>
          </p:cNvPr>
          <p:cNvGrpSpPr/>
          <p:nvPr userDrawn="1"/>
        </p:nvGrpSpPr>
        <p:grpSpPr>
          <a:xfrm>
            <a:off x="256073" y="3471790"/>
            <a:ext cx="838958" cy="1209563"/>
            <a:chOff x="1289751" y="7639401"/>
            <a:chExt cx="2237220" cy="3225502"/>
          </a:xfrm>
        </p:grpSpPr>
        <p:sp>
          <p:nvSpPr>
            <p:cNvPr id="13" name="Shape 1567">
              <a:extLst>
                <a:ext uri="{FF2B5EF4-FFF2-40B4-BE49-F238E27FC236}">
                  <a16:creationId xmlns:a16="http://schemas.microsoft.com/office/drawing/2014/main" id="{F71F1F52-8602-4F7A-84AF-023EAC471509}"/>
                </a:ext>
              </a:extLst>
            </p:cNvPr>
            <p:cNvSpPr/>
            <p:nvPr/>
          </p:nvSpPr>
          <p:spPr>
            <a:xfrm>
              <a:off x="1289751" y="7639401"/>
              <a:ext cx="1822983" cy="2437011"/>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sp>
          <p:nvSpPr>
            <p:cNvPr id="14" name="Shape 1600">
              <a:extLst>
                <a:ext uri="{FF2B5EF4-FFF2-40B4-BE49-F238E27FC236}">
                  <a16:creationId xmlns:a16="http://schemas.microsoft.com/office/drawing/2014/main" id="{4DD7AE14-F656-46D3-A1BB-010EA0EB8EEB}"/>
                </a:ext>
              </a:extLst>
            </p:cNvPr>
            <p:cNvSpPr/>
            <p:nvPr/>
          </p:nvSpPr>
          <p:spPr>
            <a:xfrm>
              <a:off x="1289751" y="10273972"/>
              <a:ext cx="2237220" cy="5909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JESSICA JOHNSON</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lang="fr-BE" sz="600">
                  <a:solidFill>
                    <a:schemeClr val="accent2"/>
                  </a:solidFill>
                  <a:latin typeface="Arial" panose="020B0604020202020204" pitchFamily="34" charset="0"/>
                  <a:ea typeface="Lato Bold"/>
                  <a:cs typeface="Arial" panose="020B0604020202020204" pitchFamily="34" charset="0"/>
                  <a:sym typeface="Lato Bold"/>
                </a:rPr>
                <a:t>DIRECTOR</a:t>
              </a:r>
              <a:endParaRPr sz="600">
                <a:solidFill>
                  <a:srgbClr val="1A202E"/>
                </a:solidFill>
                <a:latin typeface="Arial" panose="020B0604020202020204" pitchFamily="34" charset="0"/>
                <a:ea typeface="Lato Light"/>
                <a:cs typeface="Arial" panose="020B0604020202020204" pitchFamily="34" charset="0"/>
                <a:sym typeface="Lato Light"/>
              </a:endParaRPr>
            </a:p>
          </p:txBody>
        </p:sp>
      </p:grpSp>
      <p:grpSp>
        <p:nvGrpSpPr>
          <p:cNvPr id="15" name="Group 14">
            <a:extLst>
              <a:ext uri="{FF2B5EF4-FFF2-40B4-BE49-F238E27FC236}">
                <a16:creationId xmlns:a16="http://schemas.microsoft.com/office/drawing/2014/main" id="{3672367B-6940-415A-8F8F-5D3532ED72A9}"/>
              </a:ext>
            </a:extLst>
          </p:cNvPr>
          <p:cNvGrpSpPr/>
          <p:nvPr userDrawn="1"/>
        </p:nvGrpSpPr>
        <p:grpSpPr>
          <a:xfrm>
            <a:off x="1336208" y="3471790"/>
            <a:ext cx="963186" cy="1209563"/>
            <a:chOff x="5034086" y="7639401"/>
            <a:chExt cx="2568497" cy="3225502"/>
          </a:xfrm>
        </p:grpSpPr>
        <p:sp>
          <p:nvSpPr>
            <p:cNvPr id="16" name="Shape 1572">
              <a:extLst>
                <a:ext uri="{FF2B5EF4-FFF2-40B4-BE49-F238E27FC236}">
                  <a16:creationId xmlns:a16="http://schemas.microsoft.com/office/drawing/2014/main" id="{D3D1EC89-C506-484D-BDDA-80E3BC3F45AF}"/>
                </a:ext>
              </a:extLst>
            </p:cNvPr>
            <p:cNvSpPr/>
            <p:nvPr/>
          </p:nvSpPr>
          <p:spPr>
            <a:xfrm>
              <a:off x="5034086" y="7639401"/>
              <a:ext cx="1800000" cy="2437012"/>
            </a:xfrm>
            <a:prstGeom prst="rect">
              <a:avLst/>
            </a:prstGeom>
            <a:blipFill>
              <a:blip r:embed="rId4"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17" name="Shape 1612">
              <a:extLst>
                <a:ext uri="{FF2B5EF4-FFF2-40B4-BE49-F238E27FC236}">
                  <a16:creationId xmlns:a16="http://schemas.microsoft.com/office/drawing/2014/main" id="{35D4FE88-46C4-4D76-ABF5-8A2C7C08F864}"/>
                </a:ext>
              </a:extLst>
            </p:cNvPr>
            <p:cNvSpPr/>
            <p:nvPr/>
          </p:nvSpPr>
          <p:spPr>
            <a:xfrm>
              <a:off x="5034086" y="10273972"/>
              <a:ext cx="2568497" cy="5909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WITOLD STRZELECKI</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sz="600">
                  <a:solidFill>
                    <a:schemeClr val="accent2">
                      <a:lumMod val="75000"/>
                    </a:schemeClr>
                  </a:solidFill>
                  <a:latin typeface="Arial" panose="020B0604020202020204" pitchFamily="34" charset="0"/>
                  <a:ea typeface="Lato Bold"/>
                  <a:cs typeface="Arial" panose="020B0604020202020204" pitchFamily="34" charset="0"/>
                  <a:sym typeface="Lato Bold"/>
                </a:rPr>
                <a:t>MANAGER</a:t>
              </a:r>
              <a:endParaRPr sz="600">
                <a:solidFill>
                  <a:schemeClr val="accent2">
                    <a:lumMod val="75000"/>
                  </a:schemeClr>
                </a:solidFill>
                <a:latin typeface="Arial" panose="020B0604020202020204" pitchFamily="34" charset="0"/>
                <a:ea typeface="Lato Light"/>
                <a:cs typeface="Arial" panose="020B0604020202020204" pitchFamily="34" charset="0"/>
                <a:sym typeface="Lato Light"/>
              </a:endParaRPr>
            </a:p>
          </p:txBody>
        </p:sp>
      </p:grpSp>
      <p:grpSp>
        <p:nvGrpSpPr>
          <p:cNvPr id="18" name="Group 17">
            <a:extLst>
              <a:ext uri="{FF2B5EF4-FFF2-40B4-BE49-F238E27FC236}">
                <a16:creationId xmlns:a16="http://schemas.microsoft.com/office/drawing/2014/main" id="{8B018BF6-63B7-42A3-9FCD-B4EEC84F870C}"/>
              </a:ext>
            </a:extLst>
          </p:cNvPr>
          <p:cNvGrpSpPr/>
          <p:nvPr userDrawn="1"/>
        </p:nvGrpSpPr>
        <p:grpSpPr>
          <a:xfrm>
            <a:off x="2449750" y="3471790"/>
            <a:ext cx="1083693" cy="1209563"/>
            <a:chOff x="8778420" y="7639401"/>
            <a:chExt cx="2889847" cy="3225502"/>
          </a:xfrm>
        </p:grpSpPr>
        <p:sp>
          <p:nvSpPr>
            <p:cNvPr id="19" name="Shape 1571">
              <a:extLst>
                <a:ext uri="{FF2B5EF4-FFF2-40B4-BE49-F238E27FC236}">
                  <a16:creationId xmlns:a16="http://schemas.microsoft.com/office/drawing/2014/main" id="{274F659B-C7CC-4007-8F6C-6C49DA5E61D7}"/>
                </a:ext>
              </a:extLst>
            </p:cNvPr>
            <p:cNvSpPr/>
            <p:nvPr/>
          </p:nvSpPr>
          <p:spPr>
            <a:xfrm>
              <a:off x="8778420" y="7639401"/>
              <a:ext cx="1703916" cy="2437012"/>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20" name="Shape 1624">
              <a:extLst>
                <a:ext uri="{FF2B5EF4-FFF2-40B4-BE49-F238E27FC236}">
                  <a16:creationId xmlns:a16="http://schemas.microsoft.com/office/drawing/2014/main" id="{39C4153F-A3C0-4EF8-B26B-BC7044DB6999}"/>
                </a:ext>
              </a:extLst>
            </p:cNvPr>
            <p:cNvSpPr/>
            <p:nvPr/>
          </p:nvSpPr>
          <p:spPr>
            <a:xfrm>
              <a:off x="8778420" y="10273972"/>
              <a:ext cx="2889847" cy="5909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GRAZIELLA DE RIDDERE</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lang="fr-BE" sz="600">
                  <a:solidFill>
                    <a:schemeClr val="accent2">
                      <a:lumMod val="75000"/>
                    </a:schemeClr>
                  </a:solidFill>
                  <a:latin typeface="Arial" panose="020B0604020202020204" pitchFamily="34" charset="0"/>
                  <a:ea typeface="Lato Bold"/>
                  <a:cs typeface="Arial" panose="020B0604020202020204" pitchFamily="34" charset="0"/>
                  <a:sym typeface="Lato Bold"/>
                </a:rPr>
                <a:t>WEBMASTER/IT MANAGER</a:t>
              </a:r>
              <a:endParaRPr sz="600">
                <a:solidFill>
                  <a:schemeClr val="accent2">
                    <a:lumMod val="75000"/>
                  </a:schemeClr>
                </a:solidFill>
                <a:latin typeface="Arial" panose="020B0604020202020204" pitchFamily="34" charset="0"/>
                <a:ea typeface="Lato Light"/>
                <a:cs typeface="Arial" panose="020B0604020202020204" pitchFamily="34" charset="0"/>
                <a:sym typeface="Lato Light"/>
              </a:endParaRPr>
            </a:p>
          </p:txBody>
        </p:sp>
      </p:grpSp>
      <p:sp>
        <p:nvSpPr>
          <p:cNvPr id="21" name="Shape 39">
            <a:extLst>
              <a:ext uri="{FF2B5EF4-FFF2-40B4-BE49-F238E27FC236}">
                <a16:creationId xmlns:a16="http://schemas.microsoft.com/office/drawing/2014/main" id="{F051E394-775D-42DA-8F81-DD62A54AFBE9}"/>
              </a:ext>
            </a:extLst>
          </p:cNvPr>
          <p:cNvSpPr/>
          <p:nvPr userDrawn="1"/>
        </p:nvSpPr>
        <p:spPr>
          <a:xfrm>
            <a:off x="232262" y="3210694"/>
            <a:ext cx="1288814" cy="20774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lnSpc>
                <a:spcPct val="100000"/>
              </a:lnSpc>
              <a:defRPr sz="1800">
                <a:solidFill>
                  <a:srgbClr val="000000"/>
                </a:solidFill>
              </a:defRPr>
            </a:pPr>
            <a:r>
              <a:rPr lang="en-GB" sz="1350">
                <a:solidFill>
                  <a:srgbClr val="000000"/>
                </a:solidFill>
                <a:latin typeface="Arial" panose="020B0604020202020204" pitchFamily="34" charset="0"/>
                <a:cs typeface="Arial" panose="020B0604020202020204" pitchFamily="34" charset="0"/>
                <a:sym typeface="Helvetica Light"/>
              </a:rPr>
              <a:t>Communications</a:t>
            </a:r>
          </a:p>
        </p:txBody>
      </p:sp>
      <p:grpSp>
        <p:nvGrpSpPr>
          <p:cNvPr id="22" name="Group 21">
            <a:extLst>
              <a:ext uri="{FF2B5EF4-FFF2-40B4-BE49-F238E27FC236}">
                <a16:creationId xmlns:a16="http://schemas.microsoft.com/office/drawing/2014/main" id="{79B3BE76-FEBA-405F-8C64-4EE9E961A2C3}"/>
              </a:ext>
            </a:extLst>
          </p:cNvPr>
          <p:cNvGrpSpPr/>
          <p:nvPr userDrawn="1"/>
        </p:nvGrpSpPr>
        <p:grpSpPr>
          <a:xfrm>
            <a:off x="256074" y="1592367"/>
            <a:ext cx="841602" cy="1191279"/>
            <a:chOff x="682864" y="5177821"/>
            <a:chExt cx="2244273" cy="3176742"/>
          </a:xfrm>
        </p:grpSpPr>
        <p:sp>
          <p:nvSpPr>
            <p:cNvPr id="23" name="Shape 1564">
              <a:extLst>
                <a:ext uri="{FF2B5EF4-FFF2-40B4-BE49-F238E27FC236}">
                  <a16:creationId xmlns:a16="http://schemas.microsoft.com/office/drawing/2014/main" id="{4408DA00-875A-464A-B605-EF0A08092966}"/>
                </a:ext>
              </a:extLst>
            </p:cNvPr>
            <p:cNvSpPr/>
            <p:nvPr/>
          </p:nvSpPr>
          <p:spPr>
            <a:xfrm>
              <a:off x="682864" y="5177821"/>
              <a:ext cx="1799999" cy="2437011"/>
            </a:xfrm>
            <a:prstGeom prst="rect">
              <a:avLst/>
            </a:prstGeom>
            <a:blipFill>
              <a:blip r:embed="rId6"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24" name="Shape 1576">
              <a:extLst>
                <a:ext uri="{FF2B5EF4-FFF2-40B4-BE49-F238E27FC236}">
                  <a16:creationId xmlns:a16="http://schemas.microsoft.com/office/drawing/2014/main" id="{D7274EEA-4056-4313-A1CB-4DCEB4575296}"/>
                </a:ext>
              </a:extLst>
            </p:cNvPr>
            <p:cNvSpPr/>
            <p:nvPr/>
          </p:nvSpPr>
          <p:spPr>
            <a:xfrm>
              <a:off x="682864" y="7763633"/>
              <a:ext cx="2244273" cy="5909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YVES DESBAZEILLE</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sz="600">
                  <a:solidFill>
                    <a:schemeClr val="accent1"/>
                  </a:solidFill>
                  <a:latin typeface="Arial" panose="020B0604020202020204" pitchFamily="34" charset="0"/>
                  <a:ea typeface="Lato Bold"/>
                  <a:cs typeface="Arial" panose="020B0604020202020204" pitchFamily="34" charset="0"/>
                  <a:sym typeface="Lato Bold"/>
                </a:rPr>
                <a:t>DIRECTOR</a:t>
              </a:r>
              <a:r>
                <a:rPr lang="fr-BE" sz="600">
                  <a:solidFill>
                    <a:schemeClr val="accent1"/>
                  </a:solidFill>
                  <a:latin typeface="Arial" panose="020B0604020202020204" pitchFamily="34" charset="0"/>
                  <a:ea typeface="Lato Bold"/>
                  <a:cs typeface="Arial" panose="020B0604020202020204" pitchFamily="34" charset="0"/>
                  <a:sym typeface="Lato Bold"/>
                </a:rPr>
                <a:t> GENERAL</a:t>
              </a:r>
              <a:endParaRPr sz="600">
                <a:solidFill>
                  <a:srgbClr val="1A202E"/>
                </a:solidFill>
                <a:latin typeface="Arial" panose="020B0604020202020204" pitchFamily="34" charset="0"/>
                <a:ea typeface="Lato Light"/>
                <a:cs typeface="Arial" panose="020B0604020202020204" pitchFamily="34" charset="0"/>
                <a:sym typeface="Lato Light"/>
              </a:endParaRPr>
            </a:p>
          </p:txBody>
        </p:sp>
      </p:grpSp>
      <p:grpSp>
        <p:nvGrpSpPr>
          <p:cNvPr id="25" name="Group 24">
            <a:extLst>
              <a:ext uri="{FF2B5EF4-FFF2-40B4-BE49-F238E27FC236}">
                <a16:creationId xmlns:a16="http://schemas.microsoft.com/office/drawing/2014/main" id="{DDD58BD4-2994-4A37-826B-AE61A1533854}"/>
              </a:ext>
            </a:extLst>
          </p:cNvPr>
          <p:cNvGrpSpPr/>
          <p:nvPr userDrawn="1"/>
        </p:nvGrpSpPr>
        <p:grpSpPr>
          <a:xfrm>
            <a:off x="1326410" y="1592367"/>
            <a:ext cx="1257618" cy="1191279"/>
            <a:chOff x="5028353" y="3140015"/>
            <a:chExt cx="3353647" cy="3176742"/>
          </a:xfrm>
        </p:grpSpPr>
        <p:sp>
          <p:nvSpPr>
            <p:cNvPr id="26" name="Shape 1565">
              <a:extLst>
                <a:ext uri="{FF2B5EF4-FFF2-40B4-BE49-F238E27FC236}">
                  <a16:creationId xmlns:a16="http://schemas.microsoft.com/office/drawing/2014/main" id="{8A9884EB-BDE3-42DC-848C-4C36F3EEB4F1}"/>
                </a:ext>
              </a:extLst>
            </p:cNvPr>
            <p:cNvSpPr/>
            <p:nvPr/>
          </p:nvSpPr>
          <p:spPr>
            <a:xfrm>
              <a:off x="5028353" y="3140015"/>
              <a:ext cx="1800000" cy="2437011"/>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27" name="Shape 1588">
              <a:extLst>
                <a:ext uri="{FF2B5EF4-FFF2-40B4-BE49-F238E27FC236}">
                  <a16:creationId xmlns:a16="http://schemas.microsoft.com/office/drawing/2014/main" id="{8DE9BCE3-5FFA-459C-AB43-702FD74C5BC8}"/>
                </a:ext>
              </a:extLst>
            </p:cNvPr>
            <p:cNvSpPr/>
            <p:nvPr/>
          </p:nvSpPr>
          <p:spPr>
            <a:xfrm>
              <a:off x="5028353" y="5725827"/>
              <a:ext cx="3353647" cy="5909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BERTA PICAMAL</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sz="600">
                  <a:solidFill>
                    <a:schemeClr val="accent1"/>
                  </a:solidFill>
                  <a:latin typeface="Arial" panose="020B0604020202020204" pitchFamily="34" charset="0"/>
                  <a:ea typeface="Lato Bold"/>
                  <a:cs typeface="Arial" panose="020B0604020202020204" pitchFamily="34" charset="0"/>
                  <a:sym typeface="Lato Bold"/>
                </a:rPr>
                <a:t>EXECUTIVE</a:t>
              </a:r>
              <a:r>
                <a:rPr lang="fr-BE" sz="600">
                  <a:solidFill>
                    <a:schemeClr val="accent1"/>
                  </a:solidFill>
                  <a:latin typeface="Arial" panose="020B0604020202020204" pitchFamily="34" charset="0"/>
                  <a:ea typeface="Lato Bold"/>
                  <a:cs typeface="Arial" panose="020B0604020202020204" pitchFamily="34" charset="0"/>
                  <a:sym typeface="Lato Bold"/>
                </a:rPr>
                <a:t> ADVISOR TO THE DG </a:t>
              </a:r>
              <a:endParaRPr sz="600">
                <a:solidFill>
                  <a:schemeClr val="accent1"/>
                </a:solidFill>
                <a:latin typeface="Arial" panose="020B0604020202020204" pitchFamily="34" charset="0"/>
                <a:ea typeface="Lato Light"/>
                <a:cs typeface="Arial" panose="020B0604020202020204" pitchFamily="34" charset="0"/>
                <a:sym typeface="Lato Light"/>
              </a:endParaRPr>
            </a:p>
          </p:txBody>
        </p:sp>
      </p:grpSp>
      <p:sp>
        <p:nvSpPr>
          <p:cNvPr id="28" name="Shape 39">
            <a:extLst>
              <a:ext uri="{FF2B5EF4-FFF2-40B4-BE49-F238E27FC236}">
                <a16:creationId xmlns:a16="http://schemas.microsoft.com/office/drawing/2014/main" id="{573008C8-021B-4B4C-9A40-78AE12E32358}"/>
              </a:ext>
            </a:extLst>
          </p:cNvPr>
          <p:cNvSpPr/>
          <p:nvPr userDrawn="1"/>
        </p:nvSpPr>
        <p:spPr>
          <a:xfrm>
            <a:off x="249443" y="1325888"/>
            <a:ext cx="1250342" cy="20774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lnSpc>
                <a:spcPct val="100000"/>
              </a:lnSpc>
              <a:defRPr sz="1800">
                <a:solidFill>
                  <a:srgbClr val="000000"/>
                </a:solidFill>
              </a:defRPr>
            </a:pPr>
            <a:r>
              <a:rPr lang="en-GB" sz="1350">
                <a:solidFill>
                  <a:srgbClr val="000000"/>
                </a:solidFill>
                <a:latin typeface="Arial" panose="020B0604020202020204" pitchFamily="34" charset="0"/>
                <a:cs typeface="Arial" panose="020B0604020202020204" pitchFamily="34" charset="0"/>
                <a:sym typeface="Helvetica Light"/>
              </a:rPr>
              <a:t>Executive Office</a:t>
            </a:r>
          </a:p>
        </p:txBody>
      </p:sp>
      <p:grpSp>
        <p:nvGrpSpPr>
          <p:cNvPr id="29" name="Group 28">
            <a:extLst>
              <a:ext uri="{FF2B5EF4-FFF2-40B4-BE49-F238E27FC236}">
                <a16:creationId xmlns:a16="http://schemas.microsoft.com/office/drawing/2014/main" id="{1954C411-65C2-4415-9320-51EC6EBAA2CD}"/>
              </a:ext>
            </a:extLst>
          </p:cNvPr>
          <p:cNvGrpSpPr/>
          <p:nvPr userDrawn="1"/>
        </p:nvGrpSpPr>
        <p:grpSpPr>
          <a:xfrm>
            <a:off x="2895434" y="1602165"/>
            <a:ext cx="803685" cy="1191279"/>
            <a:chOff x="9070419" y="3140015"/>
            <a:chExt cx="2143159" cy="3176742"/>
          </a:xfrm>
        </p:grpSpPr>
        <p:sp>
          <p:nvSpPr>
            <p:cNvPr id="30" name="Shape 1566">
              <a:extLst>
                <a:ext uri="{FF2B5EF4-FFF2-40B4-BE49-F238E27FC236}">
                  <a16:creationId xmlns:a16="http://schemas.microsoft.com/office/drawing/2014/main" id="{8BD497A0-8A7A-4E10-AC8F-7AF34C61DB92}"/>
                </a:ext>
              </a:extLst>
            </p:cNvPr>
            <p:cNvSpPr/>
            <p:nvPr/>
          </p:nvSpPr>
          <p:spPr>
            <a:xfrm>
              <a:off x="9070419" y="3140015"/>
              <a:ext cx="1800000" cy="2437011"/>
            </a:xfrm>
            <a:prstGeom prst="rect">
              <a:avLst/>
            </a:prstGeom>
            <a:blipFill>
              <a:blip r:embed="rId8"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31" name="Shape 1648">
              <a:extLst>
                <a:ext uri="{FF2B5EF4-FFF2-40B4-BE49-F238E27FC236}">
                  <a16:creationId xmlns:a16="http://schemas.microsoft.com/office/drawing/2014/main" id="{023A149D-77C6-430F-AAD9-EE56BBB305AF}"/>
                </a:ext>
              </a:extLst>
            </p:cNvPr>
            <p:cNvSpPr/>
            <p:nvPr/>
          </p:nvSpPr>
          <p:spPr>
            <a:xfrm>
              <a:off x="9070419" y="5725827"/>
              <a:ext cx="2143159" cy="5909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RICHARD IVENS</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lang="fr-BE" sz="600">
                  <a:solidFill>
                    <a:srgbClr val="95C023"/>
                  </a:solidFill>
                  <a:latin typeface="Arial" panose="020B0604020202020204" pitchFamily="34" charset="0"/>
                  <a:ea typeface="Lato Bold"/>
                  <a:cs typeface="Arial" panose="020B0604020202020204" pitchFamily="34" charset="0"/>
                  <a:sym typeface="Lato Bold"/>
                </a:rPr>
                <a:t>DIRECTOR</a:t>
              </a:r>
              <a:endParaRPr sz="600">
                <a:solidFill>
                  <a:srgbClr val="95C023"/>
                </a:solidFill>
                <a:latin typeface="Arial" panose="020B0604020202020204" pitchFamily="34" charset="0"/>
                <a:ea typeface="Lato Light"/>
                <a:cs typeface="Arial" panose="020B0604020202020204" pitchFamily="34" charset="0"/>
                <a:sym typeface="Lato Light"/>
              </a:endParaRPr>
            </a:p>
          </p:txBody>
        </p:sp>
      </p:grpSp>
      <p:grpSp>
        <p:nvGrpSpPr>
          <p:cNvPr id="32" name="Group 31">
            <a:extLst>
              <a:ext uri="{FF2B5EF4-FFF2-40B4-BE49-F238E27FC236}">
                <a16:creationId xmlns:a16="http://schemas.microsoft.com/office/drawing/2014/main" id="{3A77778D-3EB4-416B-886F-098912A17048}"/>
              </a:ext>
            </a:extLst>
          </p:cNvPr>
          <p:cNvGrpSpPr/>
          <p:nvPr userDrawn="1"/>
        </p:nvGrpSpPr>
        <p:grpSpPr>
          <a:xfrm>
            <a:off x="5131117" y="1602165"/>
            <a:ext cx="803685" cy="1191279"/>
            <a:chOff x="16561726" y="3140015"/>
            <a:chExt cx="2143159" cy="3176742"/>
          </a:xfrm>
        </p:grpSpPr>
        <p:sp>
          <p:nvSpPr>
            <p:cNvPr id="33" name="Shape 1573">
              <a:extLst>
                <a:ext uri="{FF2B5EF4-FFF2-40B4-BE49-F238E27FC236}">
                  <a16:creationId xmlns:a16="http://schemas.microsoft.com/office/drawing/2014/main" id="{2013D31D-AA0C-4E78-889F-84F26DBB7787}"/>
                </a:ext>
              </a:extLst>
            </p:cNvPr>
            <p:cNvSpPr/>
            <p:nvPr/>
          </p:nvSpPr>
          <p:spPr>
            <a:xfrm>
              <a:off x="16561726" y="3140015"/>
              <a:ext cx="1800000" cy="2437012"/>
            </a:xfrm>
            <a:prstGeom prst="rect">
              <a:avLst/>
            </a:prstGeom>
            <a:blipFill>
              <a:blip r:embed="rId9"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34" name="Shape 1672">
              <a:extLst>
                <a:ext uri="{FF2B5EF4-FFF2-40B4-BE49-F238E27FC236}">
                  <a16:creationId xmlns:a16="http://schemas.microsoft.com/office/drawing/2014/main" id="{7F6666C9-3CBD-4347-8938-A0BE436AA4FC}"/>
                </a:ext>
              </a:extLst>
            </p:cNvPr>
            <p:cNvSpPr/>
            <p:nvPr/>
          </p:nvSpPr>
          <p:spPr>
            <a:xfrm>
              <a:off x="16561726" y="5725827"/>
              <a:ext cx="2143159" cy="5909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EMILIA JANISZ</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lang="fr-BE" sz="600">
                  <a:solidFill>
                    <a:srgbClr val="95C023"/>
                  </a:solidFill>
                  <a:latin typeface="Arial" panose="020B0604020202020204" pitchFamily="34" charset="0"/>
                  <a:ea typeface="Lato Bold"/>
                  <a:cs typeface="Arial" panose="020B0604020202020204" pitchFamily="34" charset="0"/>
                  <a:sym typeface="Lato Bold"/>
                </a:rPr>
                <a:t>M</a:t>
              </a:r>
              <a:r>
                <a:rPr sz="600">
                  <a:solidFill>
                    <a:srgbClr val="95C023"/>
                  </a:solidFill>
                  <a:latin typeface="Arial" panose="020B0604020202020204" pitchFamily="34" charset="0"/>
                  <a:ea typeface="Lato Bold"/>
                  <a:cs typeface="Arial" panose="020B0604020202020204" pitchFamily="34" charset="0"/>
                  <a:sym typeface="Lato Bold"/>
                </a:rPr>
                <a:t>ANAGER</a:t>
              </a:r>
              <a:endParaRPr sz="600">
                <a:solidFill>
                  <a:srgbClr val="95C023"/>
                </a:solidFill>
                <a:latin typeface="Arial" panose="020B0604020202020204" pitchFamily="34" charset="0"/>
                <a:ea typeface="Lato Light"/>
                <a:cs typeface="Arial" panose="020B0604020202020204" pitchFamily="34" charset="0"/>
                <a:sym typeface="Lato Light"/>
              </a:endParaRPr>
            </a:p>
          </p:txBody>
        </p:sp>
      </p:grpSp>
      <p:grpSp>
        <p:nvGrpSpPr>
          <p:cNvPr id="35" name="Group 34">
            <a:extLst>
              <a:ext uri="{FF2B5EF4-FFF2-40B4-BE49-F238E27FC236}">
                <a16:creationId xmlns:a16="http://schemas.microsoft.com/office/drawing/2014/main" id="{98049E93-DC48-49D9-B721-7E0A5BE57579}"/>
              </a:ext>
            </a:extLst>
          </p:cNvPr>
          <p:cNvGrpSpPr/>
          <p:nvPr userDrawn="1"/>
        </p:nvGrpSpPr>
        <p:grpSpPr>
          <a:xfrm>
            <a:off x="6204873" y="1602165"/>
            <a:ext cx="780885" cy="1191279"/>
            <a:chOff x="20307379" y="3140015"/>
            <a:chExt cx="2082359" cy="3176742"/>
          </a:xfrm>
        </p:grpSpPr>
        <p:sp>
          <p:nvSpPr>
            <p:cNvPr id="36" name="Shape 1574">
              <a:extLst>
                <a:ext uri="{FF2B5EF4-FFF2-40B4-BE49-F238E27FC236}">
                  <a16:creationId xmlns:a16="http://schemas.microsoft.com/office/drawing/2014/main" id="{3E08254B-5429-4163-A876-7911ADF263BA}"/>
                </a:ext>
              </a:extLst>
            </p:cNvPr>
            <p:cNvSpPr/>
            <p:nvPr/>
          </p:nvSpPr>
          <p:spPr>
            <a:xfrm>
              <a:off x="20307379" y="3140015"/>
              <a:ext cx="1800000" cy="2437012"/>
            </a:xfrm>
            <a:prstGeom prst="rect">
              <a:avLst/>
            </a:prstGeom>
            <a:blipFill>
              <a:blip r:embed="rId10"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37" name="Shape 1684">
              <a:extLst>
                <a:ext uri="{FF2B5EF4-FFF2-40B4-BE49-F238E27FC236}">
                  <a16:creationId xmlns:a16="http://schemas.microsoft.com/office/drawing/2014/main" id="{CE780608-D1B1-4AF4-9B26-34019479FF05}"/>
                </a:ext>
              </a:extLst>
            </p:cNvPr>
            <p:cNvSpPr/>
            <p:nvPr/>
          </p:nvSpPr>
          <p:spPr>
            <a:xfrm>
              <a:off x="20307379" y="5725827"/>
              <a:ext cx="2082359" cy="5909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ANDREI GOCEA</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lang="fr-BE" sz="600">
                  <a:solidFill>
                    <a:srgbClr val="95C023"/>
                  </a:solidFill>
                  <a:latin typeface="Arial" panose="020B0604020202020204" pitchFamily="34" charset="0"/>
                  <a:ea typeface="Lato Bold"/>
                  <a:cs typeface="Arial" panose="020B0604020202020204" pitchFamily="34" charset="0"/>
                  <a:sym typeface="Lato Bold"/>
                </a:rPr>
                <a:t>SENIOR </a:t>
              </a:r>
              <a:r>
                <a:rPr sz="600">
                  <a:solidFill>
                    <a:srgbClr val="95C023"/>
                  </a:solidFill>
                  <a:latin typeface="Arial" panose="020B0604020202020204" pitchFamily="34" charset="0"/>
                  <a:ea typeface="Lato Bold"/>
                  <a:cs typeface="Arial" panose="020B0604020202020204" pitchFamily="34" charset="0"/>
                  <a:sym typeface="Lato Bold"/>
                </a:rPr>
                <a:t>MANAGER</a:t>
              </a:r>
              <a:endParaRPr sz="600">
                <a:solidFill>
                  <a:srgbClr val="95C023"/>
                </a:solidFill>
                <a:latin typeface="Arial" panose="020B0604020202020204" pitchFamily="34" charset="0"/>
                <a:ea typeface="Lato Light"/>
                <a:cs typeface="Arial" panose="020B0604020202020204" pitchFamily="34" charset="0"/>
                <a:sym typeface="Lato Light"/>
              </a:endParaRPr>
            </a:p>
          </p:txBody>
        </p:sp>
      </p:grpSp>
      <p:sp>
        <p:nvSpPr>
          <p:cNvPr id="38" name="Shape 39">
            <a:extLst>
              <a:ext uri="{FF2B5EF4-FFF2-40B4-BE49-F238E27FC236}">
                <a16:creationId xmlns:a16="http://schemas.microsoft.com/office/drawing/2014/main" id="{123C4CFE-1FE2-4016-AF7A-967645A324E5}"/>
              </a:ext>
            </a:extLst>
          </p:cNvPr>
          <p:cNvSpPr/>
          <p:nvPr userDrawn="1"/>
        </p:nvSpPr>
        <p:spPr>
          <a:xfrm>
            <a:off x="2888135" y="1335685"/>
            <a:ext cx="1413849" cy="20774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lnSpc>
                <a:spcPct val="100000"/>
              </a:lnSpc>
              <a:defRPr sz="1800">
                <a:solidFill>
                  <a:srgbClr val="000000"/>
                </a:solidFill>
              </a:defRPr>
            </a:pPr>
            <a:r>
              <a:rPr lang="en-GB" sz="1350">
                <a:solidFill>
                  <a:srgbClr val="000000"/>
                </a:solidFill>
                <a:latin typeface="Arial" panose="020B0604020202020204" pitchFamily="34" charset="0"/>
                <a:cs typeface="Arial" panose="020B0604020202020204" pitchFamily="34" charset="0"/>
                <a:sym typeface="Helvetica Light"/>
              </a:rPr>
              <a:t>Institutional Affairs</a:t>
            </a:r>
          </a:p>
        </p:txBody>
      </p:sp>
      <p:grpSp>
        <p:nvGrpSpPr>
          <p:cNvPr id="39" name="Group 38">
            <a:extLst>
              <a:ext uri="{FF2B5EF4-FFF2-40B4-BE49-F238E27FC236}">
                <a16:creationId xmlns:a16="http://schemas.microsoft.com/office/drawing/2014/main" id="{E06CDCAE-413D-45B8-A2A4-2B6D3C0A8B01}"/>
              </a:ext>
            </a:extLst>
          </p:cNvPr>
          <p:cNvGrpSpPr/>
          <p:nvPr userDrawn="1"/>
        </p:nvGrpSpPr>
        <p:grpSpPr>
          <a:xfrm>
            <a:off x="4027970" y="1602165"/>
            <a:ext cx="803685" cy="1191279"/>
            <a:chOff x="12816072" y="3140015"/>
            <a:chExt cx="2143161" cy="3176742"/>
          </a:xfrm>
        </p:grpSpPr>
        <p:sp>
          <p:nvSpPr>
            <p:cNvPr id="40" name="Shape 1660">
              <a:extLst>
                <a:ext uri="{FF2B5EF4-FFF2-40B4-BE49-F238E27FC236}">
                  <a16:creationId xmlns:a16="http://schemas.microsoft.com/office/drawing/2014/main" id="{F99961E5-291C-47DF-848A-00B438096617}"/>
                </a:ext>
              </a:extLst>
            </p:cNvPr>
            <p:cNvSpPr/>
            <p:nvPr/>
          </p:nvSpPr>
          <p:spPr>
            <a:xfrm>
              <a:off x="12816072" y="5725827"/>
              <a:ext cx="2143161" cy="5909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BERTA PICAMAL</a:t>
              </a:r>
            </a:p>
            <a:p>
              <a:pPr lvl="0" algn="l">
                <a:lnSpc>
                  <a:spcPct val="120000"/>
                </a:lnSpc>
                <a:defRPr sz="1800"/>
              </a:pPr>
              <a:r>
                <a:rPr lang="fr-BE" sz="600">
                  <a:solidFill>
                    <a:srgbClr val="95C023"/>
                  </a:solidFill>
                  <a:latin typeface="Arial" panose="020B0604020202020204" pitchFamily="34" charset="0"/>
                  <a:ea typeface="Lato Bold"/>
                  <a:cs typeface="Arial" panose="020B0604020202020204" pitchFamily="34" charset="0"/>
                  <a:sym typeface="Lato Bold"/>
                </a:rPr>
                <a:t>SENIOR MANAGER</a:t>
              </a:r>
              <a:endParaRPr sz="600">
                <a:solidFill>
                  <a:srgbClr val="95C023"/>
                </a:solidFill>
                <a:latin typeface="Arial" panose="020B0604020202020204" pitchFamily="34" charset="0"/>
                <a:ea typeface="Lato Light"/>
                <a:cs typeface="Arial" panose="020B0604020202020204" pitchFamily="34" charset="0"/>
                <a:sym typeface="Lato Light"/>
              </a:endParaRPr>
            </a:p>
          </p:txBody>
        </p:sp>
        <p:sp>
          <p:nvSpPr>
            <p:cNvPr id="41" name="Shape 1565">
              <a:extLst>
                <a:ext uri="{FF2B5EF4-FFF2-40B4-BE49-F238E27FC236}">
                  <a16:creationId xmlns:a16="http://schemas.microsoft.com/office/drawing/2014/main" id="{9937AD80-B6FA-4EAD-B238-D1B5359B478F}"/>
                </a:ext>
              </a:extLst>
            </p:cNvPr>
            <p:cNvSpPr/>
            <p:nvPr/>
          </p:nvSpPr>
          <p:spPr>
            <a:xfrm>
              <a:off x="12816072" y="3140015"/>
              <a:ext cx="1800000" cy="2437011"/>
            </a:xfrm>
            <a:prstGeom prst="rect">
              <a:avLst/>
            </a:prstGeom>
            <a:blipFill>
              <a:blip r:embed="rId7"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A90C772E-B5BA-440B-857A-688A17FFB0BC}"/>
              </a:ext>
            </a:extLst>
          </p:cNvPr>
          <p:cNvGrpSpPr/>
          <p:nvPr userDrawn="1"/>
        </p:nvGrpSpPr>
        <p:grpSpPr>
          <a:xfrm>
            <a:off x="4031032" y="3471790"/>
            <a:ext cx="675000" cy="1209563"/>
            <a:chOff x="12152618" y="7639401"/>
            <a:chExt cx="1800001" cy="3225502"/>
          </a:xfrm>
        </p:grpSpPr>
        <p:sp>
          <p:nvSpPr>
            <p:cNvPr id="43" name="Shape 1568">
              <a:extLst>
                <a:ext uri="{FF2B5EF4-FFF2-40B4-BE49-F238E27FC236}">
                  <a16:creationId xmlns:a16="http://schemas.microsoft.com/office/drawing/2014/main" id="{E7320029-34C8-4A78-B686-4B33E0CDBD4D}"/>
                </a:ext>
              </a:extLst>
            </p:cNvPr>
            <p:cNvSpPr/>
            <p:nvPr/>
          </p:nvSpPr>
          <p:spPr>
            <a:xfrm>
              <a:off x="12152618" y="7639401"/>
              <a:ext cx="1800000" cy="2437011"/>
            </a:xfrm>
            <a:prstGeom prst="rect">
              <a:avLst/>
            </a:prstGeom>
            <a:blipFill>
              <a:blip r:embed="rId11"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44" name="Shape 1696">
              <a:extLst>
                <a:ext uri="{FF2B5EF4-FFF2-40B4-BE49-F238E27FC236}">
                  <a16:creationId xmlns:a16="http://schemas.microsoft.com/office/drawing/2014/main" id="{E483C8F8-28E9-4DFF-8AA9-47252B289F13}"/>
                </a:ext>
              </a:extLst>
            </p:cNvPr>
            <p:cNvSpPr/>
            <p:nvPr/>
          </p:nvSpPr>
          <p:spPr>
            <a:xfrm>
              <a:off x="12152618" y="10273972"/>
              <a:ext cx="1800001" cy="5909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JEAN BARBAUD</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lang="fr-BE" sz="600">
                  <a:solidFill>
                    <a:srgbClr val="005FA1"/>
                  </a:solidFill>
                  <a:latin typeface="Arial" panose="020B0604020202020204" pitchFamily="34" charset="0"/>
                  <a:ea typeface="Lato Bold"/>
                  <a:cs typeface="Arial" panose="020B0604020202020204" pitchFamily="34" charset="0"/>
                  <a:sym typeface="Lato Bold"/>
                </a:rPr>
                <a:t>DIRECTOR</a:t>
              </a:r>
              <a:endParaRPr sz="600">
                <a:solidFill>
                  <a:srgbClr val="005FA1"/>
                </a:solidFill>
                <a:latin typeface="Arial" panose="020B0604020202020204" pitchFamily="34" charset="0"/>
                <a:ea typeface="Lato Light"/>
                <a:cs typeface="Arial" panose="020B0604020202020204" pitchFamily="34" charset="0"/>
                <a:sym typeface="Lato Light"/>
              </a:endParaRPr>
            </a:p>
          </p:txBody>
        </p:sp>
      </p:grpSp>
      <p:grpSp>
        <p:nvGrpSpPr>
          <p:cNvPr id="45" name="Group 44">
            <a:extLst>
              <a:ext uri="{FF2B5EF4-FFF2-40B4-BE49-F238E27FC236}">
                <a16:creationId xmlns:a16="http://schemas.microsoft.com/office/drawing/2014/main" id="{B896EC86-90BA-40E1-BA14-92604F89B58C}"/>
              </a:ext>
            </a:extLst>
          </p:cNvPr>
          <p:cNvGrpSpPr/>
          <p:nvPr userDrawn="1"/>
        </p:nvGrpSpPr>
        <p:grpSpPr>
          <a:xfrm>
            <a:off x="5102548" y="3471790"/>
            <a:ext cx="788380" cy="1209563"/>
            <a:chOff x="15898271" y="7639401"/>
            <a:chExt cx="2102346" cy="3225502"/>
          </a:xfrm>
        </p:grpSpPr>
        <p:sp>
          <p:nvSpPr>
            <p:cNvPr id="46" name="Shape 1575">
              <a:extLst>
                <a:ext uri="{FF2B5EF4-FFF2-40B4-BE49-F238E27FC236}">
                  <a16:creationId xmlns:a16="http://schemas.microsoft.com/office/drawing/2014/main" id="{5B0B22AE-A09A-4AFC-A996-D97AA98F1834}"/>
                </a:ext>
              </a:extLst>
            </p:cNvPr>
            <p:cNvSpPr/>
            <p:nvPr/>
          </p:nvSpPr>
          <p:spPr>
            <a:xfrm>
              <a:off x="15898271" y="7639401"/>
              <a:ext cx="1800000" cy="2437012"/>
            </a:xfrm>
            <a:prstGeom prst="rect">
              <a:avLst/>
            </a:prstGeom>
            <a:blipFill>
              <a:blip r:embed="rId12"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47" name="Shape 1708">
              <a:extLst>
                <a:ext uri="{FF2B5EF4-FFF2-40B4-BE49-F238E27FC236}">
                  <a16:creationId xmlns:a16="http://schemas.microsoft.com/office/drawing/2014/main" id="{B03CEC77-17EA-41E5-A9F7-96AE4DF496BA}"/>
                </a:ext>
              </a:extLst>
            </p:cNvPr>
            <p:cNvSpPr/>
            <p:nvPr/>
          </p:nvSpPr>
          <p:spPr>
            <a:xfrm>
              <a:off x="15898271" y="10273972"/>
              <a:ext cx="2102346" cy="5909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MURIEL GLIBERT</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lang="fr-BE" sz="600">
                  <a:solidFill>
                    <a:srgbClr val="005FA1"/>
                  </a:solidFill>
                  <a:latin typeface="Arial" panose="020B0604020202020204" pitchFamily="34" charset="0"/>
                  <a:ea typeface="Lato Bold"/>
                  <a:cs typeface="Arial" panose="020B0604020202020204" pitchFamily="34" charset="0"/>
                  <a:sym typeface="Lato Bold"/>
                </a:rPr>
                <a:t>SENIOR MANAGER</a:t>
              </a:r>
              <a:endParaRPr sz="600">
                <a:solidFill>
                  <a:srgbClr val="005FA1"/>
                </a:solidFill>
                <a:latin typeface="Arial" panose="020B0604020202020204" pitchFamily="34" charset="0"/>
                <a:ea typeface="Lato Light"/>
                <a:cs typeface="Arial" panose="020B0604020202020204" pitchFamily="34" charset="0"/>
                <a:sym typeface="Lato Light"/>
              </a:endParaRPr>
            </a:p>
          </p:txBody>
        </p:sp>
      </p:grpSp>
      <p:sp>
        <p:nvSpPr>
          <p:cNvPr id="48" name="Shape 39">
            <a:extLst>
              <a:ext uri="{FF2B5EF4-FFF2-40B4-BE49-F238E27FC236}">
                <a16:creationId xmlns:a16="http://schemas.microsoft.com/office/drawing/2014/main" id="{EA3D3C1F-E8E5-4722-9F58-7B51AD61FF5A}"/>
              </a:ext>
            </a:extLst>
          </p:cNvPr>
          <p:cNvSpPr/>
          <p:nvPr userDrawn="1"/>
        </p:nvSpPr>
        <p:spPr>
          <a:xfrm>
            <a:off x="4011436" y="3210694"/>
            <a:ext cx="519373" cy="20774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lnSpc>
                <a:spcPct val="100000"/>
              </a:lnSpc>
              <a:defRPr sz="1800">
                <a:solidFill>
                  <a:srgbClr val="000000"/>
                </a:solidFill>
              </a:defRPr>
            </a:pPr>
            <a:r>
              <a:rPr lang="en-GB" sz="1350">
                <a:solidFill>
                  <a:srgbClr val="000000"/>
                </a:solidFill>
                <a:latin typeface="Arial" panose="020B0604020202020204" pitchFamily="34" charset="0"/>
                <a:cs typeface="Arial" panose="020B0604020202020204" pitchFamily="34" charset="0"/>
                <a:sym typeface="Helvetica Light"/>
              </a:rPr>
              <a:t>ENISS</a:t>
            </a:r>
          </a:p>
        </p:txBody>
      </p:sp>
      <p:grpSp>
        <p:nvGrpSpPr>
          <p:cNvPr id="49" name="Group 48">
            <a:extLst>
              <a:ext uri="{FF2B5EF4-FFF2-40B4-BE49-F238E27FC236}">
                <a16:creationId xmlns:a16="http://schemas.microsoft.com/office/drawing/2014/main" id="{84D0FEE1-C032-4A1C-B394-C9892B6293AE}"/>
              </a:ext>
            </a:extLst>
          </p:cNvPr>
          <p:cNvGrpSpPr/>
          <p:nvPr userDrawn="1"/>
        </p:nvGrpSpPr>
        <p:grpSpPr>
          <a:xfrm>
            <a:off x="6213388" y="3471790"/>
            <a:ext cx="899938" cy="1209563"/>
            <a:chOff x="18788119" y="7639401"/>
            <a:chExt cx="2399835" cy="3225502"/>
          </a:xfrm>
        </p:grpSpPr>
        <p:sp>
          <p:nvSpPr>
            <p:cNvPr id="50" name="Shape 1569">
              <a:extLst>
                <a:ext uri="{FF2B5EF4-FFF2-40B4-BE49-F238E27FC236}">
                  <a16:creationId xmlns:a16="http://schemas.microsoft.com/office/drawing/2014/main" id="{9401801B-CF8B-492C-84FD-A4DEBE50BF40}"/>
                </a:ext>
              </a:extLst>
            </p:cNvPr>
            <p:cNvSpPr/>
            <p:nvPr/>
          </p:nvSpPr>
          <p:spPr>
            <a:xfrm>
              <a:off x="18788119" y="7639401"/>
              <a:ext cx="1800000" cy="2437011"/>
            </a:xfrm>
            <a:prstGeom prst="rect">
              <a:avLst/>
            </a:prstGeom>
            <a:blipFill>
              <a:blip r:embed="rId13"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51" name="Shape 1636">
              <a:extLst>
                <a:ext uri="{FF2B5EF4-FFF2-40B4-BE49-F238E27FC236}">
                  <a16:creationId xmlns:a16="http://schemas.microsoft.com/office/drawing/2014/main" id="{72DECE99-F5F8-495A-B26C-0F3C235F00F0}"/>
                </a:ext>
              </a:extLst>
            </p:cNvPr>
            <p:cNvSpPr/>
            <p:nvPr/>
          </p:nvSpPr>
          <p:spPr>
            <a:xfrm>
              <a:off x="18788119" y="10273972"/>
              <a:ext cx="2399835" cy="5909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DANIELLE LAMOTTE</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lang="fr-BE" sz="600">
                  <a:solidFill>
                    <a:srgbClr val="88929B"/>
                  </a:solidFill>
                  <a:latin typeface="Arial" panose="020B0604020202020204" pitchFamily="34" charset="0"/>
                  <a:ea typeface="Lato Bold"/>
                  <a:cs typeface="Arial" panose="020B0604020202020204" pitchFamily="34" charset="0"/>
                  <a:sym typeface="Lato Bold"/>
                </a:rPr>
                <a:t>EXECUTIVE ASSISTANT</a:t>
              </a:r>
              <a:endParaRPr sz="600">
                <a:solidFill>
                  <a:srgbClr val="1A202E"/>
                </a:solidFill>
                <a:latin typeface="Arial" panose="020B0604020202020204" pitchFamily="34" charset="0"/>
                <a:ea typeface="Lato Light"/>
                <a:cs typeface="Arial" panose="020B0604020202020204" pitchFamily="34" charset="0"/>
                <a:sym typeface="Lato Light"/>
              </a:endParaRPr>
            </a:p>
          </p:txBody>
        </p:sp>
      </p:grpSp>
      <p:sp>
        <p:nvSpPr>
          <p:cNvPr id="52" name="Shape 39">
            <a:extLst>
              <a:ext uri="{FF2B5EF4-FFF2-40B4-BE49-F238E27FC236}">
                <a16:creationId xmlns:a16="http://schemas.microsoft.com/office/drawing/2014/main" id="{93784738-8323-4937-8F8A-625C35F323CE}"/>
              </a:ext>
            </a:extLst>
          </p:cNvPr>
          <p:cNvSpPr/>
          <p:nvPr userDrawn="1"/>
        </p:nvSpPr>
        <p:spPr>
          <a:xfrm>
            <a:off x="6231161" y="3210694"/>
            <a:ext cx="1923604" cy="20774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20000"/>
              </a:lnSpc>
              <a:defRPr sz="2000">
                <a:solidFill>
                  <a:srgbClr val="1A202E"/>
                </a:solidFill>
                <a:latin typeface="Lato Light"/>
                <a:ea typeface="Lato Light"/>
                <a:cs typeface="Lato Light"/>
                <a:sym typeface="Lato Light"/>
              </a:defRPr>
            </a:lvl1pPr>
          </a:lstStyle>
          <a:p>
            <a:pPr lvl="0" algn="l">
              <a:lnSpc>
                <a:spcPct val="100000"/>
              </a:lnSpc>
              <a:defRPr sz="1800">
                <a:solidFill>
                  <a:srgbClr val="000000"/>
                </a:solidFill>
              </a:defRPr>
            </a:pPr>
            <a:r>
              <a:rPr lang="en-GB" sz="1350">
                <a:solidFill>
                  <a:srgbClr val="000000"/>
                </a:solidFill>
                <a:latin typeface="Arial" panose="020B0604020202020204" pitchFamily="34" charset="0"/>
                <a:cs typeface="Arial" panose="020B0604020202020204" pitchFamily="34" charset="0"/>
                <a:sym typeface="Helvetica Light"/>
              </a:rPr>
              <a:t>Administrative Assistants</a:t>
            </a:r>
          </a:p>
        </p:txBody>
      </p:sp>
      <p:grpSp>
        <p:nvGrpSpPr>
          <p:cNvPr id="53" name="Group 52">
            <a:extLst>
              <a:ext uri="{FF2B5EF4-FFF2-40B4-BE49-F238E27FC236}">
                <a16:creationId xmlns:a16="http://schemas.microsoft.com/office/drawing/2014/main" id="{89BA4205-C1D3-41E1-80F0-00C611148E7C}"/>
              </a:ext>
            </a:extLst>
          </p:cNvPr>
          <p:cNvGrpSpPr/>
          <p:nvPr userDrawn="1"/>
        </p:nvGrpSpPr>
        <p:grpSpPr>
          <a:xfrm>
            <a:off x="7315086" y="3471790"/>
            <a:ext cx="1083693" cy="1209563"/>
            <a:chOff x="21647604" y="7639401"/>
            <a:chExt cx="2889848" cy="3225502"/>
          </a:xfrm>
        </p:grpSpPr>
        <p:sp>
          <p:nvSpPr>
            <p:cNvPr id="54" name="Shape 1570">
              <a:extLst>
                <a:ext uri="{FF2B5EF4-FFF2-40B4-BE49-F238E27FC236}">
                  <a16:creationId xmlns:a16="http://schemas.microsoft.com/office/drawing/2014/main" id="{0168AA39-7A4D-43A5-BCEC-3962CF812DEF}"/>
                </a:ext>
              </a:extLst>
            </p:cNvPr>
            <p:cNvSpPr/>
            <p:nvPr/>
          </p:nvSpPr>
          <p:spPr>
            <a:xfrm>
              <a:off x="21647604" y="7639401"/>
              <a:ext cx="1800000" cy="2437012"/>
            </a:xfrm>
            <a:prstGeom prst="rect">
              <a:avLst/>
            </a:prstGeom>
            <a:blipFill>
              <a:blip r:embed="rId14"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sz="600">
                <a:latin typeface="Arial" panose="020B0604020202020204" pitchFamily="34" charset="0"/>
                <a:cs typeface="Arial" panose="020B0604020202020204" pitchFamily="34" charset="0"/>
              </a:endParaRPr>
            </a:p>
          </p:txBody>
        </p:sp>
        <p:sp>
          <p:nvSpPr>
            <p:cNvPr id="55" name="Shape 1636">
              <a:extLst>
                <a:ext uri="{FF2B5EF4-FFF2-40B4-BE49-F238E27FC236}">
                  <a16:creationId xmlns:a16="http://schemas.microsoft.com/office/drawing/2014/main" id="{62585FAD-30B6-4CC6-B274-3FF7ED1E8651}"/>
                </a:ext>
              </a:extLst>
            </p:cNvPr>
            <p:cNvSpPr/>
            <p:nvPr/>
          </p:nvSpPr>
          <p:spPr>
            <a:xfrm>
              <a:off x="21647604" y="10273972"/>
              <a:ext cx="2889848" cy="5909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lgn="l">
                <a:lnSpc>
                  <a:spcPct val="120000"/>
                </a:lnSpc>
                <a:defRPr sz="1800"/>
              </a:pPr>
              <a:r>
                <a:rPr lang="fr-BE" sz="600">
                  <a:solidFill>
                    <a:srgbClr val="1B2D40"/>
                  </a:solidFill>
                  <a:latin typeface="Arial" panose="020B0604020202020204" pitchFamily="34" charset="0"/>
                  <a:ea typeface="Lato Black"/>
                  <a:cs typeface="Arial" panose="020B0604020202020204" pitchFamily="34" charset="0"/>
                  <a:sym typeface="Lato Black"/>
                </a:rPr>
                <a:t>AUDE VAN HILLE</a:t>
              </a:r>
              <a:endParaRPr sz="600">
                <a:solidFill>
                  <a:srgbClr val="1B2D40"/>
                </a:solidFill>
                <a:latin typeface="Arial" panose="020B0604020202020204" pitchFamily="34" charset="0"/>
                <a:ea typeface="Lato Black"/>
                <a:cs typeface="Arial" panose="020B0604020202020204" pitchFamily="34" charset="0"/>
                <a:sym typeface="Lato Black"/>
              </a:endParaRPr>
            </a:p>
            <a:p>
              <a:pPr lvl="0" algn="l">
                <a:lnSpc>
                  <a:spcPct val="120000"/>
                </a:lnSpc>
                <a:defRPr sz="1800"/>
              </a:pPr>
              <a:r>
                <a:rPr lang="fr-BE" sz="600">
                  <a:solidFill>
                    <a:srgbClr val="88929B"/>
                  </a:solidFill>
                  <a:latin typeface="Arial" panose="020B0604020202020204" pitchFamily="34" charset="0"/>
                  <a:ea typeface="Lato Bold"/>
                  <a:cs typeface="Arial" panose="020B0604020202020204" pitchFamily="34" charset="0"/>
                  <a:sym typeface="Lato Bold"/>
                </a:rPr>
                <a:t>ADMINISTRATIVE ASSISTANT</a:t>
              </a:r>
              <a:endParaRPr sz="600">
                <a:solidFill>
                  <a:srgbClr val="1A202E"/>
                </a:solidFill>
                <a:latin typeface="Arial" panose="020B0604020202020204" pitchFamily="34" charset="0"/>
                <a:ea typeface="Lato Light"/>
                <a:cs typeface="Arial" panose="020B0604020202020204" pitchFamily="34" charset="0"/>
                <a:sym typeface="Lato Light"/>
              </a:endParaRPr>
            </a:p>
          </p:txBody>
        </p:sp>
      </p:grpSp>
      <p:grpSp>
        <p:nvGrpSpPr>
          <p:cNvPr id="56" name="Group 55">
            <a:extLst>
              <a:ext uri="{FF2B5EF4-FFF2-40B4-BE49-F238E27FC236}">
                <a16:creationId xmlns:a16="http://schemas.microsoft.com/office/drawing/2014/main" id="{620E5E0B-595A-40B1-A95D-9F0ECF4E08D5}"/>
              </a:ext>
            </a:extLst>
          </p:cNvPr>
          <p:cNvGrpSpPr/>
          <p:nvPr userDrawn="1"/>
        </p:nvGrpSpPr>
        <p:grpSpPr>
          <a:xfrm>
            <a:off x="6840683" y="11491"/>
            <a:ext cx="1685261" cy="1685261"/>
            <a:chOff x="17226875" y="56554"/>
            <a:chExt cx="4494028" cy="4494028"/>
          </a:xfrm>
        </p:grpSpPr>
        <p:grpSp>
          <p:nvGrpSpPr>
            <p:cNvPr id="57" name="Group 2341">
              <a:extLst>
                <a:ext uri="{FF2B5EF4-FFF2-40B4-BE49-F238E27FC236}">
                  <a16:creationId xmlns:a16="http://schemas.microsoft.com/office/drawing/2014/main" id="{4B652526-A85F-47F0-8C64-00310116E8A3}"/>
                </a:ext>
              </a:extLst>
            </p:cNvPr>
            <p:cNvGrpSpPr>
              <a:grpSpLocks noChangeAspect="1"/>
            </p:cNvGrpSpPr>
            <p:nvPr/>
          </p:nvGrpSpPr>
          <p:grpSpPr>
            <a:xfrm>
              <a:off x="17226875" y="56554"/>
              <a:ext cx="4494028" cy="4494028"/>
              <a:chOff x="0" y="0"/>
              <a:chExt cx="6152495" cy="6152495"/>
            </a:xfrm>
          </p:grpSpPr>
          <p:sp>
            <p:nvSpPr>
              <p:cNvPr id="61" name="Shape 2337">
                <a:extLst>
                  <a:ext uri="{FF2B5EF4-FFF2-40B4-BE49-F238E27FC236}">
                    <a16:creationId xmlns:a16="http://schemas.microsoft.com/office/drawing/2014/main" id="{10438D6F-1B72-4FCB-8814-23D9270116F6}"/>
                  </a:ext>
                </a:extLst>
              </p:cNvPr>
              <p:cNvSpPr/>
              <p:nvPr/>
            </p:nvSpPr>
            <p:spPr>
              <a:xfrm>
                <a:off x="0" y="0"/>
                <a:ext cx="6152496" cy="61524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b="1">
                    <a:solidFill>
                      <a:srgbClr val="FFFFFF"/>
                    </a:solidFill>
                    <a:latin typeface="Helvetica"/>
                    <a:ea typeface="Helvetica"/>
                    <a:cs typeface="Helvetica"/>
                    <a:sym typeface="Helvetica"/>
                  </a:defRPr>
                </a:pPr>
                <a:endParaRPr sz="1200">
                  <a:latin typeface="Arial" panose="020B0604020202020204" pitchFamily="34" charset="0"/>
                  <a:cs typeface="Arial" panose="020B0604020202020204" pitchFamily="34" charset="0"/>
                </a:endParaRPr>
              </a:p>
            </p:txBody>
          </p:sp>
          <p:grpSp>
            <p:nvGrpSpPr>
              <p:cNvPr id="62" name="Group 2340">
                <a:extLst>
                  <a:ext uri="{FF2B5EF4-FFF2-40B4-BE49-F238E27FC236}">
                    <a16:creationId xmlns:a16="http://schemas.microsoft.com/office/drawing/2014/main" id="{2E6A852F-1113-4529-97A0-1552D69C3B50}"/>
                  </a:ext>
                </a:extLst>
              </p:cNvPr>
              <p:cNvGrpSpPr/>
              <p:nvPr/>
            </p:nvGrpSpPr>
            <p:grpSpPr>
              <a:xfrm>
                <a:off x="212506" y="212505"/>
                <a:ext cx="5727484" cy="5727485"/>
                <a:chOff x="0" y="0"/>
                <a:chExt cx="5727483" cy="5727483"/>
              </a:xfrm>
            </p:grpSpPr>
            <p:sp>
              <p:nvSpPr>
                <p:cNvPr id="63" name="Shape 2338">
                  <a:extLst>
                    <a:ext uri="{FF2B5EF4-FFF2-40B4-BE49-F238E27FC236}">
                      <a16:creationId xmlns:a16="http://schemas.microsoft.com/office/drawing/2014/main" id="{81247A84-8D7B-45B4-B29C-6E874D9959E6}"/>
                    </a:ext>
                  </a:extLst>
                </p:cNvPr>
                <p:cNvSpPr/>
                <p:nvPr/>
              </p:nvSpPr>
              <p:spPr>
                <a:xfrm>
                  <a:off x="216966" y="216966"/>
                  <a:ext cx="5293552" cy="52935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2A9E1"/>
                </a:solidFill>
                <a:ln w="12700" cap="flat">
                  <a:noFill/>
                  <a:miter lim="400000"/>
                </a:ln>
                <a:effectLst/>
              </p:spPr>
              <p:txBody>
                <a:bodyPr wrap="square" lIns="0" tIns="0" rIns="0" bIns="0" numCol="1" anchor="ctr">
                  <a:noAutofit/>
                </a:bodyPr>
                <a:lstStyle/>
                <a:p>
                  <a:pPr lvl="0">
                    <a:defRPr sz="3200" b="1">
                      <a:solidFill>
                        <a:srgbClr val="FFFFFF"/>
                      </a:solidFill>
                      <a:latin typeface="Helvetica"/>
                      <a:ea typeface="Helvetica"/>
                      <a:cs typeface="Helvetica"/>
                      <a:sym typeface="Helvetica"/>
                    </a:defRPr>
                  </a:pPr>
                  <a:endParaRPr sz="1200">
                    <a:latin typeface="Arial" panose="020B0604020202020204" pitchFamily="34" charset="0"/>
                    <a:cs typeface="Arial" panose="020B0604020202020204" pitchFamily="34" charset="0"/>
                  </a:endParaRPr>
                </a:p>
              </p:txBody>
            </p:sp>
            <p:sp>
              <p:nvSpPr>
                <p:cNvPr id="64" name="Shape 2339">
                  <a:extLst>
                    <a:ext uri="{FF2B5EF4-FFF2-40B4-BE49-F238E27FC236}">
                      <a16:creationId xmlns:a16="http://schemas.microsoft.com/office/drawing/2014/main" id="{CF258F85-063C-4D73-BA11-C7ABAD5A4FD9}"/>
                    </a:ext>
                  </a:extLst>
                </p:cNvPr>
                <p:cNvSpPr/>
                <p:nvPr/>
              </p:nvSpPr>
              <p:spPr>
                <a:xfrm>
                  <a:off x="0" y="0"/>
                  <a:ext cx="5727484" cy="57274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rnd">
                  <a:solidFill>
                    <a:schemeClr val="accent1"/>
                  </a:solidFill>
                  <a:custDash>
                    <a:ds d="100000" sp="200000"/>
                  </a:custDash>
                  <a:round/>
                </a:ln>
                <a:effectLst/>
              </p:spPr>
              <p:txBody>
                <a:bodyPr wrap="square" lIns="0" tIns="0" rIns="0" bIns="0" numCol="1" anchor="ctr">
                  <a:noAutofit/>
                </a:bodyP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grpSp>
        </p:grpSp>
        <p:sp>
          <p:nvSpPr>
            <p:cNvPr id="58" name="Shape 2374">
              <a:extLst>
                <a:ext uri="{FF2B5EF4-FFF2-40B4-BE49-F238E27FC236}">
                  <a16:creationId xmlns:a16="http://schemas.microsoft.com/office/drawing/2014/main" id="{017D6055-0F1D-4A0B-92A5-329FE1A1A4CA}"/>
                </a:ext>
              </a:extLst>
            </p:cNvPr>
            <p:cNvSpPr>
              <a:spLocks noChangeAspect="1"/>
            </p:cNvSpPr>
            <p:nvPr/>
          </p:nvSpPr>
          <p:spPr>
            <a:xfrm>
              <a:off x="18745320" y="570303"/>
              <a:ext cx="1367898" cy="177279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ct val="120000"/>
                </a:lnSpc>
                <a:defRPr sz="1800"/>
              </a:pPr>
              <a:r>
                <a:rPr lang="fr-BE" sz="3600">
                  <a:solidFill>
                    <a:srgbClr val="FFFFFF"/>
                  </a:solidFill>
                  <a:latin typeface="Arial" panose="020B0604020202020204" pitchFamily="34" charset="0"/>
                  <a:ea typeface="Lato Bold"/>
                  <a:cs typeface="Arial" panose="020B0604020202020204" pitchFamily="34" charset="0"/>
                  <a:sym typeface="Lato Bold"/>
                </a:rPr>
                <a:t>10</a:t>
              </a:r>
              <a:endParaRPr sz="1800">
                <a:solidFill>
                  <a:srgbClr val="FFFFFF"/>
                </a:solidFill>
                <a:latin typeface="Arial" panose="020B0604020202020204" pitchFamily="34" charset="0"/>
                <a:ea typeface="Lato Regular"/>
                <a:cs typeface="Arial" panose="020B0604020202020204" pitchFamily="34" charset="0"/>
                <a:sym typeface="Lato Regular"/>
              </a:endParaRPr>
            </a:p>
          </p:txBody>
        </p:sp>
        <p:sp>
          <p:nvSpPr>
            <p:cNvPr id="59" name="Shape 2374">
              <a:extLst>
                <a:ext uri="{FF2B5EF4-FFF2-40B4-BE49-F238E27FC236}">
                  <a16:creationId xmlns:a16="http://schemas.microsoft.com/office/drawing/2014/main" id="{4FC4A26A-E73A-4D62-A99C-6D396AF7C680}"/>
                </a:ext>
              </a:extLst>
            </p:cNvPr>
            <p:cNvSpPr>
              <a:spLocks noChangeAspect="1"/>
            </p:cNvSpPr>
            <p:nvPr/>
          </p:nvSpPr>
          <p:spPr>
            <a:xfrm>
              <a:off x="17894952" y="1822479"/>
              <a:ext cx="3111962"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pPr>
              <a:r>
                <a:rPr lang="fr-BE" sz="1800">
                  <a:solidFill>
                    <a:srgbClr val="FFFFFF"/>
                  </a:solidFill>
                  <a:latin typeface="Arial" panose="020B0604020202020204" pitchFamily="34" charset="0"/>
                  <a:ea typeface="Lato Regular"/>
                  <a:cs typeface="Arial" panose="020B0604020202020204" pitchFamily="34" charset="0"/>
                  <a:sym typeface="Lato Bold"/>
                </a:rPr>
                <a:t>AREAS OF</a:t>
              </a:r>
              <a:endParaRPr sz="1800">
                <a:solidFill>
                  <a:srgbClr val="FFFFFF"/>
                </a:solidFill>
                <a:latin typeface="Arial" panose="020B0604020202020204" pitchFamily="34" charset="0"/>
                <a:ea typeface="Lato Regular"/>
                <a:cs typeface="Arial" panose="020B0604020202020204" pitchFamily="34" charset="0"/>
                <a:sym typeface="Lato Regular"/>
              </a:endParaRPr>
            </a:p>
          </p:txBody>
        </p:sp>
        <p:sp>
          <p:nvSpPr>
            <p:cNvPr id="60" name="Shape 2374">
              <a:extLst>
                <a:ext uri="{FF2B5EF4-FFF2-40B4-BE49-F238E27FC236}">
                  <a16:creationId xmlns:a16="http://schemas.microsoft.com/office/drawing/2014/main" id="{73330A13-78AD-473A-8917-4963D21F6283}"/>
                </a:ext>
              </a:extLst>
            </p:cNvPr>
            <p:cNvSpPr>
              <a:spLocks noChangeAspect="1"/>
            </p:cNvSpPr>
            <p:nvPr/>
          </p:nvSpPr>
          <p:spPr>
            <a:xfrm>
              <a:off x="17745819" y="2360199"/>
              <a:ext cx="3453938" cy="73866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pPr>
              <a:r>
                <a:rPr lang="fr-BE" sz="1800">
                  <a:solidFill>
                    <a:srgbClr val="FFFFFF"/>
                  </a:solidFill>
                  <a:latin typeface="Arial" panose="020B0604020202020204" pitchFamily="34" charset="0"/>
                  <a:ea typeface="Lato Regular"/>
                  <a:cs typeface="Arial" panose="020B0604020202020204" pitchFamily="34" charset="0"/>
                  <a:sym typeface="Lato Bold"/>
                </a:rPr>
                <a:t>EXPERTISE</a:t>
              </a:r>
              <a:endParaRPr sz="1800">
                <a:solidFill>
                  <a:srgbClr val="FFFFFF"/>
                </a:solidFill>
                <a:latin typeface="Arial" panose="020B0604020202020204" pitchFamily="34" charset="0"/>
                <a:ea typeface="Lato Regular"/>
                <a:cs typeface="Arial" panose="020B0604020202020204" pitchFamily="34" charset="0"/>
                <a:sym typeface="Lato Regular"/>
              </a:endParaRPr>
            </a:p>
          </p:txBody>
        </p:sp>
      </p:grpSp>
      <p:grpSp>
        <p:nvGrpSpPr>
          <p:cNvPr id="65" name="Group 64">
            <a:extLst>
              <a:ext uri="{FF2B5EF4-FFF2-40B4-BE49-F238E27FC236}">
                <a16:creationId xmlns:a16="http://schemas.microsoft.com/office/drawing/2014/main" id="{9B7D46C7-D237-4CAA-A82E-61B3462CF57E}"/>
              </a:ext>
            </a:extLst>
          </p:cNvPr>
          <p:cNvGrpSpPr/>
          <p:nvPr userDrawn="1"/>
        </p:nvGrpSpPr>
        <p:grpSpPr>
          <a:xfrm>
            <a:off x="7812013" y="1091826"/>
            <a:ext cx="1311134" cy="1311134"/>
            <a:chOff x="20751323" y="1909952"/>
            <a:chExt cx="3496358" cy="3496358"/>
          </a:xfrm>
        </p:grpSpPr>
        <p:grpSp>
          <p:nvGrpSpPr>
            <p:cNvPr id="66" name="Group 2345">
              <a:extLst>
                <a:ext uri="{FF2B5EF4-FFF2-40B4-BE49-F238E27FC236}">
                  <a16:creationId xmlns:a16="http://schemas.microsoft.com/office/drawing/2014/main" id="{D4F2D249-8365-4DED-9A61-EE087646B0F6}"/>
                </a:ext>
              </a:extLst>
            </p:cNvPr>
            <p:cNvGrpSpPr>
              <a:grpSpLocks noChangeAspect="1"/>
            </p:cNvGrpSpPr>
            <p:nvPr/>
          </p:nvGrpSpPr>
          <p:grpSpPr>
            <a:xfrm>
              <a:off x="20751323" y="1909952"/>
              <a:ext cx="3496358" cy="3496358"/>
              <a:chOff x="0" y="0"/>
              <a:chExt cx="4786641" cy="4786641"/>
            </a:xfrm>
          </p:grpSpPr>
          <p:sp>
            <p:nvSpPr>
              <p:cNvPr id="69" name="Shape 2342">
                <a:extLst>
                  <a:ext uri="{FF2B5EF4-FFF2-40B4-BE49-F238E27FC236}">
                    <a16:creationId xmlns:a16="http://schemas.microsoft.com/office/drawing/2014/main" id="{E7B1219E-198F-401D-8A37-84EF49DC59EF}"/>
                  </a:ext>
                </a:extLst>
              </p:cNvPr>
              <p:cNvSpPr/>
              <p:nvPr/>
            </p:nvSpPr>
            <p:spPr>
              <a:xfrm>
                <a:off x="0" y="0"/>
                <a:ext cx="4786642" cy="47866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70" name="Shape 2343">
                <a:extLst>
                  <a:ext uri="{FF2B5EF4-FFF2-40B4-BE49-F238E27FC236}">
                    <a16:creationId xmlns:a16="http://schemas.microsoft.com/office/drawing/2014/main" id="{4CD4EFD9-5563-4788-B19B-8469F2418C6B}"/>
                  </a:ext>
                </a:extLst>
              </p:cNvPr>
              <p:cNvSpPr/>
              <p:nvPr/>
            </p:nvSpPr>
            <p:spPr>
              <a:xfrm>
                <a:off x="290438" y="290438"/>
                <a:ext cx="4205766" cy="42057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EB236"/>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71" name="Shape 2344">
                <a:extLst>
                  <a:ext uri="{FF2B5EF4-FFF2-40B4-BE49-F238E27FC236}">
                    <a16:creationId xmlns:a16="http://schemas.microsoft.com/office/drawing/2014/main" id="{2213B8A2-90B1-431D-A275-C3FEC230B226}"/>
                  </a:ext>
                </a:extLst>
              </p:cNvPr>
              <p:cNvSpPr/>
              <p:nvPr/>
            </p:nvSpPr>
            <p:spPr>
              <a:xfrm>
                <a:off x="133548" y="133548"/>
                <a:ext cx="4519546" cy="45195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rnd">
                <a:solidFill>
                  <a:schemeClr val="accent6"/>
                </a:solidFill>
                <a:custDash>
                  <a:ds d="100000" sp="200000"/>
                </a:custDash>
                <a:round/>
              </a:ln>
              <a:effectLst/>
            </p:spPr>
            <p:txBody>
              <a:bodyPr wrap="square" lIns="0" tIns="0" rIns="0" bIns="0" numCol="1" anchor="ctr">
                <a:noAutofit/>
              </a:bodyPr>
              <a:lstStyle/>
              <a:p>
                <a:pPr lvl="0">
                  <a:defRPr sz="3200">
                    <a:solidFill>
                      <a:srgbClr val="FFFFFF"/>
                    </a:solidFill>
                  </a:defRPr>
                </a:pPr>
                <a:endParaRPr sz="1200"/>
              </a:p>
            </p:txBody>
          </p:sp>
        </p:grpSp>
        <p:sp>
          <p:nvSpPr>
            <p:cNvPr id="67" name="Shape 2374">
              <a:extLst>
                <a:ext uri="{FF2B5EF4-FFF2-40B4-BE49-F238E27FC236}">
                  <a16:creationId xmlns:a16="http://schemas.microsoft.com/office/drawing/2014/main" id="{4596BC9C-A8D8-4989-9098-A8949EA8125C}"/>
                </a:ext>
              </a:extLst>
            </p:cNvPr>
            <p:cNvSpPr>
              <a:spLocks noChangeAspect="1"/>
            </p:cNvSpPr>
            <p:nvPr/>
          </p:nvSpPr>
          <p:spPr>
            <a:xfrm>
              <a:off x="21703579" y="2349413"/>
              <a:ext cx="1367899" cy="1772792"/>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ct val="120000"/>
                </a:lnSpc>
                <a:defRPr sz="1800"/>
              </a:pPr>
              <a:r>
                <a:rPr lang="fr-BE" sz="3600">
                  <a:solidFill>
                    <a:srgbClr val="FFFFFF"/>
                  </a:solidFill>
                  <a:latin typeface="Arial" panose="020B0604020202020204" pitchFamily="34" charset="0"/>
                  <a:ea typeface="Lato Bold"/>
                  <a:cs typeface="Arial" panose="020B0604020202020204" pitchFamily="34" charset="0"/>
                  <a:sym typeface="Lato Bold"/>
                </a:rPr>
                <a:t>12</a:t>
              </a:r>
              <a:endParaRPr sz="1800">
                <a:solidFill>
                  <a:srgbClr val="FFFFFF"/>
                </a:solidFill>
                <a:latin typeface="Arial" panose="020B0604020202020204" pitchFamily="34" charset="0"/>
                <a:ea typeface="Lato Regular"/>
                <a:cs typeface="Arial" panose="020B0604020202020204" pitchFamily="34" charset="0"/>
                <a:sym typeface="Lato Regular"/>
              </a:endParaRPr>
            </a:p>
          </p:txBody>
        </p:sp>
        <p:sp>
          <p:nvSpPr>
            <p:cNvPr id="68" name="Shape 2374">
              <a:extLst>
                <a:ext uri="{FF2B5EF4-FFF2-40B4-BE49-F238E27FC236}">
                  <a16:creationId xmlns:a16="http://schemas.microsoft.com/office/drawing/2014/main" id="{0BF1D2F9-2CA6-488B-9ACF-B4C3C15E4AB9}"/>
                </a:ext>
              </a:extLst>
            </p:cNvPr>
            <p:cNvSpPr>
              <a:spLocks noChangeAspect="1"/>
            </p:cNvSpPr>
            <p:nvPr/>
          </p:nvSpPr>
          <p:spPr>
            <a:xfrm>
              <a:off x="21256462" y="3575464"/>
              <a:ext cx="2462216" cy="88639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ct val="120000"/>
                </a:lnSpc>
                <a:defRPr sz="1800"/>
              </a:pPr>
              <a:r>
                <a:rPr lang="fr-BE" sz="1800">
                  <a:solidFill>
                    <a:srgbClr val="FFFFFF"/>
                  </a:solidFill>
                  <a:latin typeface="Arial" panose="020B0604020202020204" pitchFamily="34" charset="0"/>
                  <a:ea typeface="Lato Regular"/>
                  <a:cs typeface="Arial" panose="020B0604020202020204" pitchFamily="34" charset="0"/>
                  <a:sym typeface="Lato Bold"/>
                </a:rPr>
                <a:t>PEOPLE</a:t>
              </a:r>
              <a:endParaRPr sz="1800">
                <a:solidFill>
                  <a:srgbClr val="FFFFFF"/>
                </a:solidFill>
                <a:latin typeface="Arial" panose="020B0604020202020204" pitchFamily="34" charset="0"/>
                <a:ea typeface="Lato Regular"/>
                <a:cs typeface="Arial" panose="020B0604020202020204" pitchFamily="34" charset="0"/>
                <a:sym typeface="Lato Regular"/>
              </a:endParaRPr>
            </a:p>
          </p:txBody>
        </p:sp>
      </p:grpSp>
      <p:grpSp>
        <p:nvGrpSpPr>
          <p:cNvPr id="72" name="Group 71">
            <a:extLst>
              <a:ext uri="{FF2B5EF4-FFF2-40B4-BE49-F238E27FC236}">
                <a16:creationId xmlns:a16="http://schemas.microsoft.com/office/drawing/2014/main" id="{084A2B6B-0D8B-42BB-8707-A3DB00B6518C}"/>
              </a:ext>
            </a:extLst>
          </p:cNvPr>
          <p:cNvGrpSpPr/>
          <p:nvPr userDrawn="1"/>
        </p:nvGrpSpPr>
        <p:grpSpPr>
          <a:xfrm>
            <a:off x="7039941" y="1867667"/>
            <a:ext cx="1311134" cy="1311134"/>
            <a:chOff x="19966486" y="4817051"/>
            <a:chExt cx="3496358" cy="3496358"/>
          </a:xfrm>
        </p:grpSpPr>
        <p:grpSp>
          <p:nvGrpSpPr>
            <p:cNvPr id="73" name="Group 2349">
              <a:extLst>
                <a:ext uri="{FF2B5EF4-FFF2-40B4-BE49-F238E27FC236}">
                  <a16:creationId xmlns:a16="http://schemas.microsoft.com/office/drawing/2014/main" id="{E60FC14C-8526-4148-A504-CF392E53F707}"/>
                </a:ext>
              </a:extLst>
            </p:cNvPr>
            <p:cNvGrpSpPr>
              <a:grpSpLocks noChangeAspect="1"/>
            </p:cNvGrpSpPr>
            <p:nvPr/>
          </p:nvGrpSpPr>
          <p:grpSpPr>
            <a:xfrm>
              <a:off x="19966486" y="4817051"/>
              <a:ext cx="3496358" cy="3496358"/>
              <a:chOff x="0" y="0"/>
              <a:chExt cx="4786641" cy="4786641"/>
            </a:xfrm>
          </p:grpSpPr>
          <p:sp>
            <p:nvSpPr>
              <p:cNvPr id="76" name="Shape 2346">
                <a:extLst>
                  <a:ext uri="{FF2B5EF4-FFF2-40B4-BE49-F238E27FC236}">
                    <a16:creationId xmlns:a16="http://schemas.microsoft.com/office/drawing/2014/main" id="{A3FF3457-D054-41E4-9178-E43BFA4521B0}"/>
                  </a:ext>
                </a:extLst>
              </p:cNvPr>
              <p:cNvSpPr/>
              <p:nvPr/>
            </p:nvSpPr>
            <p:spPr>
              <a:xfrm>
                <a:off x="0" y="0"/>
                <a:ext cx="4786642" cy="47866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77" name="Shape 2347">
                <a:extLst>
                  <a:ext uri="{FF2B5EF4-FFF2-40B4-BE49-F238E27FC236}">
                    <a16:creationId xmlns:a16="http://schemas.microsoft.com/office/drawing/2014/main" id="{5373E492-ACF8-4563-A0CD-BB5DB059B3E1}"/>
                  </a:ext>
                </a:extLst>
              </p:cNvPr>
              <p:cNvSpPr/>
              <p:nvPr/>
            </p:nvSpPr>
            <p:spPr>
              <a:xfrm>
                <a:off x="442466" y="442466"/>
                <a:ext cx="3901710" cy="39017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78" name="Shape 2348">
                <a:extLst>
                  <a:ext uri="{FF2B5EF4-FFF2-40B4-BE49-F238E27FC236}">
                    <a16:creationId xmlns:a16="http://schemas.microsoft.com/office/drawing/2014/main" id="{3E6C1525-0ECD-4FF5-B21C-4133DCFE8B7A}"/>
                  </a:ext>
                </a:extLst>
              </p:cNvPr>
              <p:cNvSpPr/>
              <p:nvPr/>
            </p:nvSpPr>
            <p:spPr>
              <a:xfrm>
                <a:off x="293306" y="293305"/>
                <a:ext cx="4200031" cy="4200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rnd">
                <a:solidFill>
                  <a:schemeClr val="accent4"/>
                </a:solidFill>
                <a:custDash>
                  <a:ds d="100000" sp="200000"/>
                </a:custDash>
                <a:round/>
              </a:ln>
              <a:effectLst/>
            </p:spPr>
            <p:txBody>
              <a:bodyPr wrap="square" lIns="0" tIns="0" rIns="0" bIns="0" numCol="1" anchor="ctr">
                <a:noAutofit/>
              </a:bodyPr>
              <a:lstStyle/>
              <a:p>
                <a:pPr lvl="0">
                  <a:defRPr sz="3200">
                    <a:solidFill>
                      <a:srgbClr val="FFFFFF"/>
                    </a:solidFill>
                  </a:defRPr>
                </a:pPr>
                <a:endParaRPr sz="1200"/>
              </a:p>
            </p:txBody>
          </p:sp>
        </p:grpSp>
        <p:sp>
          <p:nvSpPr>
            <p:cNvPr id="74" name="Shape 2374">
              <a:extLst>
                <a:ext uri="{FF2B5EF4-FFF2-40B4-BE49-F238E27FC236}">
                  <a16:creationId xmlns:a16="http://schemas.microsoft.com/office/drawing/2014/main" id="{00C1CDBD-3B17-4765-96DE-54F1E7512A43}"/>
                </a:ext>
              </a:extLst>
            </p:cNvPr>
            <p:cNvSpPr>
              <a:spLocks noChangeAspect="1"/>
            </p:cNvSpPr>
            <p:nvPr/>
          </p:nvSpPr>
          <p:spPr>
            <a:xfrm>
              <a:off x="20209450" y="6371247"/>
              <a:ext cx="3146274" cy="152196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lstStyle/>
            <a:p>
              <a:pPr lvl="0" algn="ctr">
                <a:lnSpc>
                  <a:spcPct val="120000"/>
                </a:lnSpc>
                <a:defRPr sz="1800"/>
              </a:pPr>
              <a:r>
                <a:rPr lang="fr-BE" sz="1200">
                  <a:solidFill>
                    <a:srgbClr val="FFFFFF"/>
                  </a:solidFill>
                  <a:latin typeface="Arial" panose="020B0604020202020204" pitchFamily="34" charset="0"/>
                  <a:ea typeface="Lato Regular"/>
                  <a:cs typeface="Arial" panose="020B0604020202020204" pitchFamily="34" charset="0"/>
                  <a:sym typeface="Lato Bold"/>
                </a:rPr>
                <a:t>LANGUAGES</a:t>
              </a:r>
              <a:endParaRPr sz="1200">
                <a:solidFill>
                  <a:srgbClr val="FFFFFF"/>
                </a:solidFill>
                <a:latin typeface="Arial" panose="020B0604020202020204" pitchFamily="34" charset="0"/>
                <a:ea typeface="Lato Regular"/>
                <a:cs typeface="Arial" panose="020B0604020202020204" pitchFamily="34" charset="0"/>
                <a:sym typeface="Lato Regular"/>
              </a:endParaRPr>
            </a:p>
          </p:txBody>
        </p:sp>
        <p:sp>
          <p:nvSpPr>
            <p:cNvPr id="75" name="Shape 2374">
              <a:extLst>
                <a:ext uri="{FF2B5EF4-FFF2-40B4-BE49-F238E27FC236}">
                  <a16:creationId xmlns:a16="http://schemas.microsoft.com/office/drawing/2014/main" id="{BA6863FB-C1F9-4E16-8AA0-52CBC8BECBF0}"/>
                </a:ext>
              </a:extLst>
            </p:cNvPr>
            <p:cNvSpPr>
              <a:spLocks noChangeAspect="1"/>
            </p:cNvSpPr>
            <p:nvPr/>
          </p:nvSpPr>
          <p:spPr>
            <a:xfrm>
              <a:off x="21442438" y="5308443"/>
              <a:ext cx="568533" cy="147732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nSpc>
                  <a:spcPct val="120000"/>
                </a:lnSpc>
                <a:defRPr sz="1800"/>
              </a:pPr>
              <a:r>
                <a:rPr lang="fr-BE" sz="3000">
                  <a:solidFill>
                    <a:srgbClr val="FFFFFF"/>
                  </a:solidFill>
                  <a:latin typeface="Arial" panose="020B0604020202020204" pitchFamily="34" charset="0"/>
                  <a:ea typeface="Lato Bold"/>
                  <a:cs typeface="Arial" panose="020B0604020202020204" pitchFamily="34" charset="0"/>
                  <a:sym typeface="Lato Bold"/>
                </a:rPr>
                <a:t>9</a:t>
              </a:r>
              <a:endParaRPr sz="3000">
                <a:solidFill>
                  <a:srgbClr val="FFFFFF"/>
                </a:solidFill>
                <a:latin typeface="Arial" panose="020B0604020202020204" pitchFamily="34" charset="0"/>
                <a:ea typeface="Lato Regular"/>
                <a:cs typeface="Arial" panose="020B0604020202020204" pitchFamily="34" charset="0"/>
                <a:sym typeface="Lato Regular"/>
              </a:endParaRPr>
            </a:p>
          </p:txBody>
        </p:sp>
      </p:grpSp>
      <p:sp>
        <p:nvSpPr>
          <p:cNvPr id="2" name="Title 1">
            <a:extLst>
              <a:ext uri="{FF2B5EF4-FFF2-40B4-BE49-F238E27FC236}">
                <a16:creationId xmlns:a16="http://schemas.microsoft.com/office/drawing/2014/main" id="{BF6050A7-CB72-4468-9934-4C395BA68B7F}"/>
              </a:ext>
            </a:extLst>
          </p:cNvPr>
          <p:cNvSpPr>
            <a:spLocks noGrp="1"/>
          </p:cNvSpPr>
          <p:nvPr>
            <p:ph type="title" hasCustomPrompt="1"/>
          </p:nvPr>
        </p:nvSpPr>
        <p:spPr/>
        <p:txBody>
          <a:bodyPr/>
          <a:lstStyle>
            <a:lvl1pPr>
              <a:defRPr/>
            </a:lvl1pPr>
          </a:lstStyle>
          <a:p>
            <a:r>
              <a:rPr lang="en-US"/>
              <a:t>The Team</a:t>
            </a:r>
            <a:endParaRPr lang="en-GB"/>
          </a:p>
        </p:txBody>
      </p:sp>
      <p:sp>
        <p:nvSpPr>
          <p:cNvPr id="80" name="Slide Number Placeholder 5">
            <a:extLst>
              <a:ext uri="{FF2B5EF4-FFF2-40B4-BE49-F238E27FC236}">
                <a16:creationId xmlns:a16="http://schemas.microsoft.com/office/drawing/2014/main" id="{0BB3F7F3-23DD-4F58-856C-E6E20530BC28}"/>
              </a:ext>
            </a:extLst>
          </p:cNvPr>
          <p:cNvSpPr>
            <a:spLocks noGrp="1"/>
          </p:cNvSpPr>
          <p:nvPr>
            <p:ph type="sldNum" sz="quarter" idx="12"/>
          </p:nvPr>
        </p:nvSpPr>
        <p:spPr>
          <a:xfrm>
            <a:off x="8686800" y="61516"/>
            <a:ext cx="346668" cy="273844"/>
          </a:xfrm>
          <a:prstGeom prst="rect">
            <a:avLst/>
          </a:prstGeom>
        </p:spPr>
        <p:txBody>
          <a:bodyPr/>
          <a:lstStyle>
            <a:lvl1pPr algn="r">
              <a:defRPr sz="900">
                <a:solidFill>
                  <a:schemeClr val="bg1">
                    <a:lumMod val="50000"/>
                  </a:schemeClr>
                </a:solidFill>
              </a:defRPr>
            </a:lvl1pPr>
          </a:lstStyle>
          <a:p>
            <a:fld id="{5FB7CB8C-1465-4755-BC59-43595AD50DAD}" type="slidenum">
              <a:rPr lang="en-GB" smtClean="0"/>
              <a:pPr/>
              <a:t>‹#›</a:t>
            </a:fld>
            <a:endParaRPr lang="en-GB"/>
          </a:p>
        </p:txBody>
      </p:sp>
      <p:grpSp>
        <p:nvGrpSpPr>
          <p:cNvPr id="81" name="Group 97">
            <a:extLst>
              <a:ext uri="{FF2B5EF4-FFF2-40B4-BE49-F238E27FC236}">
                <a16:creationId xmlns:a16="http://schemas.microsoft.com/office/drawing/2014/main" id="{36091987-30A2-4514-9B8B-0BBEE58F73FD}"/>
              </a:ext>
            </a:extLst>
          </p:cNvPr>
          <p:cNvGrpSpPr/>
          <p:nvPr userDrawn="1"/>
        </p:nvGrpSpPr>
        <p:grpSpPr>
          <a:xfrm>
            <a:off x="4442330" y="747284"/>
            <a:ext cx="259338" cy="59736"/>
            <a:chOff x="-63500" y="0"/>
            <a:chExt cx="528276" cy="112088"/>
          </a:xfrm>
        </p:grpSpPr>
        <p:sp>
          <p:nvSpPr>
            <p:cNvPr id="82" name="Shape 94">
              <a:extLst>
                <a:ext uri="{FF2B5EF4-FFF2-40B4-BE49-F238E27FC236}">
                  <a16:creationId xmlns:a16="http://schemas.microsoft.com/office/drawing/2014/main" id="{AFCA7ED5-CC9F-4DB3-82EE-A40F6BCE640A}"/>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83" name="Shape 95">
              <a:extLst>
                <a:ext uri="{FF2B5EF4-FFF2-40B4-BE49-F238E27FC236}">
                  <a16:creationId xmlns:a16="http://schemas.microsoft.com/office/drawing/2014/main" id="{2CE2A89E-BAFA-4CD8-9067-0A7F8A5002F7}"/>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84" name="Shape 96">
              <a:extLst>
                <a:ext uri="{FF2B5EF4-FFF2-40B4-BE49-F238E27FC236}">
                  <a16:creationId xmlns:a16="http://schemas.microsoft.com/office/drawing/2014/main" id="{8BB332F4-EB7C-440B-BF07-9580EABFC8D7}"/>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248434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randombar(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randombar(vertical)">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dissolv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0-#ppt_h/2"/>
                                          </p:val>
                                        </p:tav>
                                        <p:tav tm="100000">
                                          <p:val>
                                            <p:strVal val="#ppt_y"/>
                                          </p:val>
                                        </p:tav>
                                      </p:tavLst>
                                    </p:anim>
                                  </p:childTnLst>
                                </p:cTn>
                              </p:par>
                              <p:par>
                                <p:cTn id="48" presetID="2" presetClass="entr" presetSubtype="1"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0-#ppt_h/2"/>
                                          </p:val>
                                        </p:tav>
                                        <p:tav tm="100000">
                                          <p:val>
                                            <p:strVal val="#ppt_y"/>
                                          </p:val>
                                        </p:tav>
                                      </p:tavLst>
                                    </p:anim>
                                  </p:childTnLst>
                                </p:cTn>
                              </p:par>
                              <p:par>
                                <p:cTn id="52" presetID="2" presetClass="entr" presetSubtype="1"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dissolve">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ppt_x"/>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additive="base">
                                        <p:cTn id="88" dur="500" fill="hold"/>
                                        <p:tgtEl>
                                          <p:spTgt spid="45"/>
                                        </p:tgtEl>
                                        <p:attrNameLst>
                                          <p:attrName>ppt_x</p:attrName>
                                        </p:attrNameLst>
                                      </p:cBhvr>
                                      <p:tavLst>
                                        <p:tav tm="0">
                                          <p:val>
                                            <p:strVal val="#ppt_x"/>
                                          </p:val>
                                        </p:tav>
                                        <p:tav tm="100000">
                                          <p:val>
                                            <p:strVal val="#ppt_x"/>
                                          </p:val>
                                        </p:tav>
                                      </p:tavLst>
                                    </p:anim>
                                    <p:anim calcmode="lin" valueType="num">
                                      <p:cBhvr additive="base">
                                        <p:cTn id="8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dissolve">
                                      <p:cBhvr>
                                        <p:cTn id="94" dur="500"/>
                                        <p:tgtEl>
                                          <p:spTgt spid="52"/>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additive="base">
                                        <p:cTn id="99" dur="500" fill="hold"/>
                                        <p:tgtEl>
                                          <p:spTgt spid="49"/>
                                        </p:tgtEl>
                                        <p:attrNameLst>
                                          <p:attrName>ppt_x</p:attrName>
                                        </p:attrNameLst>
                                      </p:cBhvr>
                                      <p:tavLst>
                                        <p:tav tm="0">
                                          <p:val>
                                            <p:strVal val="#ppt_x"/>
                                          </p:val>
                                        </p:tav>
                                        <p:tav tm="100000">
                                          <p:val>
                                            <p:strVal val="#ppt_x"/>
                                          </p:val>
                                        </p:tav>
                                      </p:tavLst>
                                    </p:anim>
                                    <p:anim calcmode="lin" valueType="num">
                                      <p:cBhvr additive="base">
                                        <p:cTn id="100" dur="500" fill="hold"/>
                                        <p:tgtEl>
                                          <p:spTgt spid="49"/>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9" presetClass="entr" presetSubtype="0" fill="hold" grpId="0" nodeType="withEffect">
                                  <p:stCondLst>
                                    <p:cond delay="0"/>
                                  </p:stCondLst>
                                  <p:iterate>
                                    <p:tmAbs val="0"/>
                                  </p:iterate>
                                  <p:childTnLst>
                                    <p:set>
                                      <p:cBhvr>
                                        <p:cTn id="106" fill="hold"/>
                                        <p:tgtEl>
                                          <p:spTgt spid="79"/>
                                        </p:tgtEl>
                                        <p:attrNameLst>
                                          <p:attrName>style.visibility</p:attrName>
                                        </p:attrNameLst>
                                      </p:cBhvr>
                                      <p:to>
                                        <p:strVal val="visible"/>
                                      </p:to>
                                    </p:set>
                                    <p:animEffect transition="in" filter="dissolve">
                                      <p:cBhvr>
                                        <p:cTn id="107" dur="4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advAuto="0"/>
      <p:bldP spid="21" grpId="0" animBg="1"/>
      <p:bldP spid="28" grpId="0" animBg="1"/>
      <p:bldP spid="38" grpId="0" animBg="1"/>
      <p:bldP spid="48" grpId="0" animBg="1"/>
      <p:bldP spid="5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Shape 11841">
            <a:extLst>
              <a:ext uri="{FF2B5EF4-FFF2-40B4-BE49-F238E27FC236}">
                <a16:creationId xmlns:a16="http://schemas.microsoft.com/office/drawing/2014/main" id="{46C7DFB5-EAFB-49F0-8117-D6910EB18DC3}"/>
              </a:ext>
            </a:extLst>
          </p:cNvPr>
          <p:cNvSpPr/>
          <p:nvPr userDrawn="1"/>
        </p:nvSpPr>
        <p:spPr>
          <a:xfrm>
            <a:off x="6942737" y="1565484"/>
            <a:ext cx="476250" cy="4762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005FA1"/>
            </a:solidFill>
            <a:miter lim="400000"/>
          </a:ln>
        </p:spPr>
        <p:txBody>
          <a:bodyPr lIns="0" tIns="0" rIns="0" bIns="0" anchor="ctr"/>
          <a:lstStyle/>
          <a:p>
            <a:pPr lvl="0">
              <a:defRPr sz="3200">
                <a:solidFill>
                  <a:srgbClr val="FFFFFF"/>
                </a:solidFill>
              </a:defRPr>
            </a:pPr>
            <a:endParaRPr sz="1200"/>
          </a:p>
        </p:txBody>
      </p:sp>
      <p:sp>
        <p:nvSpPr>
          <p:cNvPr id="12" name="Shape 11848">
            <a:extLst>
              <a:ext uri="{FF2B5EF4-FFF2-40B4-BE49-F238E27FC236}">
                <a16:creationId xmlns:a16="http://schemas.microsoft.com/office/drawing/2014/main" id="{0B781F82-28DC-4885-AB83-97FC3EE4C201}"/>
              </a:ext>
            </a:extLst>
          </p:cNvPr>
          <p:cNvSpPr/>
          <p:nvPr userDrawn="1"/>
        </p:nvSpPr>
        <p:spPr>
          <a:xfrm>
            <a:off x="3039206" y="1053390"/>
            <a:ext cx="3616410" cy="3619137"/>
          </a:xfrm>
          <a:custGeom>
            <a:avLst/>
            <a:gdLst/>
            <a:ahLst/>
            <a:cxnLst>
              <a:cxn ang="0">
                <a:pos x="wd2" y="hd2"/>
              </a:cxn>
              <a:cxn ang="5400000">
                <a:pos x="wd2" y="hd2"/>
              </a:cxn>
              <a:cxn ang="10800000">
                <a:pos x="wd2" y="hd2"/>
              </a:cxn>
              <a:cxn ang="16200000">
                <a:pos x="wd2" y="hd2"/>
              </a:cxn>
            </a:cxnLst>
            <a:rect l="0" t="0" r="r" b="b"/>
            <a:pathLst>
              <a:path w="21600" h="21600" extrusionOk="0">
                <a:moveTo>
                  <a:pt x="21283" y="12362"/>
                </a:moveTo>
                <a:cubicBezTo>
                  <a:pt x="21283" y="12123"/>
                  <a:pt x="21271" y="11883"/>
                  <a:pt x="21248" y="11645"/>
                </a:cubicBezTo>
                <a:cubicBezTo>
                  <a:pt x="21271" y="11583"/>
                  <a:pt x="21293" y="11521"/>
                  <a:pt x="21314" y="11457"/>
                </a:cubicBezTo>
                <a:cubicBezTo>
                  <a:pt x="21411" y="11159"/>
                  <a:pt x="21468" y="10930"/>
                  <a:pt x="21502" y="10691"/>
                </a:cubicBezTo>
                <a:cubicBezTo>
                  <a:pt x="21503" y="10726"/>
                  <a:pt x="21503" y="10762"/>
                  <a:pt x="21503" y="10797"/>
                </a:cubicBezTo>
                <a:cubicBezTo>
                  <a:pt x="21503" y="11581"/>
                  <a:pt x="21416" y="12372"/>
                  <a:pt x="21237" y="13158"/>
                </a:cubicBezTo>
                <a:cubicBezTo>
                  <a:pt x="21267" y="12893"/>
                  <a:pt x="21283" y="12627"/>
                  <a:pt x="21283" y="12362"/>
                </a:cubicBezTo>
                <a:close/>
                <a:moveTo>
                  <a:pt x="21144" y="10926"/>
                </a:moveTo>
                <a:cubicBezTo>
                  <a:pt x="21159" y="10913"/>
                  <a:pt x="21176" y="10902"/>
                  <a:pt x="21180" y="10884"/>
                </a:cubicBezTo>
                <a:cubicBezTo>
                  <a:pt x="21184" y="10867"/>
                  <a:pt x="21146" y="10864"/>
                  <a:pt x="21144" y="10847"/>
                </a:cubicBezTo>
                <a:cubicBezTo>
                  <a:pt x="21137" y="10785"/>
                  <a:pt x="21143" y="10721"/>
                  <a:pt x="21154" y="10659"/>
                </a:cubicBezTo>
                <a:cubicBezTo>
                  <a:pt x="21156" y="10646"/>
                  <a:pt x="21184" y="10643"/>
                  <a:pt x="21183" y="10630"/>
                </a:cubicBezTo>
                <a:cubicBezTo>
                  <a:pt x="21175" y="10404"/>
                  <a:pt x="21154" y="10179"/>
                  <a:pt x="21129" y="9954"/>
                </a:cubicBezTo>
                <a:cubicBezTo>
                  <a:pt x="21066" y="9403"/>
                  <a:pt x="21085" y="10548"/>
                  <a:pt x="21048" y="9493"/>
                </a:cubicBezTo>
                <a:cubicBezTo>
                  <a:pt x="21046" y="9430"/>
                  <a:pt x="21071" y="9369"/>
                  <a:pt x="21072" y="9306"/>
                </a:cubicBezTo>
                <a:cubicBezTo>
                  <a:pt x="21076" y="9018"/>
                  <a:pt x="21062" y="8730"/>
                  <a:pt x="21063" y="8441"/>
                </a:cubicBezTo>
                <a:cubicBezTo>
                  <a:pt x="21063" y="8415"/>
                  <a:pt x="21088" y="8375"/>
                  <a:pt x="21086" y="8348"/>
                </a:cubicBezTo>
                <a:cubicBezTo>
                  <a:pt x="21084" y="8334"/>
                  <a:pt x="21083" y="8321"/>
                  <a:pt x="21082" y="8307"/>
                </a:cubicBezTo>
                <a:cubicBezTo>
                  <a:pt x="21274" y="8860"/>
                  <a:pt x="21385" y="9363"/>
                  <a:pt x="21458" y="9971"/>
                </a:cubicBezTo>
                <a:lnTo>
                  <a:pt x="21459" y="9970"/>
                </a:lnTo>
                <a:cubicBezTo>
                  <a:pt x="21442" y="10471"/>
                  <a:pt x="21414" y="10763"/>
                  <a:pt x="21299" y="11172"/>
                </a:cubicBezTo>
                <a:cubicBezTo>
                  <a:pt x="21303" y="11100"/>
                  <a:pt x="21327" y="10926"/>
                  <a:pt x="21264" y="10960"/>
                </a:cubicBezTo>
                <a:cubicBezTo>
                  <a:pt x="21183" y="11004"/>
                  <a:pt x="21217" y="11138"/>
                  <a:pt x="21195" y="11227"/>
                </a:cubicBezTo>
                <a:cubicBezTo>
                  <a:pt x="21180" y="11127"/>
                  <a:pt x="21163" y="11026"/>
                  <a:pt x="21144" y="10926"/>
                </a:cubicBezTo>
                <a:close/>
                <a:moveTo>
                  <a:pt x="21002" y="13936"/>
                </a:moveTo>
                <a:cubicBezTo>
                  <a:pt x="20781" y="14641"/>
                  <a:pt x="20415" y="15258"/>
                  <a:pt x="19950" y="15796"/>
                </a:cubicBezTo>
                <a:cubicBezTo>
                  <a:pt x="20072" y="15277"/>
                  <a:pt x="20124" y="14737"/>
                  <a:pt x="20124" y="14194"/>
                </a:cubicBezTo>
                <a:cubicBezTo>
                  <a:pt x="20124" y="13949"/>
                  <a:pt x="20114" y="13703"/>
                  <a:pt x="20094" y="13458"/>
                </a:cubicBezTo>
                <a:cubicBezTo>
                  <a:pt x="20541" y="12983"/>
                  <a:pt x="20912" y="12447"/>
                  <a:pt x="21167" y="11846"/>
                </a:cubicBezTo>
                <a:cubicBezTo>
                  <a:pt x="21180" y="12018"/>
                  <a:pt x="21186" y="12190"/>
                  <a:pt x="21186" y="12362"/>
                </a:cubicBezTo>
                <a:cubicBezTo>
                  <a:pt x="21186" y="12888"/>
                  <a:pt x="21128" y="13414"/>
                  <a:pt x="21002" y="13936"/>
                </a:cubicBezTo>
                <a:close/>
                <a:moveTo>
                  <a:pt x="19503" y="17016"/>
                </a:moveTo>
                <a:cubicBezTo>
                  <a:pt x="19672" y="16691"/>
                  <a:pt x="19803" y="16350"/>
                  <a:pt x="19899" y="15998"/>
                </a:cubicBezTo>
                <a:cubicBezTo>
                  <a:pt x="20181" y="15690"/>
                  <a:pt x="20430" y="15356"/>
                  <a:pt x="20640" y="14993"/>
                </a:cubicBezTo>
                <a:cubicBezTo>
                  <a:pt x="20328" y="15721"/>
                  <a:pt x="19946" y="16397"/>
                  <a:pt x="19503" y="17016"/>
                </a:cubicBezTo>
                <a:close/>
                <a:moveTo>
                  <a:pt x="17327" y="19063"/>
                </a:moveTo>
                <a:cubicBezTo>
                  <a:pt x="17597" y="18615"/>
                  <a:pt x="17758" y="18104"/>
                  <a:pt x="17879" y="17560"/>
                </a:cubicBezTo>
                <a:cubicBezTo>
                  <a:pt x="18567" y="17169"/>
                  <a:pt x="19211" y="16705"/>
                  <a:pt x="19753" y="16152"/>
                </a:cubicBezTo>
                <a:cubicBezTo>
                  <a:pt x="19572" y="16738"/>
                  <a:pt x="19291" y="17289"/>
                  <a:pt x="18885" y="17776"/>
                </a:cubicBezTo>
                <a:lnTo>
                  <a:pt x="18887" y="17779"/>
                </a:lnTo>
                <a:cubicBezTo>
                  <a:pt x="18431" y="18277"/>
                  <a:pt x="17901" y="18702"/>
                  <a:pt x="17327" y="19063"/>
                </a:cubicBezTo>
                <a:close/>
                <a:moveTo>
                  <a:pt x="16998" y="19509"/>
                </a:moveTo>
                <a:cubicBezTo>
                  <a:pt x="17072" y="19427"/>
                  <a:pt x="17140" y="19341"/>
                  <a:pt x="17202" y="19253"/>
                </a:cubicBezTo>
                <a:cubicBezTo>
                  <a:pt x="17455" y="19102"/>
                  <a:pt x="17700" y="18939"/>
                  <a:pt x="17935" y="18763"/>
                </a:cubicBezTo>
                <a:cubicBezTo>
                  <a:pt x="17636" y="19030"/>
                  <a:pt x="17323" y="19279"/>
                  <a:pt x="16998" y="19509"/>
                </a:cubicBezTo>
                <a:close/>
                <a:moveTo>
                  <a:pt x="16454" y="19870"/>
                </a:moveTo>
                <a:cubicBezTo>
                  <a:pt x="15767" y="20297"/>
                  <a:pt x="15034" y="20644"/>
                  <a:pt x="14270" y="20906"/>
                </a:cubicBezTo>
                <a:cubicBezTo>
                  <a:pt x="14428" y="20760"/>
                  <a:pt x="14556" y="20569"/>
                  <a:pt x="14660" y="20356"/>
                </a:cubicBezTo>
                <a:cubicBezTo>
                  <a:pt x="15457" y="20112"/>
                  <a:pt x="16249" y="19793"/>
                  <a:pt x="16984" y="19379"/>
                </a:cubicBezTo>
                <a:cubicBezTo>
                  <a:pt x="16835" y="19558"/>
                  <a:pt x="16660" y="19722"/>
                  <a:pt x="16454" y="19870"/>
                </a:cubicBezTo>
                <a:close/>
                <a:moveTo>
                  <a:pt x="13948" y="21011"/>
                </a:moveTo>
                <a:cubicBezTo>
                  <a:pt x="13164" y="21253"/>
                  <a:pt x="12351" y="21405"/>
                  <a:pt x="11525" y="21462"/>
                </a:cubicBezTo>
                <a:cubicBezTo>
                  <a:pt x="11554" y="21399"/>
                  <a:pt x="11584" y="21329"/>
                  <a:pt x="11603" y="21282"/>
                </a:cubicBezTo>
                <a:cubicBezTo>
                  <a:pt x="11623" y="21233"/>
                  <a:pt x="11627" y="21185"/>
                  <a:pt x="11633" y="21142"/>
                </a:cubicBezTo>
                <a:cubicBezTo>
                  <a:pt x="11643" y="21060"/>
                  <a:pt x="11655" y="20977"/>
                  <a:pt x="11667" y="20894"/>
                </a:cubicBezTo>
                <a:cubicBezTo>
                  <a:pt x="12000" y="20867"/>
                  <a:pt x="12327" y="20827"/>
                  <a:pt x="12593" y="20804"/>
                </a:cubicBezTo>
                <a:cubicBezTo>
                  <a:pt x="13236" y="20746"/>
                  <a:pt x="13912" y="20579"/>
                  <a:pt x="14532" y="20395"/>
                </a:cubicBezTo>
                <a:cubicBezTo>
                  <a:pt x="14382" y="20673"/>
                  <a:pt x="14190" y="20899"/>
                  <a:pt x="13948" y="21011"/>
                </a:cubicBezTo>
                <a:close/>
                <a:moveTo>
                  <a:pt x="11414" y="21469"/>
                </a:moveTo>
                <a:cubicBezTo>
                  <a:pt x="11209" y="21481"/>
                  <a:pt x="11002" y="21487"/>
                  <a:pt x="10795" y="21487"/>
                </a:cubicBezTo>
                <a:cubicBezTo>
                  <a:pt x="10201" y="21487"/>
                  <a:pt x="9602" y="21437"/>
                  <a:pt x="9005" y="21335"/>
                </a:cubicBezTo>
                <a:cubicBezTo>
                  <a:pt x="8953" y="21303"/>
                  <a:pt x="8882" y="21225"/>
                  <a:pt x="8821" y="21174"/>
                </a:cubicBezTo>
                <a:cubicBezTo>
                  <a:pt x="8731" y="21104"/>
                  <a:pt x="8667" y="20920"/>
                  <a:pt x="8622" y="20797"/>
                </a:cubicBezTo>
                <a:cubicBezTo>
                  <a:pt x="8616" y="20780"/>
                  <a:pt x="8610" y="20763"/>
                  <a:pt x="8604" y="20747"/>
                </a:cubicBezTo>
                <a:cubicBezTo>
                  <a:pt x="8642" y="20752"/>
                  <a:pt x="8679" y="20758"/>
                  <a:pt x="8717" y="20763"/>
                </a:cubicBezTo>
                <a:cubicBezTo>
                  <a:pt x="9470" y="20868"/>
                  <a:pt x="10037" y="20890"/>
                  <a:pt x="10845" y="20922"/>
                </a:cubicBezTo>
                <a:cubicBezTo>
                  <a:pt x="10902" y="20924"/>
                  <a:pt x="10961" y="20925"/>
                  <a:pt x="11020" y="20925"/>
                </a:cubicBezTo>
                <a:cubicBezTo>
                  <a:pt x="11197" y="20925"/>
                  <a:pt x="11383" y="20916"/>
                  <a:pt x="11568" y="20902"/>
                </a:cubicBezTo>
                <a:cubicBezTo>
                  <a:pt x="11557" y="20978"/>
                  <a:pt x="11547" y="21054"/>
                  <a:pt x="11537" y="21130"/>
                </a:cubicBezTo>
                <a:cubicBezTo>
                  <a:pt x="11532" y="21174"/>
                  <a:pt x="11527" y="21214"/>
                  <a:pt x="11514" y="21246"/>
                </a:cubicBezTo>
                <a:cubicBezTo>
                  <a:pt x="11491" y="21303"/>
                  <a:pt x="11447" y="21402"/>
                  <a:pt x="11414" y="21469"/>
                </a:cubicBezTo>
                <a:close/>
                <a:moveTo>
                  <a:pt x="6642" y="20644"/>
                </a:moveTo>
                <a:cubicBezTo>
                  <a:pt x="6587" y="20621"/>
                  <a:pt x="6533" y="20597"/>
                  <a:pt x="6479" y="20574"/>
                </a:cubicBezTo>
                <a:cubicBezTo>
                  <a:pt x="6360" y="20505"/>
                  <a:pt x="6253" y="20399"/>
                  <a:pt x="6143" y="20303"/>
                </a:cubicBezTo>
                <a:cubicBezTo>
                  <a:pt x="6046" y="20218"/>
                  <a:pt x="5957" y="20119"/>
                  <a:pt x="5875" y="20011"/>
                </a:cubicBezTo>
                <a:cubicBezTo>
                  <a:pt x="6723" y="20354"/>
                  <a:pt x="7614" y="20591"/>
                  <a:pt x="8496" y="20730"/>
                </a:cubicBezTo>
                <a:cubicBezTo>
                  <a:pt x="8507" y="20764"/>
                  <a:pt x="8519" y="20798"/>
                  <a:pt x="8532" y="20831"/>
                </a:cubicBezTo>
                <a:cubicBezTo>
                  <a:pt x="8579" y="20951"/>
                  <a:pt x="8636" y="21145"/>
                  <a:pt x="8760" y="21249"/>
                </a:cubicBezTo>
                <a:cubicBezTo>
                  <a:pt x="8777" y="21263"/>
                  <a:pt x="8796" y="21281"/>
                  <a:pt x="8817" y="21301"/>
                </a:cubicBezTo>
                <a:cubicBezTo>
                  <a:pt x="8085" y="21162"/>
                  <a:pt x="7356" y="20945"/>
                  <a:pt x="6642" y="20644"/>
                </a:cubicBezTo>
                <a:close/>
                <a:moveTo>
                  <a:pt x="3955" y="19014"/>
                </a:moveTo>
                <a:lnTo>
                  <a:pt x="3955" y="19013"/>
                </a:lnTo>
                <a:lnTo>
                  <a:pt x="3955" y="19013"/>
                </a:lnTo>
                <a:cubicBezTo>
                  <a:pt x="3911" y="18974"/>
                  <a:pt x="3869" y="18934"/>
                  <a:pt x="3828" y="18893"/>
                </a:cubicBezTo>
                <a:cubicBezTo>
                  <a:pt x="4407" y="19312"/>
                  <a:pt x="5043" y="19660"/>
                  <a:pt x="5708" y="19942"/>
                </a:cubicBezTo>
                <a:cubicBezTo>
                  <a:pt x="5816" y="20105"/>
                  <a:pt x="5939" y="20253"/>
                  <a:pt x="6080" y="20375"/>
                </a:cubicBezTo>
                <a:cubicBezTo>
                  <a:pt x="6091" y="20384"/>
                  <a:pt x="6101" y="20394"/>
                  <a:pt x="6112" y="20404"/>
                </a:cubicBezTo>
                <a:cubicBezTo>
                  <a:pt x="5324" y="20021"/>
                  <a:pt x="4603" y="19552"/>
                  <a:pt x="3955" y="19014"/>
                </a:cubicBezTo>
                <a:close/>
                <a:moveTo>
                  <a:pt x="2790" y="16951"/>
                </a:moveTo>
                <a:cubicBezTo>
                  <a:pt x="2787" y="16942"/>
                  <a:pt x="2785" y="16932"/>
                  <a:pt x="2782" y="16922"/>
                </a:cubicBezTo>
                <a:cubicBezTo>
                  <a:pt x="3487" y="17456"/>
                  <a:pt x="4283" y="17890"/>
                  <a:pt x="5111" y="18236"/>
                </a:cubicBezTo>
                <a:cubicBezTo>
                  <a:pt x="5183" y="18739"/>
                  <a:pt x="5342" y="19321"/>
                  <a:pt x="5619" y="19798"/>
                </a:cubicBezTo>
                <a:cubicBezTo>
                  <a:pt x="4862" y="19466"/>
                  <a:pt x="4147" y="19046"/>
                  <a:pt x="3515" y="18532"/>
                </a:cubicBezTo>
                <a:cubicBezTo>
                  <a:pt x="3169" y="18070"/>
                  <a:pt x="2945" y="17529"/>
                  <a:pt x="2790" y="16951"/>
                </a:cubicBezTo>
                <a:close/>
                <a:moveTo>
                  <a:pt x="2404" y="17415"/>
                </a:moveTo>
                <a:lnTo>
                  <a:pt x="2399" y="17419"/>
                </a:lnTo>
                <a:cubicBezTo>
                  <a:pt x="2146" y="17097"/>
                  <a:pt x="1912" y="16748"/>
                  <a:pt x="1698" y="16401"/>
                </a:cubicBezTo>
                <a:lnTo>
                  <a:pt x="1705" y="16384"/>
                </a:lnTo>
                <a:lnTo>
                  <a:pt x="1705" y="16384"/>
                </a:lnTo>
                <a:cubicBezTo>
                  <a:pt x="1501" y="16066"/>
                  <a:pt x="1342" y="15693"/>
                  <a:pt x="1222" y="15321"/>
                </a:cubicBezTo>
                <a:cubicBezTo>
                  <a:pt x="1620" y="15885"/>
                  <a:pt x="2109" y="16386"/>
                  <a:pt x="2657" y="16818"/>
                </a:cubicBezTo>
                <a:cubicBezTo>
                  <a:pt x="2670" y="16869"/>
                  <a:pt x="2683" y="16923"/>
                  <a:pt x="2697" y="16973"/>
                </a:cubicBezTo>
                <a:cubicBezTo>
                  <a:pt x="2822" y="17441"/>
                  <a:pt x="2994" y="17891"/>
                  <a:pt x="3239" y="18294"/>
                </a:cubicBezTo>
                <a:cubicBezTo>
                  <a:pt x="2937" y="18024"/>
                  <a:pt x="2656" y="17733"/>
                  <a:pt x="2404" y="17415"/>
                </a:cubicBezTo>
                <a:close/>
                <a:moveTo>
                  <a:pt x="1065" y="14737"/>
                </a:moveTo>
                <a:cubicBezTo>
                  <a:pt x="1047" y="14571"/>
                  <a:pt x="1020" y="14392"/>
                  <a:pt x="980" y="14240"/>
                </a:cubicBezTo>
                <a:cubicBezTo>
                  <a:pt x="940" y="13937"/>
                  <a:pt x="921" y="13630"/>
                  <a:pt x="921" y="13321"/>
                </a:cubicBezTo>
                <a:cubicBezTo>
                  <a:pt x="921" y="13136"/>
                  <a:pt x="928" y="12950"/>
                  <a:pt x="941" y="12765"/>
                </a:cubicBezTo>
                <a:cubicBezTo>
                  <a:pt x="1356" y="13365"/>
                  <a:pt x="1885" y="13888"/>
                  <a:pt x="2482" y="14337"/>
                </a:cubicBezTo>
                <a:cubicBezTo>
                  <a:pt x="2469" y="14510"/>
                  <a:pt x="2466" y="14683"/>
                  <a:pt x="2466" y="14856"/>
                </a:cubicBezTo>
                <a:cubicBezTo>
                  <a:pt x="2466" y="14977"/>
                  <a:pt x="2467" y="15098"/>
                  <a:pt x="2467" y="15219"/>
                </a:cubicBezTo>
                <a:cubicBezTo>
                  <a:pt x="2467" y="15261"/>
                  <a:pt x="2467" y="15304"/>
                  <a:pt x="2466" y="15347"/>
                </a:cubicBezTo>
                <a:cubicBezTo>
                  <a:pt x="2466" y="15351"/>
                  <a:pt x="2466" y="15355"/>
                  <a:pt x="2466" y="15358"/>
                </a:cubicBezTo>
                <a:cubicBezTo>
                  <a:pt x="2466" y="15396"/>
                  <a:pt x="2468" y="15433"/>
                  <a:pt x="2472" y="15470"/>
                </a:cubicBezTo>
                <a:cubicBezTo>
                  <a:pt x="2495" y="15733"/>
                  <a:pt x="2521" y="15996"/>
                  <a:pt x="2549" y="16259"/>
                </a:cubicBezTo>
                <a:cubicBezTo>
                  <a:pt x="2563" y="16397"/>
                  <a:pt x="2589" y="16535"/>
                  <a:pt x="2620" y="16672"/>
                </a:cubicBezTo>
                <a:cubicBezTo>
                  <a:pt x="2039" y="16200"/>
                  <a:pt x="1530" y="15655"/>
                  <a:pt x="1133" y="15029"/>
                </a:cubicBezTo>
                <a:cubicBezTo>
                  <a:pt x="1107" y="14933"/>
                  <a:pt x="1085" y="14835"/>
                  <a:pt x="1065" y="14737"/>
                </a:cubicBezTo>
                <a:close/>
                <a:moveTo>
                  <a:pt x="1052" y="15131"/>
                </a:moveTo>
                <a:cubicBezTo>
                  <a:pt x="1050" y="15122"/>
                  <a:pt x="1057" y="15132"/>
                  <a:pt x="1065" y="15146"/>
                </a:cubicBezTo>
                <a:cubicBezTo>
                  <a:pt x="1078" y="15191"/>
                  <a:pt x="1091" y="15235"/>
                  <a:pt x="1104" y="15278"/>
                </a:cubicBezTo>
                <a:cubicBezTo>
                  <a:pt x="1085" y="15230"/>
                  <a:pt x="1059" y="15183"/>
                  <a:pt x="1052" y="15131"/>
                </a:cubicBezTo>
                <a:close/>
                <a:moveTo>
                  <a:pt x="1103" y="15288"/>
                </a:moveTo>
                <a:cubicBezTo>
                  <a:pt x="1102" y="15285"/>
                  <a:pt x="1107" y="15293"/>
                  <a:pt x="1110" y="15297"/>
                </a:cubicBezTo>
                <a:cubicBezTo>
                  <a:pt x="1112" y="15305"/>
                  <a:pt x="1115" y="15312"/>
                  <a:pt x="1117" y="15320"/>
                </a:cubicBezTo>
                <a:cubicBezTo>
                  <a:pt x="1113" y="15309"/>
                  <a:pt x="1108" y="15298"/>
                  <a:pt x="1103" y="15288"/>
                </a:cubicBezTo>
                <a:close/>
                <a:moveTo>
                  <a:pt x="388" y="11486"/>
                </a:moveTo>
                <a:cubicBezTo>
                  <a:pt x="295" y="11224"/>
                  <a:pt x="245" y="10975"/>
                  <a:pt x="216" y="10717"/>
                </a:cubicBezTo>
                <a:cubicBezTo>
                  <a:pt x="302" y="9945"/>
                  <a:pt x="507" y="9196"/>
                  <a:pt x="807" y="8481"/>
                </a:cubicBezTo>
                <a:cubicBezTo>
                  <a:pt x="884" y="8835"/>
                  <a:pt x="1079" y="9220"/>
                  <a:pt x="1252" y="9506"/>
                </a:cubicBezTo>
                <a:cubicBezTo>
                  <a:pt x="1327" y="9631"/>
                  <a:pt x="1409" y="9752"/>
                  <a:pt x="1495" y="9869"/>
                </a:cubicBezTo>
                <a:cubicBezTo>
                  <a:pt x="1487" y="9891"/>
                  <a:pt x="1479" y="9912"/>
                  <a:pt x="1471" y="9933"/>
                </a:cubicBezTo>
                <a:cubicBezTo>
                  <a:pt x="1175" y="10735"/>
                  <a:pt x="957" y="11602"/>
                  <a:pt x="868" y="12478"/>
                </a:cubicBezTo>
                <a:cubicBezTo>
                  <a:pt x="675" y="12168"/>
                  <a:pt x="513" y="11837"/>
                  <a:pt x="388" y="11486"/>
                </a:cubicBezTo>
                <a:close/>
                <a:moveTo>
                  <a:pt x="852" y="13964"/>
                </a:moveTo>
                <a:cubicBezTo>
                  <a:pt x="839" y="13952"/>
                  <a:pt x="826" y="13940"/>
                  <a:pt x="817" y="13924"/>
                </a:cubicBezTo>
                <a:cubicBezTo>
                  <a:pt x="695" y="13715"/>
                  <a:pt x="661" y="13458"/>
                  <a:pt x="534" y="13255"/>
                </a:cubicBezTo>
                <a:cubicBezTo>
                  <a:pt x="501" y="13202"/>
                  <a:pt x="453" y="13157"/>
                  <a:pt x="426" y="13101"/>
                </a:cubicBezTo>
                <a:cubicBezTo>
                  <a:pt x="380" y="13005"/>
                  <a:pt x="350" y="12902"/>
                  <a:pt x="316" y="12801"/>
                </a:cubicBezTo>
                <a:cubicBezTo>
                  <a:pt x="309" y="12780"/>
                  <a:pt x="311" y="12758"/>
                  <a:pt x="305" y="12737"/>
                </a:cubicBezTo>
                <a:cubicBezTo>
                  <a:pt x="276" y="12655"/>
                  <a:pt x="257" y="12591"/>
                  <a:pt x="242" y="12532"/>
                </a:cubicBezTo>
                <a:cubicBezTo>
                  <a:pt x="238" y="12513"/>
                  <a:pt x="235" y="12494"/>
                  <a:pt x="232" y="12475"/>
                </a:cubicBezTo>
                <a:cubicBezTo>
                  <a:pt x="190" y="12158"/>
                  <a:pt x="170" y="11844"/>
                  <a:pt x="170" y="11534"/>
                </a:cubicBezTo>
                <a:cubicBezTo>
                  <a:pt x="170" y="11393"/>
                  <a:pt x="174" y="11253"/>
                  <a:pt x="182" y="11113"/>
                </a:cubicBezTo>
                <a:cubicBezTo>
                  <a:pt x="211" y="11246"/>
                  <a:pt x="248" y="11381"/>
                  <a:pt x="297" y="11519"/>
                </a:cubicBezTo>
                <a:cubicBezTo>
                  <a:pt x="440" y="11917"/>
                  <a:pt x="628" y="12288"/>
                  <a:pt x="854" y="12635"/>
                </a:cubicBezTo>
                <a:cubicBezTo>
                  <a:pt x="835" y="12863"/>
                  <a:pt x="824" y="13092"/>
                  <a:pt x="824" y="13321"/>
                </a:cubicBezTo>
                <a:cubicBezTo>
                  <a:pt x="824" y="13536"/>
                  <a:pt x="834" y="13751"/>
                  <a:pt x="852" y="13964"/>
                </a:cubicBezTo>
                <a:close/>
                <a:moveTo>
                  <a:pt x="153" y="9703"/>
                </a:moveTo>
                <a:cubicBezTo>
                  <a:pt x="243" y="8820"/>
                  <a:pt x="447" y="7936"/>
                  <a:pt x="770" y="7068"/>
                </a:cubicBezTo>
                <a:cubicBezTo>
                  <a:pt x="757" y="7164"/>
                  <a:pt x="745" y="7266"/>
                  <a:pt x="731" y="7379"/>
                </a:cubicBezTo>
                <a:cubicBezTo>
                  <a:pt x="722" y="7452"/>
                  <a:pt x="718" y="7528"/>
                  <a:pt x="718" y="7605"/>
                </a:cubicBezTo>
                <a:cubicBezTo>
                  <a:pt x="718" y="7847"/>
                  <a:pt x="754" y="8097"/>
                  <a:pt x="779" y="8302"/>
                </a:cubicBezTo>
                <a:cubicBezTo>
                  <a:pt x="501" y="8934"/>
                  <a:pt x="296" y="9594"/>
                  <a:pt x="181" y="10273"/>
                </a:cubicBezTo>
                <a:cubicBezTo>
                  <a:pt x="172" y="10094"/>
                  <a:pt x="165" y="9906"/>
                  <a:pt x="155" y="9703"/>
                </a:cubicBezTo>
                <a:cubicBezTo>
                  <a:pt x="155" y="9703"/>
                  <a:pt x="153" y="9703"/>
                  <a:pt x="153" y="9703"/>
                </a:cubicBezTo>
                <a:close/>
                <a:moveTo>
                  <a:pt x="827" y="7391"/>
                </a:moveTo>
                <a:cubicBezTo>
                  <a:pt x="862" y="7112"/>
                  <a:pt x="880" y="6913"/>
                  <a:pt x="941" y="6695"/>
                </a:cubicBezTo>
                <a:cubicBezTo>
                  <a:pt x="1266" y="5826"/>
                  <a:pt x="1751" y="5082"/>
                  <a:pt x="2361" y="4443"/>
                </a:cubicBezTo>
                <a:cubicBezTo>
                  <a:pt x="2301" y="4602"/>
                  <a:pt x="2251" y="4778"/>
                  <a:pt x="2250" y="4943"/>
                </a:cubicBezTo>
                <a:cubicBezTo>
                  <a:pt x="2250" y="4950"/>
                  <a:pt x="2250" y="4957"/>
                  <a:pt x="2251" y="4964"/>
                </a:cubicBezTo>
                <a:cubicBezTo>
                  <a:pt x="2262" y="5393"/>
                  <a:pt x="2241" y="5522"/>
                  <a:pt x="2327" y="5823"/>
                </a:cubicBezTo>
                <a:cubicBezTo>
                  <a:pt x="1740" y="6535"/>
                  <a:pt x="1237" y="7310"/>
                  <a:pt x="855" y="8132"/>
                </a:cubicBezTo>
                <a:cubicBezTo>
                  <a:pt x="835" y="7964"/>
                  <a:pt x="814" y="7780"/>
                  <a:pt x="814" y="7605"/>
                </a:cubicBezTo>
                <a:cubicBezTo>
                  <a:pt x="814" y="7531"/>
                  <a:pt x="818" y="7459"/>
                  <a:pt x="827" y="7391"/>
                </a:cubicBezTo>
                <a:close/>
                <a:moveTo>
                  <a:pt x="2620" y="3894"/>
                </a:moveTo>
                <a:cubicBezTo>
                  <a:pt x="2561" y="3996"/>
                  <a:pt x="2507" y="4100"/>
                  <a:pt x="2459" y="4207"/>
                </a:cubicBezTo>
                <a:cubicBezTo>
                  <a:pt x="2303" y="4359"/>
                  <a:pt x="2155" y="4518"/>
                  <a:pt x="2015" y="4683"/>
                </a:cubicBezTo>
                <a:cubicBezTo>
                  <a:pt x="2205" y="4409"/>
                  <a:pt x="2407" y="4146"/>
                  <a:pt x="2620" y="3894"/>
                </a:cubicBezTo>
                <a:close/>
                <a:moveTo>
                  <a:pt x="3072" y="3417"/>
                </a:moveTo>
                <a:cubicBezTo>
                  <a:pt x="3078" y="3412"/>
                  <a:pt x="3084" y="3406"/>
                  <a:pt x="3090" y="3401"/>
                </a:cubicBezTo>
                <a:cubicBezTo>
                  <a:pt x="3083" y="3408"/>
                  <a:pt x="3070" y="3429"/>
                  <a:pt x="3078" y="3425"/>
                </a:cubicBezTo>
                <a:cubicBezTo>
                  <a:pt x="3111" y="3405"/>
                  <a:pt x="3139" y="3379"/>
                  <a:pt x="3169" y="3354"/>
                </a:cubicBezTo>
                <a:cubicBezTo>
                  <a:pt x="3192" y="3334"/>
                  <a:pt x="3254" y="3268"/>
                  <a:pt x="3235" y="3291"/>
                </a:cubicBezTo>
                <a:cubicBezTo>
                  <a:pt x="3180" y="3357"/>
                  <a:pt x="3005" y="3547"/>
                  <a:pt x="3068" y="3489"/>
                </a:cubicBezTo>
                <a:cubicBezTo>
                  <a:pt x="3141" y="3422"/>
                  <a:pt x="3215" y="3355"/>
                  <a:pt x="3280" y="3281"/>
                </a:cubicBezTo>
                <a:cubicBezTo>
                  <a:pt x="3307" y="3251"/>
                  <a:pt x="3160" y="3385"/>
                  <a:pt x="3186" y="3354"/>
                </a:cubicBezTo>
                <a:cubicBezTo>
                  <a:pt x="3235" y="3293"/>
                  <a:pt x="3300" y="3247"/>
                  <a:pt x="3354" y="3190"/>
                </a:cubicBezTo>
                <a:cubicBezTo>
                  <a:pt x="3373" y="3170"/>
                  <a:pt x="3386" y="3144"/>
                  <a:pt x="3399" y="3118"/>
                </a:cubicBezTo>
                <a:cubicBezTo>
                  <a:pt x="3956" y="2626"/>
                  <a:pt x="4439" y="2289"/>
                  <a:pt x="4937" y="2043"/>
                </a:cubicBezTo>
                <a:cubicBezTo>
                  <a:pt x="4790" y="2232"/>
                  <a:pt x="4677" y="2442"/>
                  <a:pt x="4614" y="2676"/>
                </a:cubicBezTo>
                <a:cubicBezTo>
                  <a:pt x="3889" y="3054"/>
                  <a:pt x="3232" y="3496"/>
                  <a:pt x="2662" y="4015"/>
                </a:cubicBezTo>
                <a:cubicBezTo>
                  <a:pt x="2779" y="3804"/>
                  <a:pt x="2919" y="3603"/>
                  <a:pt x="3072" y="3417"/>
                </a:cubicBezTo>
                <a:close/>
                <a:moveTo>
                  <a:pt x="3211" y="3288"/>
                </a:moveTo>
                <a:cubicBezTo>
                  <a:pt x="3187" y="3316"/>
                  <a:pt x="3158" y="3339"/>
                  <a:pt x="3130" y="3363"/>
                </a:cubicBezTo>
                <a:cubicBezTo>
                  <a:pt x="3157" y="3338"/>
                  <a:pt x="3184" y="3313"/>
                  <a:pt x="3211" y="3288"/>
                </a:cubicBezTo>
                <a:close/>
                <a:moveTo>
                  <a:pt x="4985" y="1816"/>
                </a:moveTo>
                <a:cubicBezTo>
                  <a:pt x="5144" y="1713"/>
                  <a:pt x="5306" y="1615"/>
                  <a:pt x="5470" y="1521"/>
                </a:cubicBezTo>
                <a:cubicBezTo>
                  <a:pt x="5478" y="1517"/>
                  <a:pt x="5495" y="1508"/>
                  <a:pt x="5517" y="1496"/>
                </a:cubicBezTo>
                <a:cubicBezTo>
                  <a:pt x="5457" y="1540"/>
                  <a:pt x="5397" y="1585"/>
                  <a:pt x="5340" y="1632"/>
                </a:cubicBezTo>
                <a:cubicBezTo>
                  <a:pt x="5210" y="1697"/>
                  <a:pt x="5082" y="1765"/>
                  <a:pt x="4955" y="1835"/>
                </a:cubicBezTo>
                <a:cubicBezTo>
                  <a:pt x="4965" y="1829"/>
                  <a:pt x="4975" y="1822"/>
                  <a:pt x="4985" y="1816"/>
                </a:cubicBezTo>
                <a:close/>
                <a:moveTo>
                  <a:pt x="5531" y="1485"/>
                </a:moveTo>
                <a:cubicBezTo>
                  <a:pt x="5528" y="1487"/>
                  <a:pt x="5526" y="1490"/>
                  <a:pt x="5523" y="1492"/>
                </a:cubicBezTo>
                <a:lnTo>
                  <a:pt x="5502" y="1502"/>
                </a:lnTo>
                <a:cubicBezTo>
                  <a:pt x="5512" y="1497"/>
                  <a:pt x="5521" y="1491"/>
                  <a:pt x="5531" y="1485"/>
                </a:cubicBezTo>
                <a:close/>
                <a:moveTo>
                  <a:pt x="5715" y="1561"/>
                </a:moveTo>
                <a:cubicBezTo>
                  <a:pt x="5824" y="1511"/>
                  <a:pt x="5933" y="1464"/>
                  <a:pt x="6041" y="1420"/>
                </a:cubicBezTo>
                <a:cubicBezTo>
                  <a:pt x="6053" y="1417"/>
                  <a:pt x="6062" y="1413"/>
                  <a:pt x="6068" y="1409"/>
                </a:cubicBezTo>
                <a:cubicBezTo>
                  <a:pt x="6577" y="1202"/>
                  <a:pt x="7054" y="1062"/>
                  <a:pt x="7408" y="1025"/>
                </a:cubicBezTo>
                <a:cubicBezTo>
                  <a:pt x="7556" y="1009"/>
                  <a:pt x="7703" y="989"/>
                  <a:pt x="7848" y="972"/>
                </a:cubicBezTo>
                <a:cubicBezTo>
                  <a:pt x="7770" y="1043"/>
                  <a:pt x="7705" y="1118"/>
                  <a:pt x="7654" y="1197"/>
                </a:cubicBezTo>
                <a:cubicBezTo>
                  <a:pt x="7620" y="1203"/>
                  <a:pt x="7585" y="1209"/>
                  <a:pt x="7551" y="1215"/>
                </a:cubicBezTo>
                <a:cubicBezTo>
                  <a:pt x="7502" y="1224"/>
                  <a:pt x="7454" y="1232"/>
                  <a:pt x="7405" y="1241"/>
                </a:cubicBezTo>
                <a:cubicBezTo>
                  <a:pt x="7358" y="1229"/>
                  <a:pt x="7300" y="1241"/>
                  <a:pt x="7254" y="1268"/>
                </a:cubicBezTo>
                <a:cubicBezTo>
                  <a:pt x="6569" y="1393"/>
                  <a:pt x="6007" y="1518"/>
                  <a:pt x="5491" y="1704"/>
                </a:cubicBezTo>
                <a:cubicBezTo>
                  <a:pt x="5535" y="1673"/>
                  <a:pt x="5579" y="1641"/>
                  <a:pt x="5625" y="1612"/>
                </a:cubicBezTo>
                <a:cubicBezTo>
                  <a:pt x="5654" y="1594"/>
                  <a:pt x="5684" y="1577"/>
                  <a:pt x="5715" y="1561"/>
                </a:cubicBezTo>
                <a:close/>
                <a:moveTo>
                  <a:pt x="6534" y="1026"/>
                </a:moveTo>
                <a:cubicBezTo>
                  <a:pt x="6508" y="1074"/>
                  <a:pt x="6482" y="1073"/>
                  <a:pt x="6456" y="1063"/>
                </a:cubicBezTo>
                <a:cubicBezTo>
                  <a:pt x="6482" y="1050"/>
                  <a:pt x="6508" y="1038"/>
                  <a:pt x="6534" y="1026"/>
                </a:cubicBezTo>
                <a:close/>
                <a:moveTo>
                  <a:pt x="7640" y="836"/>
                </a:moveTo>
                <a:cubicBezTo>
                  <a:pt x="7655" y="784"/>
                  <a:pt x="7747" y="818"/>
                  <a:pt x="7796" y="797"/>
                </a:cubicBezTo>
                <a:cubicBezTo>
                  <a:pt x="7848" y="775"/>
                  <a:pt x="7885" y="695"/>
                  <a:pt x="7940" y="708"/>
                </a:cubicBezTo>
                <a:cubicBezTo>
                  <a:pt x="7988" y="718"/>
                  <a:pt x="7951" y="847"/>
                  <a:pt x="8000" y="843"/>
                </a:cubicBezTo>
                <a:cubicBezTo>
                  <a:pt x="8008" y="843"/>
                  <a:pt x="8014" y="840"/>
                  <a:pt x="8019" y="837"/>
                </a:cubicBezTo>
                <a:cubicBezTo>
                  <a:pt x="8008" y="844"/>
                  <a:pt x="7997" y="852"/>
                  <a:pt x="7986" y="860"/>
                </a:cubicBezTo>
                <a:cubicBezTo>
                  <a:pt x="7895" y="869"/>
                  <a:pt x="7803" y="880"/>
                  <a:pt x="7713" y="891"/>
                </a:cubicBezTo>
                <a:cubicBezTo>
                  <a:pt x="7673" y="878"/>
                  <a:pt x="7631" y="867"/>
                  <a:pt x="7640" y="836"/>
                </a:cubicBezTo>
                <a:close/>
                <a:moveTo>
                  <a:pt x="8104" y="693"/>
                </a:moveTo>
                <a:cubicBezTo>
                  <a:pt x="8115" y="687"/>
                  <a:pt x="8126" y="682"/>
                  <a:pt x="8137" y="677"/>
                </a:cubicBezTo>
                <a:cubicBezTo>
                  <a:pt x="8189" y="675"/>
                  <a:pt x="8240" y="672"/>
                  <a:pt x="8291" y="672"/>
                </a:cubicBezTo>
                <a:cubicBezTo>
                  <a:pt x="8193" y="723"/>
                  <a:pt x="8103" y="778"/>
                  <a:pt x="8021" y="835"/>
                </a:cubicBezTo>
                <a:cubicBezTo>
                  <a:pt x="8059" y="808"/>
                  <a:pt x="8058" y="719"/>
                  <a:pt x="8104" y="693"/>
                </a:cubicBezTo>
                <a:close/>
                <a:moveTo>
                  <a:pt x="9426" y="776"/>
                </a:moveTo>
                <a:cubicBezTo>
                  <a:pt x="9671" y="825"/>
                  <a:pt x="9913" y="879"/>
                  <a:pt x="10151" y="946"/>
                </a:cubicBezTo>
                <a:cubicBezTo>
                  <a:pt x="9396" y="854"/>
                  <a:pt x="9217" y="846"/>
                  <a:pt x="8385" y="839"/>
                </a:cubicBezTo>
                <a:cubicBezTo>
                  <a:pt x="8377" y="839"/>
                  <a:pt x="8369" y="839"/>
                  <a:pt x="8361" y="839"/>
                </a:cubicBezTo>
                <a:cubicBezTo>
                  <a:pt x="8301" y="839"/>
                  <a:pt x="8241" y="841"/>
                  <a:pt x="8182" y="845"/>
                </a:cubicBezTo>
                <a:cubicBezTo>
                  <a:pt x="8281" y="784"/>
                  <a:pt x="8392" y="726"/>
                  <a:pt x="8514" y="672"/>
                </a:cubicBezTo>
                <a:cubicBezTo>
                  <a:pt x="8812" y="680"/>
                  <a:pt x="9116" y="715"/>
                  <a:pt x="9426" y="776"/>
                </a:cubicBezTo>
                <a:close/>
                <a:moveTo>
                  <a:pt x="8637" y="516"/>
                </a:moveTo>
                <a:cubicBezTo>
                  <a:pt x="8639" y="516"/>
                  <a:pt x="8640" y="516"/>
                  <a:pt x="8642" y="515"/>
                </a:cubicBezTo>
                <a:cubicBezTo>
                  <a:pt x="8638" y="517"/>
                  <a:pt x="8634" y="519"/>
                  <a:pt x="8631" y="520"/>
                </a:cubicBezTo>
                <a:cubicBezTo>
                  <a:pt x="8633" y="519"/>
                  <a:pt x="8635" y="517"/>
                  <a:pt x="8637" y="516"/>
                </a:cubicBezTo>
                <a:close/>
                <a:moveTo>
                  <a:pt x="9098" y="469"/>
                </a:moveTo>
                <a:cubicBezTo>
                  <a:pt x="9377" y="510"/>
                  <a:pt x="9638" y="583"/>
                  <a:pt x="9937" y="708"/>
                </a:cubicBezTo>
                <a:cubicBezTo>
                  <a:pt x="10078" y="767"/>
                  <a:pt x="10215" y="833"/>
                  <a:pt x="10351" y="905"/>
                </a:cubicBezTo>
                <a:cubicBezTo>
                  <a:pt x="10349" y="904"/>
                  <a:pt x="10348" y="904"/>
                  <a:pt x="10346" y="903"/>
                </a:cubicBezTo>
                <a:cubicBezTo>
                  <a:pt x="10049" y="809"/>
                  <a:pt x="9748" y="742"/>
                  <a:pt x="9445" y="682"/>
                </a:cubicBezTo>
                <a:cubicBezTo>
                  <a:pt x="9202" y="634"/>
                  <a:pt x="8964" y="602"/>
                  <a:pt x="8728" y="586"/>
                </a:cubicBezTo>
                <a:cubicBezTo>
                  <a:pt x="8845" y="543"/>
                  <a:pt x="8968" y="504"/>
                  <a:pt x="9098" y="469"/>
                </a:cubicBezTo>
                <a:close/>
                <a:moveTo>
                  <a:pt x="9357" y="291"/>
                </a:moveTo>
                <a:cubicBezTo>
                  <a:pt x="9378" y="286"/>
                  <a:pt x="9420" y="290"/>
                  <a:pt x="9448" y="289"/>
                </a:cubicBezTo>
                <a:cubicBezTo>
                  <a:pt x="9325" y="313"/>
                  <a:pt x="9206" y="340"/>
                  <a:pt x="9092" y="371"/>
                </a:cubicBezTo>
                <a:cubicBezTo>
                  <a:pt x="9079" y="369"/>
                  <a:pt x="9065" y="367"/>
                  <a:pt x="9052" y="366"/>
                </a:cubicBezTo>
                <a:cubicBezTo>
                  <a:pt x="9151" y="332"/>
                  <a:pt x="9255" y="314"/>
                  <a:pt x="9357" y="291"/>
                </a:cubicBezTo>
                <a:close/>
                <a:moveTo>
                  <a:pt x="9351" y="287"/>
                </a:moveTo>
                <a:cubicBezTo>
                  <a:pt x="9387" y="265"/>
                  <a:pt x="9426" y="250"/>
                  <a:pt x="9466" y="236"/>
                </a:cubicBezTo>
                <a:cubicBezTo>
                  <a:pt x="9519" y="243"/>
                  <a:pt x="9573" y="250"/>
                  <a:pt x="9621" y="257"/>
                </a:cubicBezTo>
                <a:cubicBezTo>
                  <a:pt x="9570" y="266"/>
                  <a:pt x="9521" y="275"/>
                  <a:pt x="9472" y="284"/>
                </a:cubicBezTo>
                <a:cubicBezTo>
                  <a:pt x="9473" y="282"/>
                  <a:pt x="9472" y="280"/>
                  <a:pt x="9468" y="276"/>
                </a:cubicBezTo>
                <a:cubicBezTo>
                  <a:pt x="9437" y="252"/>
                  <a:pt x="9318" y="307"/>
                  <a:pt x="9351" y="287"/>
                </a:cubicBezTo>
                <a:close/>
                <a:moveTo>
                  <a:pt x="10440" y="103"/>
                </a:moveTo>
                <a:cubicBezTo>
                  <a:pt x="10453" y="124"/>
                  <a:pt x="10467" y="147"/>
                  <a:pt x="10482" y="170"/>
                </a:cubicBezTo>
                <a:cubicBezTo>
                  <a:pt x="10267" y="179"/>
                  <a:pt x="10058" y="196"/>
                  <a:pt x="9857" y="222"/>
                </a:cubicBezTo>
                <a:cubicBezTo>
                  <a:pt x="9813" y="204"/>
                  <a:pt x="9769" y="189"/>
                  <a:pt x="9726" y="179"/>
                </a:cubicBezTo>
                <a:cubicBezTo>
                  <a:pt x="9730" y="175"/>
                  <a:pt x="9733" y="169"/>
                  <a:pt x="9729" y="169"/>
                </a:cubicBezTo>
                <a:cubicBezTo>
                  <a:pt x="9709" y="168"/>
                  <a:pt x="9690" y="168"/>
                  <a:pt x="9671" y="168"/>
                </a:cubicBezTo>
                <a:cubicBezTo>
                  <a:pt x="9658" y="166"/>
                  <a:pt x="9645" y="164"/>
                  <a:pt x="9631" y="161"/>
                </a:cubicBezTo>
                <a:cubicBezTo>
                  <a:pt x="9900" y="132"/>
                  <a:pt x="10169" y="112"/>
                  <a:pt x="10440" y="103"/>
                </a:cubicBezTo>
                <a:close/>
                <a:moveTo>
                  <a:pt x="10589" y="355"/>
                </a:moveTo>
                <a:cubicBezTo>
                  <a:pt x="10591" y="360"/>
                  <a:pt x="10593" y="366"/>
                  <a:pt x="10596" y="371"/>
                </a:cubicBezTo>
                <a:cubicBezTo>
                  <a:pt x="10544" y="361"/>
                  <a:pt x="10484" y="366"/>
                  <a:pt x="10433" y="354"/>
                </a:cubicBezTo>
                <a:cubicBezTo>
                  <a:pt x="10458" y="376"/>
                  <a:pt x="10484" y="398"/>
                  <a:pt x="10510" y="419"/>
                </a:cubicBezTo>
                <a:cubicBezTo>
                  <a:pt x="10529" y="402"/>
                  <a:pt x="10574" y="407"/>
                  <a:pt x="10612" y="412"/>
                </a:cubicBezTo>
                <a:cubicBezTo>
                  <a:pt x="10666" y="558"/>
                  <a:pt x="10696" y="763"/>
                  <a:pt x="10722" y="944"/>
                </a:cubicBezTo>
                <a:cubicBezTo>
                  <a:pt x="10631" y="839"/>
                  <a:pt x="10537" y="738"/>
                  <a:pt x="10436" y="642"/>
                </a:cubicBezTo>
                <a:cubicBezTo>
                  <a:pt x="10323" y="536"/>
                  <a:pt x="10170" y="401"/>
                  <a:pt x="10007" y="302"/>
                </a:cubicBezTo>
                <a:cubicBezTo>
                  <a:pt x="10180" y="283"/>
                  <a:pt x="10358" y="271"/>
                  <a:pt x="10540" y="265"/>
                </a:cubicBezTo>
                <a:cubicBezTo>
                  <a:pt x="10559" y="297"/>
                  <a:pt x="10577" y="328"/>
                  <a:pt x="10589" y="355"/>
                </a:cubicBezTo>
                <a:close/>
                <a:moveTo>
                  <a:pt x="10805" y="97"/>
                </a:moveTo>
                <a:cubicBezTo>
                  <a:pt x="11026" y="97"/>
                  <a:pt x="11248" y="104"/>
                  <a:pt x="11471" y="118"/>
                </a:cubicBezTo>
                <a:cubicBezTo>
                  <a:pt x="11428" y="141"/>
                  <a:pt x="11385" y="164"/>
                  <a:pt x="11347" y="186"/>
                </a:cubicBezTo>
                <a:cubicBezTo>
                  <a:pt x="11163" y="172"/>
                  <a:pt x="10975" y="164"/>
                  <a:pt x="10782" y="164"/>
                </a:cubicBezTo>
                <a:cubicBezTo>
                  <a:pt x="10719" y="164"/>
                  <a:pt x="10656" y="165"/>
                  <a:pt x="10593" y="166"/>
                </a:cubicBezTo>
                <a:cubicBezTo>
                  <a:pt x="10579" y="144"/>
                  <a:pt x="10565" y="121"/>
                  <a:pt x="10552" y="100"/>
                </a:cubicBezTo>
                <a:cubicBezTo>
                  <a:pt x="10636" y="98"/>
                  <a:pt x="10720" y="97"/>
                  <a:pt x="10805" y="97"/>
                </a:cubicBezTo>
                <a:close/>
                <a:moveTo>
                  <a:pt x="11664" y="132"/>
                </a:moveTo>
                <a:cubicBezTo>
                  <a:pt x="11934" y="154"/>
                  <a:pt x="12203" y="186"/>
                  <a:pt x="12473" y="229"/>
                </a:cubicBezTo>
                <a:cubicBezTo>
                  <a:pt x="12370" y="241"/>
                  <a:pt x="12269" y="254"/>
                  <a:pt x="12165" y="262"/>
                </a:cubicBezTo>
                <a:cubicBezTo>
                  <a:pt x="12134" y="264"/>
                  <a:pt x="12101" y="271"/>
                  <a:pt x="12067" y="279"/>
                </a:cubicBezTo>
                <a:cubicBezTo>
                  <a:pt x="11892" y="246"/>
                  <a:pt x="11710" y="220"/>
                  <a:pt x="11521" y="201"/>
                </a:cubicBezTo>
                <a:cubicBezTo>
                  <a:pt x="11571" y="176"/>
                  <a:pt x="11620" y="152"/>
                  <a:pt x="11664" y="132"/>
                </a:cubicBezTo>
                <a:close/>
                <a:moveTo>
                  <a:pt x="13477" y="439"/>
                </a:moveTo>
                <a:cubicBezTo>
                  <a:pt x="13389" y="433"/>
                  <a:pt x="13301" y="430"/>
                  <a:pt x="13214" y="430"/>
                </a:cubicBezTo>
                <a:cubicBezTo>
                  <a:pt x="13061" y="430"/>
                  <a:pt x="12908" y="439"/>
                  <a:pt x="12754" y="455"/>
                </a:cubicBezTo>
                <a:cubicBezTo>
                  <a:pt x="12627" y="413"/>
                  <a:pt x="12493" y="374"/>
                  <a:pt x="12353" y="340"/>
                </a:cubicBezTo>
                <a:cubicBezTo>
                  <a:pt x="12513" y="322"/>
                  <a:pt x="12669" y="300"/>
                  <a:pt x="12829" y="294"/>
                </a:cubicBezTo>
                <a:lnTo>
                  <a:pt x="12829" y="292"/>
                </a:lnTo>
                <a:cubicBezTo>
                  <a:pt x="13046" y="334"/>
                  <a:pt x="13261" y="383"/>
                  <a:pt x="13477" y="439"/>
                </a:cubicBezTo>
                <a:close/>
                <a:moveTo>
                  <a:pt x="13712" y="596"/>
                </a:moveTo>
                <a:cubicBezTo>
                  <a:pt x="13765" y="640"/>
                  <a:pt x="14094" y="708"/>
                  <a:pt x="14137" y="721"/>
                </a:cubicBezTo>
                <a:cubicBezTo>
                  <a:pt x="14208" y="742"/>
                  <a:pt x="14277" y="769"/>
                  <a:pt x="14343" y="802"/>
                </a:cubicBezTo>
                <a:cubicBezTo>
                  <a:pt x="14315" y="797"/>
                  <a:pt x="14286" y="791"/>
                  <a:pt x="14258" y="786"/>
                </a:cubicBezTo>
                <a:cubicBezTo>
                  <a:pt x="14209" y="763"/>
                  <a:pt x="14162" y="734"/>
                  <a:pt x="14111" y="715"/>
                </a:cubicBezTo>
                <a:cubicBezTo>
                  <a:pt x="14098" y="710"/>
                  <a:pt x="14084" y="720"/>
                  <a:pt x="14070" y="717"/>
                </a:cubicBezTo>
                <a:cubicBezTo>
                  <a:pt x="14012" y="707"/>
                  <a:pt x="13956" y="688"/>
                  <a:pt x="13898" y="676"/>
                </a:cubicBezTo>
                <a:cubicBezTo>
                  <a:pt x="13887" y="674"/>
                  <a:pt x="13859" y="667"/>
                  <a:pt x="13866" y="675"/>
                </a:cubicBezTo>
                <a:cubicBezTo>
                  <a:pt x="13885" y="700"/>
                  <a:pt x="13913" y="715"/>
                  <a:pt x="13938" y="735"/>
                </a:cubicBezTo>
                <a:cubicBezTo>
                  <a:pt x="13926" y="734"/>
                  <a:pt x="13915" y="733"/>
                  <a:pt x="13904" y="732"/>
                </a:cubicBezTo>
                <a:cubicBezTo>
                  <a:pt x="13855" y="711"/>
                  <a:pt x="13807" y="688"/>
                  <a:pt x="13757" y="669"/>
                </a:cubicBezTo>
                <a:cubicBezTo>
                  <a:pt x="13731" y="659"/>
                  <a:pt x="13655" y="633"/>
                  <a:pt x="13678" y="648"/>
                </a:cubicBezTo>
                <a:cubicBezTo>
                  <a:pt x="13717" y="672"/>
                  <a:pt x="13766" y="677"/>
                  <a:pt x="13806" y="700"/>
                </a:cubicBezTo>
                <a:cubicBezTo>
                  <a:pt x="13817" y="707"/>
                  <a:pt x="13825" y="718"/>
                  <a:pt x="13833" y="728"/>
                </a:cubicBezTo>
                <a:cubicBezTo>
                  <a:pt x="13821" y="728"/>
                  <a:pt x="13809" y="727"/>
                  <a:pt x="13797" y="727"/>
                </a:cubicBezTo>
                <a:cubicBezTo>
                  <a:pt x="13793" y="727"/>
                  <a:pt x="13788" y="727"/>
                  <a:pt x="13783" y="727"/>
                </a:cubicBezTo>
                <a:cubicBezTo>
                  <a:pt x="13776" y="727"/>
                  <a:pt x="13768" y="727"/>
                  <a:pt x="13761" y="728"/>
                </a:cubicBezTo>
                <a:cubicBezTo>
                  <a:pt x="13721" y="703"/>
                  <a:pt x="13683" y="675"/>
                  <a:pt x="13639" y="663"/>
                </a:cubicBezTo>
                <a:cubicBezTo>
                  <a:pt x="13596" y="652"/>
                  <a:pt x="13498" y="628"/>
                  <a:pt x="13507" y="671"/>
                </a:cubicBezTo>
                <a:cubicBezTo>
                  <a:pt x="13512" y="696"/>
                  <a:pt x="13524" y="715"/>
                  <a:pt x="13538" y="731"/>
                </a:cubicBezTo>
                <a:cubicBezTo>
                  <a:pt x="13486" y="731"/>
                  <a:pt x="13435" y="732"/>
                  <a:pt x="13384" y="733"/>
                </a:cubicBezTo>
                <a:cubicBezTo>
                  <a:pt x="13288" y="677"/>
                  <a:pt x="13183" y="624"/>
                  <a:pt x="13071" y="575"/>
                </a:cubicBezTo>
                <a:cubicBezTo>
                  <a:pt x="13039" y="561"/>
                  <a:pt x="13005" y="548"/>
                  <a:pt x="12972" y="534"/>
                </a:cubicBezTo>
                <a:cubicBezTo>
                  <a:pt x="13052" y="530"/>
                  <a:pt x="13133" y="526"/>
                  <a:pt x="13214" y="526"/>
                </a:cubicBezTo>
                <a:cubicBezTo>
                  <a:pt x="13398" y="526"/>
                  <a:pt x="13582" y="540"/>
                  <a:pt x="13767" y="567"/>
                </a:cubicBezTo>
                <a:cubicBezTo>
                  <a:pt x="13737" y="570"/>
                  <a:pt x="13696" y="582"/>
                  <a:pt x="13712" y="596"/>
                </a:cubicBezTo>
                <a:close/>
                <a:moveTo>
                  <a:pt x="14548" y="1049"/>
                </a:moveTo>
                <a:cubicBezTo>
                  <a:pt x="14590" y="1088"/>
                  <a:pt x="14699" y="1138"/>
                  <a:pt x="14683" y="1178"/>
                </a:cubicBezTo>
                <a:cubicBezTo>
                  <a:pt x="14601" y="1158"/>
                  <a:pt x="14518" y="1140"/>
                  <a:pt x="14436" y="1123"/>
                </a:cubicBezTo>
                <a:cubicBezTo>
                  <a:pt x="14448" y="1102"/>
                  <a:pt x="14488" y="1073"/>
                  <a:pt x="14478" y="1050"/>
                </a:cubicBezTo>
                <a:cubicBezTo>
                  <a:pt x="14462" y="1011"/>
                  <a:pt x="14410" y="1001"/>
                  <a:pt x="14371" y="983"/>
                </a:cubicBezTo>
                <a:cubicBezTo>
                  <a:pt x="14331" y="965"/>
                  <a:pt x="14285" y="961"/>
                  <a:pt x="14244" y="944"/>
                </a:cubicBezTo>
                <a:cubicBezTo>
                  <a:pt x="14178" y="916"/>
                  <a:pt x="14116" y="881"/>
                  <a:pt x="14053" y="847"/>
                </a:cubicBezTo>
                <a:cubicBezTo>
                  <a:pt x="14078" y="851"/>
                  <a:pt x="14104" y="856"/>
                  <a:pt x="14129" y="860"/>
                </a:cubicBezTo>
                <a:cubicBezTo>
                  <a:pt x="14168" y="888"/>
                  <a:pt x="14184" y="911"/>
                  <a:pt x="14269" y="929"/>
                </a:cubicBezTo>
                <a:cubicBezTo>
                  <a:pt x="14334" y="942"/>
                  <a:pt x="14375" y="946"/>
                  <a:pt x="14403" y="945"/>
                </a:cubicBezTo>
                <a:cubicBezTo>
                  <a:pt x="14438" y="992"/>
                  <a:pt x="14504" y="1009"/>
                  <a:pt x="14548" y="1049"/>
                </a:cubicBezTo>
                <a:close/>
                <a:moveTo>
                  <a:pt x="14726" y="1048"/>
                </a:moveTo>
                <a:cubicBezTo>
                  <a:pt x="14757" y="1065"/>
                  <a:pt x="14654" y="1046"/>
                  <a:pt x="14620" y="1035"/>
                </a:cubicBezTo>
                <a:cubicBezTo>
                  <a:pt x="14578" y="1020"/>
                  <a:pt x="14543" y="990"/>
                  <a:pt x="14502" y="972"/>
                </a:cubicBezTo>
                <a:cubicBezTo>
                  <a:pt x="14488" y="965"/>
                  <a:pt x="14463" y="952"/>
                  <a:pt x="14440" y="941"/>
                </a:cubicBezTo>
                <a:cubicBezTo>
                  <a:pt x="14490" y="930"/>
                  <a:pt x="14478" y="912"/>
                  <a:pt x="14726" y="1048"/>
                </a:cubicBezTo>
                <a:close/>
                <a:moveTo>
                  <a:pt x="14964" y="9184"/>
                </a:moveTo>
                <a:cubicBezTo>
                  <a:pt x="15018" y="9253"/>
                  <a:pt x="15050" y="9336"/>
                  <a:pt x="15097" y="9409"/>
                </a:cubicBezTo>
                <a:cubicBezTo>
                  <a:pt x="15135" y="9468"/>
                  <a:pt x="15144" y="9320"/>
                  <a:pt x="15157" y="9512"/>
                </a:cubicBezTo>
                <a:cubicBezTo>
                  <a:pt x="15160" y="9554"/>
                  <a:pt x="15127" y="9594"/>
                  <a:pt x="15131" y="9636"/>
                </a:cubicBezTo>
                <a:cubicBezTo>
                  <a:pt x="15132" y="9655"/>
                  <a:pt x="15165" y="9659"/>
                  <a:pt x="15172" y="9678"/>
                </a:cubicBezTo>
                <a:cubicBezTo>
                  <a:pt x="15190" y="9727"/>
                  <a:pt x="15183" y="9785"/>
                  <a:pt x="15206" y="9833"/>
                </a:cubicBezTo>
                <a:cubicBezTo>
                  <a:pt x="15230" y="9885"/>
                  <a:pt x="15274" y="9925"/>
                  <a:pt x="15311" y="9969"/>
                </a:cubicBezTo>
                <a:cubicBezTo>
                  <a:pt x="15389" y="10061"/>
                  <a:pt x="15432" y="9978"/>
                  <a:pt x="15575" y="10128"/>
                </a:cubicBezTo>
                <a:cubicBezTo>
                  <a:pt x="15705" y="10264"/>
                  <a:pt x="15692" y="10464"/>
                  <a:pt x="15846" y="10580"/>
                </a:cubicBezTo>
                <a:cubicBezTo>
                  <a:pt x="15884" y="10609"/>
                  <a:pt x="15947" y="10616"/>
                  <a:pt x="15964" y="10661"/>
                </a:cubicBezTo>
                <a:cubicBezTo>
                  <a:pt x="16030" y="10832"/>
                  <a:pt x="16028" y="11023"/>
                  <a:pt x="16084" y="11198"/>
                </a:cubicBezTo>
                <a:cubicBezTo>
                  <a:pt x="16094" y="11228"/>
                  <a:pt x="16143" y="11230"/>
                  <a:pt x="16156" y="11258"/>
                </a:cubicBezTo>
                <a:cubicBezTo>
                  <a:pt x="16201" y="11350"/>
                  <a:pt x="16231" y="11450"/>
                  <a:pt x="16254" y="11550"/>
                </a:cubicBezTo>
                <a:cubicBezTo>
                  <a:pt x="16263" y="11586"/>
                  <a:pt x="16218" y="11647"/>
                  <a:pt x="16253" y="11661"/>
                </a:cubicBezTo>
                <a:cubicBezTo>
                  <a:pt x="16368" y="11710"/>
                  <a:pt x="16502" y="11683"/>
                  <a:pt x="16625" y="11705"/>
                </a:cubicBezTo>
                <a:cubicBezTo>
                  <a:pt x="16633" y="11706"/>
                  <a:pt x="16627" y="11733"/>
                  <a:pt x="16633" y="11728"/>
                </a:cubicBezTo>
                <a:cubicBezTo>
                  <a:pt x="16720" y="11667"/>
                  <a:pt x="16793" y="11587"/>
                  <a:pt x="16879" y="11526"/>
                </a:cubicBezTo>
                <a:cubicBezTo>
                  <a:pt x="16897" y="11513"/>
                  <a:pt x="16923" y="11516"/>
                  <a:pt x="16943" y="11506"/>
                </a:cubicBezTo>
                <a:cubicBezTo>
                  <a:pt x="16990" y="11483"/>
                  <a:pt x="17037" y="11461"/>
                  <a:pt x="17077" y="11429"/>
                </a:cubicBezTo>
                <a:cubicBezTo>
                  <a:pt x="17118" y="11395"/>
                  <a:pt x="17137" y="11337"/>
                  <a:pt x="17183" y="11311"/>
                </a:cubicBezTo>
                <a:cubicBezTo>
                  <a:pt x="17210" y="11295"/>
                  <a:pt x="17248" y="11304"/>
                  <a:pt x="17280" y="11301"/>
                </a:cubicBezTo>
                <a:cubicBezTo>
                  <a:pt x="17314" y="11424"/>
                  <a:pt x="17348" y="11547"/>
                  <a:pt x="17380" y="11670"/>
                </a:cubicBezTo>
                <a:cubicBezTo>
                  <a:pt x="17395" y="11727"/>
                  <a:pt x="17410" y="11783"/>
                  <a:pt x="17425" y="11840"/>
                </a:cubicBezTo>
                <a:cubicBezTo>
                  <a:pt x="17286" y="11909"/>
                  <a:pt x="17148" y="11974"/>
                  <a:pt x="17011" y="12034"/>
                </a:cubicBezTo>
                <a:cubicBezTo>
                  <a:pt x="16806" y="12125"/>
                  <a:pt x="16599" y="12209"/>
                  <a:pt x="16390" y="12288"/>
                </a:cubicBezTo>
                <a:cubicBezTo>
                  <a:pt x="16353" y="12233"/>
                  <a:pt x="16317" y="12163"/>
                  <a:pt x="16266" y="12139"/>
                </a:cubicBezTo>
                <a:cubicBezTo>
                  <a:pt x="16218" y="12117"/>
                  <a:pt x="16102" y="12208"/>
                  <a:pt x="16108" y="12156"/>
                </a:cubicBezTo>
                <a:cubicBezTo>
                  <a:pt x="16117" y="12078"/>
                  <a:pt x="16313" y="12078"/>
                  <a:pt x="16285" y="12005"/>
                </a:cubicBezTo>
                <a:cubicBezTo>
                  <a:pt x="16213" y="11815"/>
                  <a:pt x="16200" y="11819"/>
                  <a:pt x="16026" y="11662"/>
                </a:cubicBezTo>
                <a:cubicBezTo>
                  <a:pt x="16022" y="11658"/>
                  <a:pt x="16020" y="11673"/>
                  <a:pt x="16016" y="11671"/>
                </a:cubicBezTo>
                <a:cubicBezTo>
                  <a:pt x="15973" y="11649"/>
                  <a:pt x="15931" y="11624"/>
                  <a:pt x="15892" y="11593"/>
                </a:cubicBezTo>
                <a:cubicBezTo>
                  <a:pt x="15799" y="11519"/>
                  <a:pt x="15724" y="11422"/>
                  <a:pt x="15623" y="11359"/>
                </a:cubicBezTo>
                <a:cubicBezTo>
                  <a:pt x="15601" y="11345"/>
                  <a:pt x="15570" y="11396"/>
                  <a:pt x="15548" y="11381"/>
                </a:cubicBezTo>
                <a:cubicBezTo>
                  <a:pt x="15509" y="11353"/>
                  <a:pt x="15524" y="11264"/>
                  <a:pt x="15477" y="11256"/>
                </a:cubicBezTo>
                <a:cubicBezTo>
                  <a:pt x="15440" y="11250"/>
                  <a:pt x="15486" y="11361"/>
                  <a:pt x="15449" y="11364"/>
                </a:cubicBezTo>
                <a:cubicBezTo>
                  <a:pt x="15410" y="11367"/>
                  <a:pt x="15405" y="11297"/>
                  <a:pt x="15386" y="11263"/>
                </a:cubicBezTo>
                <a:cubicBezTo>
                  <a:pt x="15299" y="11103"/>
                  <a:pt x="15337" y="11129"/>
                  <a:pt x="15267" y="10899"/>
                </a:cubicBezTo>
                <a:cubicBezTo>
                  <a:pt x="15249" y="10841"/>
                  <a:pt x="15181" y="10686"/>
                  <a:pt x="15142" y="10662"/>
                </a:cubicBezTo>
                <a:cubicBezTo>
                  <a:pt x="15115" y="10645"/>
                  <a:pt x="15080" y="10640"/>
                  <a:pt x="15054" y="10620"/>
                </a:cubicBezTo>
                <a:cubicBezTo>
                  <a:pt x="15013" y="10589"/>
                  <a:pt x="14986" y="10541"/>
                  <a:pt x="14944" y="10510"/>
                </a:cubicBezTo>
                <a:cubicBezTo>
                  <a:pt x="14922" y="10493"/>
                  <a:pt x="14877" y="10505"/>
                  <a:pt x="14868" y="10479"/>
                </a:cubicBezTo>
                <a:cubicBezTo>
                  <a:pt x="14803" y="10306"/>
                  <a:pt x="14762" y="10124"/>
                  <a:pt x="14731" y="9942"/>
                </a:cubicBezTo>
                <a:cubicBezTo>
                  <a:pt x="14729" y="9927"/>
                  <a:pt x="14779" y="9943"/>
                  <a:pt x="14774" y="9929"/>
                </a:cubicBezTo>
                <a:cubicBezTo>
                  <a:pt x="14755" y="9879"/>
                  <a:pt x="14701" y="9848"/>
                  <a:pt x="14679" y="9799"/>
                </a:cubicBezTo>
                <a:cubicBezTo>
                  <a:pt x="14664" y="9768"/>
                  <a:pt x="14687" y="9724"/>
                  <a:pt x="14667" y="9695"/>
                </a:cubicBezTo>
                <a:cubicBezTo>
                  <a:pt x="14626" y="9638"/>
                  <a:pt x="14560" y="9603"/>
                  <a:pt x="14505" y="9558"/>
                </a:cubicBezTo>
                <a:cubicBezTo>
                  <a:pt x="14457" y="9519"/>
                  <a:pt x="14381" y="9502"/>
                  <a:pt x="14357" y="9445"/>
                </a:cubicBezTo>
                <a:cubicBezTo>
                  <a:pt x="14332" y="9383"/>
                  <a:pt x="14397" y="9310"/>
                  <a:pt x="14378" y="9247"/>
                </a:cubicBezTo>
                <a:cubicBezTo>
                  <a:pt x="14376" y="9241"/>
                  <a:pt x="14337" y="9212"/>
                  <a:pt x="14297" y="9181"/>
                </a:cubicBezTo>
                <a:cubicBezTo>
                  <a:pt x="14455" y="9145"/>
                  <a:pt x="14612" y="9107"/>
                  <a:pt x="14768" y="9065"/>
                </a:cubicBezTo>
                <a:cubicBezTo>
                  <a:pt x="14827" y="9090"/>
                  <a:pt x="14880" y="9079"/>
                  <a:pt x="14964" y="9184"/>
                </a:cubicBezTo>
                <a:close/>
                <a:moveTo>
                  <a:pt x="16538" y="7602"/>
                </a:moveTo>
                <a:cubicBezTo>
                  <a:pt x="16632" y="7542"/>
                  <a:pt x="16720" y="7468"/>
                  <a:pt x="16822" y="7422"/>
                </a:cubicBezTo>
                <a:cubicBezTo>
                  <a:pt x="16837" y="7415"/>
                  <a:pt x="16830" y="7455"/>
                  <a:pt x="16841" y="7466"/>
                </a:cubicBezTo>
                <a:cubicBezTo>
                  <a:pt x="16928" y="7561"/>
                  <a:pt x="17007" y="7612"/>
                  <a:pt x="17071" y="7724"/>
                </a:cubicBezTo>
                <a:cubicBezTo>
                  <a:pt x="17099" y="7773"/>
                  <a:pt x="17114" y="7834"/>
                  <a:pt x="17158" y="7870"/>
                </a:cubicBezTo>
                <a:cubicBezTo>
                  <a:pt x="17198" y="7904"/>
                  <a:pt x="17256" y="7904"/>
                  <a:pt x="17309" y="7916"/>
                </a:cubicBezTo>
                <a:cubicBezTo>
                  <a:pt x="17189" y="7989"/>
                  <a:pt x="17068" y="8059"/>
                  <a:pt x="16948" y="8124"/>
                </a:cubicBezTo>
                <a:cubicBezTo>
                  <a:pt x="16915" y="8096"/>
                  <a:pt x="16881" y="8069"/>
                  <a:pt x="16846" y="8045"/>
                </a:cubicBezTo>
                <a:cubicBezTo>
                  <a:pt x="16825" y="8031"/>
                  <a:pt x="16790" y="8051"/>
                  <a:pt x="16770" y="8036"/>
                </a:cubicBezTo>
                <a:cubicBezTo>
                  <a:pt x="16756" y="8025"/>
                  <a:pt x="16774" y="7999"/>
                  <a:pt x="16765" y="7984"/>
                </a:cubicBezTo>
                <a:cubicBezTo>
                  <a:pt x="16731" y="7928"/>
                  <a:pt x="16680" y="7883"/>
                  <a:pt x="16642" y="7828"/>
                </a:cubicBezTo>
                <a:cubicBezTo>
                  <a:pt x="16603" y="7772"/>
                  <a:pt x="16585" y="7699"/>
                  <a:pt x="16536" y="7651"/>
                </a:cubicBezTo>
                <a:cubicBezTo>
                  <a:pt x="16519" y="7634"/>
                  <a:pt x="16464" y="7675"/>
                  <a:pt x="16465" y="7651"/>
                </a:cubicBezTo>
                <a:cubicBezTo>
                  <a:pt x="16466" y="7622"/>
                  <a:pt x="16513" y="7618"/>
                  <a:pt x="16538" y="7602"/>
                </a:cubicBezTo>
                <a:close/>
                <a:moveTo>
                  <a:pt x="17410" y="8002"/>
                </a:moveTo>
                <a:cubicBezTo>
                  <a:pt x="17457" y="8033"/>
                  <a:pt x="17517" y="8041"/>
                  <a:pt x="17566" y="8068"/>
                </a:cubicBezTo>
                <a:cubicBezTo>
                  <a:pt x="17660" y="8119"/>
                  <a:pt x="17614" y="8187"/>
                  <a:pt x="17782" y="8141"/>
                </a:cubicBezTo>
                <a:cubicBezTo>
                  <a:pt x="17818" y="8132"/>
                  <a:pt x="17827" y="8081"/>
                  <a:pt x="17857" y="8059"/>
                </a:cubicBezTo>
                <a:cubicBezTo>
                  <a:pt x="17866" y="8052"/>
                  <a:pt x="17884" y="8064"/>
                  <a:pt x="17893" y="8056"/>
                </a:cubicBezTo>
                <a:cubicBezTo>
                  <a:pt x="17915" y="8035"/>
                  <a:pt x="17980" y="7876"/>
                  <a:pt x="18064" y="7934"/>
                </a:cubicBezTo>
                <a:cubicBezTo>
                  <a:pt x="18096" y="7957"/>
                  <a:pt x="18114" y="7997"/>
                  <a:pt x="18134" y="8032"/>
                </a:cubicBezTo>
                <a:cubicBezTo>
                  <a:pt x="18199" y="8149"/>
                  <a:pt x="18174" y="8229"/>
                  <a:pt x="18302" y="8245"/>
                </a:cubicBezTo>
                <a:cubicBezTo>
                  <a:pt x="18319" y="8247"/>
                  <a:pt x="18337" y="8250"/>
                  <a:pt x="18355" y="8252"/>
                </a:cubicBezTo>
                <a:cubicBezTo>
                  <a:pt x="18459" y="8445"/>
                  <a:pt x="18560" y="8640"/>
                  <a:pt x="18656" y="8837"/>
                </a:cubicBezTo>
                <a:cubicBezTo>
                  <a:pt x="18570" y="8778"/>
                  <a:pt x="18483" y="8721"/>
                  <a:pt x="18392" y="8669"/>
                </a:cubicBezTo>
                <a:cubicBezTo>
                  <a:pt x="18371" y="8656"/>
                  <a:pt x="18336" y="8672"/>
                  <a:pt x="18319" y="8653"/>
                </a:cubicBezTo>
                <a:cubicBezTo>
                  <a:pt x="18238" y="8562"/>
                  <a:pt x="18146" y="8468"/>
                  <a:pt x="18112" y="8350"/>
                </a:cubicBezTo>
                <a:cubicBezTo>
                  <a:pt x="18089" y="8273"/>
                  <a:pt x="18107" y="8172"/>
                  <a:pt x="18049" y="8118"/>
                </a:cubicBezTo>
                <a:cubicBezTo>
                  <a:pt x="18011" y="8082"/>
                  <a:pt x="18044" y="8222"/>
                  <a:pt x="18027" y="8271"/>
                </a:cubicBezTo>
                <a:cubicBezTo>
                  <a:pt x="18019" y="8294"/>
                  <a:pt x="17988" y="8302"/>
                  <a:pt x="17979" y="8325"/>
                </a:cubicBezTo>
                <a:cubicBezTo>
                  <a:pt x="17967" y="8354"/>
                  <a:pt x="17978" y="8389"/>
                  <a:pt x="17970" y="8419"/>
                </a:cubicBezTo>
                <a:cubicBezTo>
                  <a:pt x="17964" y="8440"/>
                  <a:pt x="17882" y="8683"/>
                  <a:pt x="17845" y="8703"/>
                </a:cubicBezTo>
                <a:cubicBezTo>
                  <a:pt x="17799" y="8728"/>
                  <a:pt x="17739" y="8709"/>
                  <a:pt x="17689" y="8725"/>
                </a:cubicBezTo>
                <a:cubicBezTo>
                  <a:pt x="17631" y="8744"/>
                  <a:pt x="17586" y="8794"/>
                  <a:pt x="17527" y="8807"/>
                </a:cubicBezTo>
                <a:cubicBezTo>
                  <a:pt x="17457" y="8824"/>
                  <a:pt x="17466" y="8735"/>
                  <a:pt x="17420" y="8720"/>
                </a:cubicBezTo>
                <a:cubicBezTo>
                  <a:pt x="17403" y="8715"/>
                  <a:pt x="17384" y="8764"/>
                  <a:pt x="17375" y="8749"/>
                </a:cubicBezTo>
                <a:cubicBezTo>
                  <a:pt x="17362" y="8728"/>
                  <a:pt x="17399" y="8704"/>
                  <a:pt x="17396" y="8680"/>
                </a:cubicBezTo>
                <a:cubicBezTo>
                  <a:pt x="17387" y="8604"/>
                  <a:pt x="17353" y="8533"/>
                  <a:pt x="17337" y="8458"/>
                </a:cubicBezTo>
                <a:cubicBezTo>
                  <a:pt x="17331" y="8428"/>
                  <a:pt x="17361" y="8359"/>
                  <a:pt x="17332" y="8366"/>
                </a:cubicBezTo>
                <a:cubicBezTo>
                  <a:pt x="17278" y="8378"/>
                  <a:pt x="17230" y="8432"/>
                  <a:pt x="17219" y="8486"/>
                </a:cubicBezTo>
                <a:cubicBezTo>
                  <a:pt x="17208" y="8544"/>
                  <a:pt x="17331" y="8673"/>
                  <a:pt x="17274" y="8656"/>
                </a:cubicBezTo>
                <a:cubicBezTo>
                  <a:pt x="17190" y="8630"/>
                  <a:pt x="17159" y="8522"/>
                  <a:pt x="17106" y="8451"/>
                </a:cubicBezTo>
                <a:cubicBezTo>
                  <a:pt x="17100" y="8444"/>
                  <a:pt x="17131" y="8472"/>
                  <a:pt x="17129" y="8464"/>
                </a:cubicBezTo>
                <a:cubicBezTo>
                  <a:pt x="17121" y="8410"/>
                  <a:pt x="17099" y="8360"/>
                  <a:pt x="17083" y="8309"/>
                </a:cubicBezTo>
                <a:cubicBezTo>
                  <a:pt x="17074" y="8282"/>
                  <a:pt x="17073" y="8249"/>
                  <a:pt x="17054" y="8228"/>
                </a:cubicBezTo>
                <a:cubicBezTo>
                  <a:pt x="17043" y="8216"/>
                  <a:pt x="17032" y="8205"/>
                  <a:pt x="17021" y="8193"/>
                </a:cubicBezTo>
                <a:cubicBezTo>
                  <a:pt x="17145" y="8125"/>
                  <a:pt x="17270" y="8053"/>
                  <a:pt x="17394" y="7977"/>
                </a:cubicBezTo>
                <a:cubicBezTo>
                  <a:pt x="17398" y="7987"/>
                  <a:pt x="17402" y="7997"/>
                  <a:pt x="17410" y="8002"/>
                </a:cubicBezTo>
                <a:close/>
                <a:moveTo>
                  <a:pt x="18494" y="8258"/>
                </a:moveTo>
                <a:cubicBezTo>
                  <a:pt x="18650" y="8241"/>
                  <a:pt x="18802" y="8200"/>
                  <a:pt x="18957" y="8174"/>
                </a:cubicBezTo>
                <a:cubicBezTo>
                  <a:pt x="19040" y="8160"/>
                  <a:pt x="19139" y="8165"/>
                  <a:pt x="19216" y="8124"/>
                </a:cubicBezTo>
                <a:cubicBezTo>
                  <a:pt x="19226" y="8118"/>
                  <a:pt x="19205" y="8096"/>
                  <a:pt x="19215" y="8088"/>
                </a:cubicBezTo>
                <a:cubicBezTo>
                  <a:pt x="19256" y="8054"/>
                  <a:pt x="19312" y="8042"/>
                  <a:pt x="19354" y="8009"/>
                </a:cubicBezTo>
                <a:cubicBezTo>
                  <a:pt x="19366" y="8000"/>
                  <a:pt x="19359" y="7959"/>
                  <a:pt x="19372" y="7967"/>
                </a:cubicBezTo>
                <a:cubicBezTo>
                  <a:pt x="19406" y="7988"/>
                  <a:pt x="19415" y="8036"/>
                  <a:pt x="19443" y="8064"/>
                </a:cubicBezTo>
                <a:cubicBezTo>
                  <a:pt x="19468" y="8089"/>
                  <a:pt x="19507" y="8096"/>
                  <a:pt x="19527" y="8125"/>
                </a:cubicBezTo>
                <a:cubicBezTo>
                  <a:pt x="19565" y="8179"/>
                  <a:pt x="19566" y="8256"/>
                  <a:pt x="19610" y="8305"/>
                </a:cubicBezTo>
                <a:cubicBezTo>
                  <a:pt x="19628" y="8325"/>
                  <a:pt x="19667" y="8292"/>
                  <a:pt x="19691" y="8304"/>
                </a:cubicBezTo>
                <a:cubicBezTo>
                  <a:pt x="19783" y="8347"/>
                  <a:pt x="19681" y="8470"/>
                  <a:pt x="19853" y="8467"/>
                </a:cubicBezTo>
                <a:cubicBezTo>
                  <a:pt x="19902" y="8467"/>
                  <a:pt x="19908" y="8350"/>
                  <a:pt x="19956" y="8361"/>
                </a:cubicBezTo>
                <a:cubicBezTo>
                  <a:pt x="19999" y="8370"/>
                  <a:pt x="19973" y="8450"/>
                  <a:pt x="19961" y="8492"/>
                </a:cubicBezTo>
                <a:cubicBezTo>
                  <a:pt x="19950" y="8531"/>
                  <a:pt x="19918" y="8561"/>
                  <a:pt x="19890" y="8590"/>
                </a:cubicBezTo>
                <a:cubicBezTo>
                  <a:pt x="19883" y="8597"/>
                  <a:pt x="19855" y="8585"/>
                  <a:pt x="19860" y="8593"/>
                </a:cubicBezTo>
                <a:cubicBezTo>
                  <a:pt x="19903" y="8658"/>
                  <a:pt x="19961" y="8711"/>
                  <a:pt x="20011" y="8769"/>
                </a:cubicBezTo>
                <a:cubicBezTo>
                  <a:pt x="20019" y="8778"/>
                  <a:pt x="20111" y="8892"/>
                  <a:pt x="20123" y="8865"/>
                </a:cubicBezTo>
                <a:cubicBezTo>
                  <a:pt x="20180" y="8740"/>
                  <a:pt x="20153" y="8586"/>
                  <a:pt x="20210" y="8463"/>
                </a:cubicBezTo>
                <a:cubicBezTo>
                  <a:pt x="20219" y="8481"/>
                  <a:pt x="20229" y="8500"/>
                  <a:pt x="20238" y="8519"/>
                </a:cubicBezTo>
                <a:cubicBezTo>
                  <a:pt x="20238" y="8565"/>
                  <a:pt x="20237" y="8618"/>
                  <a:pt x="20244" y="8646"/>
                </a:cubicBezTo>
                <a:cubicBezTo>
                  <a:pt x="20286" y="8828"/>
                  <a:pt x="20348" y="9011"/>
                  <a:pt x="20406" y="9191"/>
                </a:cubicBezTo>
                <a:cubicBezTo>
                  <a:pt x="20170" y="9663"/>
                  <a:pt x="19837" y="10087"/>
                  <a:pt x="19445" y="10463"/>
                </a:cubicBezTo>
                <a:cubicBezTo>
                  <a:pt x="19181" y="9704"/>
                  <a:pt x="18847" y="8966"/>
                  <a:pt x="18469" y="8259"/>
                </a:cubicBezTo>
                <a:cubicBezTo>
                  <a:pt x="18477" y="8259"/>
                  <a:pt x="18485" y="8259"/>
                  <a:pt x="18494" y="8258"/>
                </a:cubicBezTo>
                <a:close/>
                <a:moveTo>
                  <a:pt x="17918" y="17406"/>
                </a:moveTo>
                <a:cubicBezTo>
                  <a:pt x="17968" y="17164"/>
                  <a:pt x="18029" y="16909"/>
                  <a:pt x="18029" y="16654"/>
                </a:cubicBezTo>
                <a:lnTo>
                  <a:pt x="18029" y="16648"/>
                </a:lnTo>
                <a:cubicBezTo>
                  <a:pt x="18029" y="16112"/>
                  <a:pt x="18016" y="15576"/>
                  <a:pt x="18009" y="15041"/>
                </a:cubicBezTo>
                <a:cubicBezTo>
                  <a:pt x="18739" y="14636"/>
                  <a:pt x="19429" y="14142"/>
                  <a:pt x="20007" y="13551"/>
                </a:cubicBezTo>
                <a:cubicBezTo>
                  <a:pt x="20022" y="13766"/>
                  <a:pt x="20029" y="13980"/>
                  <a:pt x="20029" y="14194"/>
                </a:cubicBezTo>
                <a:cubicBezTo>
                  <a:pt x="20029" y="14793"/>
                  <a:pt x="19963" y="15387"/>
                  <a:pt x="19812" y="15951"/>
                </a:cubicBezTo>
                <a:cubicBezTo>
                  <a:pt x="19272" y="16535"/>
                  <a:pt x="18617" y="17024"/>
                  <a:pt x="17910" y="17433"/>
                </a:cubicBezTo>
                <a:cubicBezTo>
                  <a:pt x="17911" y="17424"/>
                  <a:pt x="17916" y="17415"/>
                  <a:pt x="17918" y="17406"/>
                </a:cubicBezTo>
                <a:close/>
                <a:moveTo>
                  <a:pt x="17452" y="11947"/>
                </a:moveTo>
                <a:cubicBezTo>
                  <a:pt x="17427" y="11954"/>
                  <a:pt x="17401" y="11962"/>
                  <a:pt x="17376" y="11970"/>
                </a:cubicBezTo>
                <a:cubicBezTo>
                  <a:pt x="17401" y="11959"/>
                  <a:pt x="17425" y="11947"/>
                  <a:pt x="17449" y="11935"/>
                </a:cubicBezTo>
                <a:cubicBezTo>
                  <a:pt x="17450" y="11939"/>
                  <a:pt x="17451" y="11943"/>
                  <a:pt x="17452" y="11947"/>
                </a:cubicBezTo>
                <a:close/>
                <a:moveTo>
                  <a:pt x="17647" y="11834"/>
                </a:moveTo>
                <a:cubicBezTo>
                  <a:pt x="17634" y="11855"/>
                  <a:pt x="17620" y="11874"/>
                  <a:pt x="17600" y="11886"/>
                </a:cubicBezTo>
                <a:cubicBezTo>
                  <a:pt x="17582" y="11897"/>
                  <a:pt x="17563" y="11906"/>
                  <a:pt x="17544" y="11915"/>
                </a:cubicBezTo>
                <a:cubicBezTo>
                  <a:pt x="17542" y="11907"/>
                  <a:pt x="17540" y="11899"/>
                  <a:pt x="17538" y="11891"/>
                </a:cubicBezTo>
                <a:cubicBezTo>
                  <a:pt x="17574" y="11873"/>
                  <a:pt x="17611" y="11853"/>
                  <a:pt x="17647" y="11834"/>
                </a:cubicBezTo>
                <a:close/>
                <a:moveTo>
                  <a:pt x="17811" y="11763"/>
                </a:moveTo>
                <a:cubicBezTo>
                  <a:pt x="17809" y="11758"/>
                  <a:pt x="17806" y="11755"/>
                  <a:pt x="17803" y="11752"/>
                </a:cubicBezTo>
                <a:cubicBezTo>
                  <a:pt x="18365" y="11447"/>
                  <a:pt x="18920" y="11077"/>
                  <a:pt x="19402" y="10637"/>
                </a:cubicBezTo>
                <a:cubicBezTo>
                  <a:pt x="19481" y="10875"/>
                  <a:pt x="19555" y="11116"/>
                  <a:pt x="19620" y="11358"/>
                </a:cubicBezTo>
                <a:cubicBezTo>
                  <a:pt x="19796" y="12013"/>
                  <a:pt x="19933" y="12715"/>
                  <a:pt x="19994" y="13423"/>
                </a:cubicBezTo>
                <a:cubicBezTo>
                  <a:pt x="19425" y="14020"/>
                  <a:pt x="18733" y="14521"/>
                  <a:pt x="18002" y="14931"/>
                </a:cubicBezTo>
                <a:cubicBezTo>
                  <a:pt x="18000" y="14785"/>
                  <a:pt x="17998" y="14638"/>
                  <a:pt x="17996" y="14492"/>
                </a:cubicBezTo>
                <a:cubicBezTo>
                  <a:pt x="17992" y="14198"/>
                  <a:pt x="17927" y="13912"/>
                  <a:pt x="17889" y="13630"/>
                </a:cubicBezTo>
                <a:cubicBezTo>
                  <a:pt x="17840" y="13262"/>
                  <a:pt x="17771" y="12895"/>
                  <a:pt x="17691" y="12532"/>
                </a:cubicBezTo>
                <a:cubicBezTo>
                  <a:pt x="17786" y="12201"/>
                  <a:pt x="17745" y="12234"/>
                  <a:pt x="17785" y="11889"/>
                </a:cubicBezTo>
                <a:cubicBezTo>
                  <a:pt x="17790" y="11846"/>
                  <a:pt x="17829" y="11802"/>
                  <a:pt x="17811" y="11763"/>
                </a:cubicBezTo>
                <a:close/>
                <a:moveTo>
                  <a:pt x="17898" y="10622"/>
                </a:moveTo>
                <a:cubicBezTo>
                  <a:pt x="17913" y="10586"/>
                  <a:pt x="18161" y="10388"/>
                  <a:pt x="18174" y="10376"/>
                </a:cubicBezTo>
                <a:cubicBezTo>
                  <a:pt x="18231" y="10322"/>
                  <a:pt x="18290" y="10269"/>
                  <a:pt x="18337" y="10207"/>
                </a:cubicBezTo>
                <a:cubicBezTo>
                  <a:pt x="18352" y="10187"/>
                  <a:pt x="18338" y="10149"/>
                  <a:pt x="18358" y="10133"/>
                </a:cubicBezTo>
                <a:cubicBezTo>
                  <a:pt x="18396" y="10101"/>
                  <a:pt x="18467" y="10115"/>
                  <a:pt x="18496" y="10074"/>
                </a:cubicBezTo>
                <a:cubicBezTo>
                  <a:pt x="18537" y="10017"/>
                  <a:pt x="18480" y="9912"/>
                  <a:pt x="18534" y="9866"/>
                </a:cubicBezTo>
                <a:cubicBezTo>
                  <a:pt x="18575" y="9830"/>
                  <a:pt x="18654" y="9829"/>
                  <a:pt x="18671" y="9778"/>
                </a:cubicBezTo>
                <a:cubicBezTo>
                  <a:pt x="18768" y="9488"/>
                  <a:pt x="18511" y="9724"/>
                  <a:pt x="18618" y="9487"/>
                </a:cubicBezTo>
                <a:cubicBezTo>
                  <a:pt x="18633" y="9452"/>
                  <a:pt x="18688" y="9449"/>
                  <a:pt x="18707" y="9416"/>
                </a:cubicBezTo>
                <a:cubicBezTo>
                  <a:pt x="18722" y="9387"/>
                  <a:pt x="18704" y="9349"/>
                  <a:pt x="18710" y="9317"/>
                </a:cubicBezTo>
                <a:cubicBezTo>
                  <a:pt x="18725" y="9236"/>
                  <a:pt x="18753" y="9157"/>
                  <a:pt x="18772" y="9077"/>
                </a:cubicBezTo>
                <a:cubicBezTo>
                  <a:pt x="18996" y="9553"/>
                  <a:pt x="19197" y="10039"/>
                  <a:pt x="19368" y="10536"/>
                </a:cubicBezTo>
                <a:cubicBezTo>
                  <a:pt x="18818" y="11046"/>
                  <a:pt x="18164" y="11465"/>
                  <a:pt x="17513" y="11796"/>
                </a:cubicBezTo>
                <a:cubicBezTo>
                  <a:pt x="17500" y="11746"/>
                  <a:pt x="17487" y="11695"/>
                  <a:pt x="17474" y="11645"/>
                </a:cubicBezTo>
                <a:cubicBezTo>
                  <a:pt x="17437" y="11507"/>
                  <a:pt x="17399" y="11368"/>
                  <a:pt x="17360" y="11230"/>
                </a:cubicBezTo>
                <a:cubicBezTo>
                  <a:pt x="17379" y="11192"/>
                  <a:pt x="17394" y="11150"/>
                  <a:pt x="17424" y="11121"/>
                </a:cubicBezTo>
                <a:cubicBezTo>
                  <a:pt x="17526" y="11021"/>
                  <a:pt x="17843" y="10914"/>
                  <a:pt x="17904" y="10779"/>
                </a:cubicBezTo>
                <a:cubicBezTo>
                  <a:pt x="17926" y="10731"/>
                  <a:pt x="17878" y="10670"/>
                  <a:pt x="17898" y="10622"/>
                </a:cubicBezTo>
                <a:close/>
                <a:moveTo>
                  <a:pt x="17187" y="12060"/>
                </a:moveTo>
                <a:cubicBezTo>
                  <a:pt x="17222" y="12044"/>
                  <a:pt x="17256" y="12028"/>
                  <a:pt x="17291" y="12011"/>
                </a:cubicBezTo>
                <a:cubicBezTo>
                  <a:pt x="17275" y="12027"/>
                  <a:pt x="17263" y="12047"/>
                  <a:pt x="17242" y="12054"/>
                </a:cubicBezTo>
                <a:cubicBezTo>
                  <a:pt x="17225" y="12060"/>
                  <a:pt x="17206" y="12060"/>
                  <a:pt x="17187" y="12060"/>
                </a:cubicBezTo>
                <a:close/>
                <a:moveTo>
                  <a:pt x="16844" y="12211"/>
                </a:moveTo>
                <a:cubicBezTo>
                  <a:pt x="16906" y="12185"/>
                  <a:pt x="16968" y="12159"/>
                  <a:pt x="17029" y="12131"/>
                </a:cubicBezTo>
                <a:cubicBezTo>
                  <a:pt x="16997" y="12168"/>
                  <a:pt x="16966" y="12207"/>
                  <a:pt x="16922" y="12225"/>
                </a:cubicBezTo>
                <a:cubicBezTo>
                  <a:pt x="16898" y="12235"/>
                  <a:pt x="16871" y="12222"/>
                  <a:pt x="16844" y="12211"/>
                </a:cubicBezTo>
                <a:close/>
                <a:moveTo>
                  <a:pt x="16473" y="12360"/>
                </a:moveTo>
                <a:cubicBezTo>
                  <a:pt x="16514" y="12344"/>
                  <a:pt x="16555" y="12328"/>
                  <a:pt x="16596" y="12312"/>
                </a:cubicBezTo>
                <a:cubicBezTo>
                  <a:pt x="16562" y="12333"/>
                  <a:pt x="16528" y="12351"/>
                  <a:pt x="16490" y="12359"/>
                </a:cubicBezTo>
                <a:cubicBezTo>
                  <a:pt x="16484" y="12360"/>
                  <a:pt x="16478" y="12360"/>
                  <a:pt x="16473" y="12360"/>
                </a:cubicBezTo>
                <a:close/>
                <a:moveTo>
                  <a:pt x="16609" y="14385"/>
                </a:moveTo>
                <a:cubicBezTo>
                  <a:pt x="16741" y="14270"/>
                  <a:pt x="16717" y="14322"/>
                  <a:pt x="16863" y="14172"/>
                </a:cubicBezTo>
                <a:cubicBezTo>
                  <a:pt x="17070" y="13959"/>
                  <a:pt x="17366" y="13464"/>
                  <a:pt x="17462" y="13190"/>
                </a:cubicBezTo>
                <a:cubicBezTo>
                  <a:pt x="17512" y="13045"/>
                  <a:pt x="17541" y="12883"/>
                  <a:pt x="17599" y="12741"/>
                </a:cubicBezTo>
                <a:cubicBezTo>
                  <a:pt x="17605" y="12726"/>
                  <a:pt x="17617" y="12715"/>
                  <a:pt x="17628" y="12702"/>
                </a:cubicBezTo>
                <a:cubicBezTo>
                  <a:pt x="17694" y="13015"/>
                  <a:pt x="17751" y="13328"/>
                  <a:pt x="17793" y="13642"/>
                </a:cubicBezTo>
                <a:cubicBezTo>
                  <a:pt x="17832" y="13931"/>
                  <a:pt x="17896" y="14213"/>
                  <a:pt x="17900" y="14494"/>
                </a:cubicBezTo>
                <a:cubicBezTo>
                  <a:pt x="17902" y="14657"/>
                  <a:pt x="17904" y="14820"/>
                  <a:pt x="17906" y="14984"/>
                </a:cubicBezTo>
                <a:cubicBezTo>
                  <a:pt x="17367" y="15279"/>
                  <a:pt x="16809" y="15525"/>
                  <a:pt x="16264" y="15724"/>
                </a:cubicBezTo>
                <a:cubicBezTo>
                  <a:pt x="15955" y="15837"/>
                  <a:pt x="15644" y="15936"/>
                  <a:pt x="15331" y="16025"/>
                </a:cubicBezTo>
                <a:cubicBezTo>
                  <a:pt x="15331" y="16014"/>
                  <a:pt x="15331" y="16004"/>
                  <a:pt x="15337" y="15996"/>
                </a:cubicBezTo>
                <a:cubicBezTo>
                  <a:pt x="15387" y="15928"/>
                  <a:pt x="15447" y="15866"/>
                  <a:pt x="15490" y="15793"/>
                </a:cubicBezTo>
                <a:cubicBezTo>
                  <a:pt x="15509" y="15762"/>
                  <a:pt x="15502" y="15719"/>
                  <a:pt x="15520" y="15687"/>
                </a:cubicBezTo>
                <a:cubicBezTo>
                  <a:pt x="15528" y="15673"/>
                  <a:pt x="15555" y="15680"/>
                  <a:pt x="15561" y="15665"/>
                </a:cubicBezTo>
                <a:cubicBezTo>
                  <a:pt x="15578" y="15626"/>
                  <a:pt x="15563" y="15575"/>
                  <a:pt x="15585" y="15538"/>
                </a:cubicBezTo>
                <a:cubicBezTo>
                  <a:pt x="15844" y="15100"/>
                  <a:pt x="15632" y="15466"/>
                  <a:pt x="15840" y="15340"/>
                </a:cubicBezTo>
                <a:cubicBezTo>
                  <a:pt x="15925" y="15288"/>
                  <a:pt x="15934" y="15164"/>
                  <a:pt x="15990" y="15082"/>
                </a:cubicBezTo>
                <a:cubicBezTo>
                  <a:pt x="16001" y="15066"/>
                  <a:pt x="16028" y="15066"/>
                  <a:pt x="16041" y="15051"/>
                </a:cubicBezTo>
                <a:cubicBezTo>
                  <a:pt x="16236" y="14835"/>
                  <a:pt x="16387" y="14579"/>
                  <a:pt x="16609" y="14385"/>
                </a:cubicBezTo>
                <a:close/>
                <a:moveTo>
                  <a:pt x="16853" y="17972"/>
                </a:moveTo>
                <a:cubicBezTo>
                  <a:pt x="16904" y="17876"/>
                  <a:pt x="16949" y="17778"/>
                  <a:pt x="16994" y="17670"/>
                </a:cubicBezTo>
                <a:cubicBezTo>
                  <a:pt x="17004" y="17646"/>
                  <a:pt x="16989" y="17610"/>
                  <a:pt x="17008" y="17592"/>
                </a:cubicBezTo>
                <a:cubicBezTo>
                  <a:pt x="17052" y="17551"/>
                  <a:pt x="17128" y="17552"/>
                  <a:pt x="17168" y="17506"/>
                </a:cubicBezTo>
                <a:cubicBezTo>
                  <a:pt x="17187" y="17484"/>
                  <a:pt x="17154" y="17451"/>
                  <a:pt x="17155" y="17422"/>
                </a:cubicBezTo>
                <a:cubicBezTo>
                  <a:pt x="17157" y="17337"/>
                  <a:pt x="17166" y="17253"/>
                  <a:pt x="17176" y="17168"/>
                </a:cubicBezTo>
                <a:cubicBezTo>
                  <a:pt x="17177" y="17157"/>
                  <a:pt x="17192" y="17147"/>
                  <a:pt x="17187" y="17137"/>
                </a:cubicBezTo>
                <a:cubicBezTo>
                  <a:pt x="17163" y="17097"/>
                  <a:pt x="17115" y="17074"/>
                  <a:pt x="17097" y="17032"/>
                </a:cubicBezTo>
                <a:cubicBezTo>
                  <a:pt x="17094" y="17026"/>
                  <a:pt x="17097" y="17017"/>
                  <a:pt x="17100" y="17008"/>
                </a:cubicBezTo>
                <a:cubicBezTo>
                  <a:pt x="17056" y="17091"/>
                  <a:pt x="17026" y="17183"/>
                  <a:pt x="16969" y="17258"/>
                </a:cubicBezTo>
                <a:cubicBezTo>
                  <a:pt x="16915" y="17328"/>
                  <a:pt x="16856" y="17396"/>
                  <a:pt x="16790" y="17456"/>
                </a:cubicBezTo>
                <a:cubicBezTo>
                  <a:pt x="16783" y="17462"/>
                  <a:pt x="16780" y="17421"/>
                  <a:pt x="16777" y="17430"/>
                </a:cubicBezTo>
                <a:cubicBezTo>
                  <a:pt x="16765" y="17466"/>
                  <a:pt x="16786" y="17516"/>
                  <a:pt x="16760" y="17544"/>
                </a:cubicBezTo>
                <a:cubicBezTo>
                  <a:pt x="16739" y="17568"/>
                  <a:pt x="16693" y="17538"/>
                  <a:pt x="16666" y="17555"/>
                </a:cubicBezTo>
                <a:cubicBezTo>
                  <a:pt x="16626" y="17581"/>
                  <a:pt x="16594" y="17621"/>
                  <a:pt x="16572" y="17663"/>
                </a:cubicBezTo>
                <a:cubicBezTo>
                  <a:pt x="16571" y="17665"/>
                  <a:pt x="16661" y="17820"/>
                  <a:pt x="16536" y="17731"/>
                </a:cubicBezTo>
                <a:cubicBezTo>
                  <a:pt x="16520" y="17719"/>
                  <a:pt x="16569" y="17664"/>
                  <a:pt x="16550" y="17672"/>
                </a:cubicBezTo>
                <a:cubicBezTo>
                  <a:pt x="16486" y="17696"/>
                  <a:pt x="16449" y="17767"/>
                  <a:pt x="16386" y="17795"/>
                </a:cubicBezTo>
                <a:cubicBezTo>
                  <a:pt x="16288" y="17838"/>
                  <a:pt x="16121" y="17890"/>
                  <a:pt x="16044" y="17957"/>
                </a:cubicBezTo>
                <a:cubicBezTo>
                  <a:pt x="16022" y="17977"/>
                  <a:pt x="16027" y="18015"/>
                  <a:pt x="16017" y="18044"/>
                </a:cubicBezTo>
                <a:cubicBezTo>
                  <a:pt x="15983" y="18150"/>
                  <a:pt x="15947" y="18255"/>
                  <a:pt x="15912" y="18361"/>
                </a:cubicBezTo>
                <a:cubicBezTo>
                  <a:pt x="15645" y="18460"/>
                  <a:pt x="15372" y="18553"/>
                  <a:pt x="15094" y="18638"/>
                </a:cubicBezTo>
                <a:cubicBezTo>
                  <a:pt x="15111" y="18486"/>
                  <a:pt x="15132" y="18333"/>
                  <a:pt x="15147" y="18178"/>
                </a:cubicBezTo>
                <a:cubicBezTo>
                  <a:pt x="15206" y="18124"/>
                  <a:pt x="15261" y="18066"/>
                  <a:pt x="15317" y="18007"/>
                </a:cubicBezTo>
                <a:cubicBezTo>
                  <a:pt x="15320" y="18004"/>
                  <a:pt x="15317" y="17964"/>
                  <a:pt x="15321" y="17949"/>
                </a:cubicBezTo>
                <a:cubicBezTo>
                  <a:pt x="15358" y="17809"/>
                  <a:pt x="15406" y="17671"/>
                  <a:pt x="15430" y="17528"/>
                </a:cubicBezTo>
                <a:cubicBezTo>
                  <a:pt x="15434" y="17499"/>
                  <a:pt x="15404" y="17473"/>
                  <a:pt x="15405" y="17445"/>
                </a:cubicBezTo>
                <a:cubicBezTo>
                  <a:pt x="15408" y="17391"/>
                  <a:pt x="15437" y="17341"/>
                  <a:pt x="15440" y="17287"/>
                </a:cubicBezTo>
                <a:cubicBezTo>
                  <a:pt x="15440" y="17277"/>
                  <a:pt x="15412" y="17282"/>
                  <a:pt x="15415" y="17273"/>
                </a:cubicBezTo>
                <a:cubicBezTo>
                  <a:pt x="15434" y="17226"/>
                  <a:pt x="15484" y="17192"/>
                  <a:pt x="15497" y="17143"/>
                </a:cubicBezTo>
                <a:cubicBezTo>
                  <a:pt x="15531" y="17016"/>
                  <a:pt x="15410" y="17222"/>
                  <a:pt x="15314" y="17060"/>
                </a:cubicBezTo>
                <a:cubicBezTo>
                  <a:pt x="15286" y="17013"/>
                  <a:pt x="15329" y="16951"/>
                  <a:pt x="15330" y="16897"/>
                </a:cubicBezTo>
                <a:cubicBezTo>
                  <a:pt x="15332" y="16809"/>
                  <a:pt x="15340" y="16719"/>
                  <a:pt x="15323" y="16632"/>
                </a:cubicBezTo>
                <a:cubicBezTo>
                  <a:pt x="15320" y="16618"/>
                  <a:pt x="15277" y="16654"/>
                  <a:pt x="15280" y="16639"/>
                </a:cubicBezTo>
                <a:cubicBezTo>
                  <a:pt x="15295" y="16577"/>
                  <a:pt x="15375" y="16528"/>
                  <a:pt x="15364" y="16464"/>
                </a:cubicBezTo>
                <a:cubicBezTo>
                  <a:pt x="15347" y="16372"/>
                  <a:pt x="15186" y="16410"/>
                  <a:pt x="15219" y="16298"/>
                </a:cubicBezTo>
                <a:cubicBezTo>
                  <a:pt x="15235" y="16243"/>
                  <a:pt x="15258" y="16191"/>
                  <a:pt x="15282" y="16138"/>
                </a:cubicBezTo>
                <a:cubicBezTo>
                  <a:pt x="15623" y="16044"/>
                  <a:pt x="15962" y="15938"/>
                  <a:pt x="16297" y="15815"/>
                </a:cubicBezTo>
                <a:cubicBezTo>
                  <a:pt x="16830" y="15620"/>
                  <a:pt x="17377" y="15379"/>
                  <a:pt x="17907" y="15093"/>
                </a:cubicBezTo>
                <a:cubicBezTo>
                  <a:pt x="17913" y="15611"/>
                  <a:pt x="17918" y="16129"/>
                  <a:pt x="17921" y="16647"/>
                </a:cubicBezTo>
                <a:cubicBezTo>
                  <a:pt x="17920" y="16650"/>
                  <a:pt x="17921" y="16652"/>
                  <a:pt x="17921" y="16654"/>
                </a:cubicBezTo>
                <a:cubicBezTo>
                  <a:pt x="17921" y="16895"/>
                  <a:pt x="17867" y="17144"/>
                  <a:pt x="17817" y="17387"/>
                </a:cubicBezTo>
                <a:cubicBezTo>
                  <a:pt x="17809" y="17423"/>
                  <a:pt x="17802" y="17460"/>
                  <a:pt x="17794" y="17497"/>
                </a:cubicBezTo>
                <a:cubicBezTo>
                  <a:pt x="17487" y="17669"/>
                  <a:pt x="17172" y="17827"/>
                  <a:pt x="16853" y="17972"/>
                </a:cubicBezTo>
                <a:close/>
                <a:moveTo>
                  <a:pt x="14788" y="20059"/>
                </a:moveTo>
                <a:cubicBezTo>
                  <a:pt x="14957" y="19604"/>
                  <a:pt x="15043" y="19104"/>
                  <a:pt x="15082" y="18742"/>
                </a:cubicBezTo>
                <a:cubicBezTo>
                  <a:pt x="15351" y="18661"/>
                  <a:pt x="15616" y="18572"/>
                  <a:pt x="15875" y="18477"/>
                </a:cubicBezTo>
                <a:cubicBezTo>
                  <a:pt x="15870" y="18496"/>
                  <a:pt x="15864" y="18514"/>
                  <a:pt x="15858" y="18533"/>
                </a:cubicBezTo>
                <a:cubicBezTo>
                  <a:pt x="15856" y="18541"/>
                  <a:pt x="15875" y="18549"/>
                  <a:pt x="15870" y="18556"/>
                </a:cubicBezTo>
                <a:cubicBezTo>
                  <a:pt x="15812" y="18636"/>
                  <a:pt x="15609" y="18831"/>
                  <a:pt x="15551" y="18893"/>
                </a:cubicBezTo>
                <a:cubicBezTo>
                  <a:pt x="15551" y="18893"/>
                  <a:pt x="15511" y="18979"/>
                  <a:pt x="15510" y="19025"/>
                </a:cubicBezTo>
                <a:cubicBezTo>
                  <a:pt x="15509" y="19056"/>
                  <a:pt x="15550" y="19079"/>
                  <a:pt x="15546" y="19110"/>
                </a:cubicBezTo>
                <a:cubicBezTo>
                  <a:pt x="15541" y="19151"/>
                  <a:pt x="15493" y="19177"/>
                  <a:pt x="15485" y="19218"/>
                </a:cubicBezTo>
                <a:cubicBezTo>
                  <a:pt x="15468" y="19313"/>
                  <a:pt x="15640" y="19318"/>
                  <a:pt x="15668" y="19314"/>
                </a:cubicBezTo>
                <a:cubicBezTo>
                  <a:pt x="15692" y="19311"/>
                  <a:pt x="15813" y="19242"/>
                  <a:pt x="15862" y="19219"/>
                </a:cubicBezTo>
                <a:cubicBezTo>
                  <a:pt x="15919" y="19193"/>
                  <a:pt x="15985" y="19184"/>
                  <a:pt x="16033" y="19143"/>
                </a:cubicBezTo>
                <a:cubicBezTo>
                  <a:pt x="16146" y="19048"/>
                  <a:pt x="16240" y="18886"/>
                  <a:pt x="16324" y="18759"/>
                </a:cubicBezTo>
                <a:cubicBezTo>
                  <a:pt x="16452" y="18568"/>
                  <a:pt x="16589" y="18385"/>
                  <a:pt x="16718" y="18197"/>
                </a:cubicBezTo>
                <a:cubicBezTo>
                  <a:pt x="16737" y="18170"/>
                  <a:pt x="16753" y="18142"/>
                  <a:pt x="16770" y="18115"/>
                </a:cubicBezTo>
                <a:cubicBezTo>
                  <a:pt x="17106" y="17966"/>
                  <a:pt x="17440" y="17803"/>
                  <a:pt x="17765" y="17624"/>
                </a:cubicBezTo>
                <a:cubicBezTo>
                  <a:pt x="17631" y="18202"/>
                  <a:pt x="17450" y="18729"/>
                  <a:pt x="17135" y="19180"/>
                </a:cubicBezTo>
                <a:cubicBezTo>
                  <a:pt x="16378" y="19631"/>
                  <a:pt x="15551" y="19976"/>
                  <a:pt x="14715" y="20238"/>
                </a:cubicBezTo>
                <a:cubicBezTo>
                  <a:pt x="14741" y="20179"/>
                  <a:pt x="14765" y="20120"/>
                  <a:pt x="14788" y="20059"/>
                </a:cubicBezTo>
                <a:close/>
                <a:moveTo>
                  <a:pt x="11684" y="20768"/>
                </a:moveTo>
                <a:cubicBezTo>
                  <a:pt x="11732" y="20763"/>
                  <a:pt x="11780" y="20759"/>
                  <a:pt x="11828" y="20755"/>
                </a:cubicBezTo>
                <a:cubicBezTo>
                  <a:pt x="11877" y="20750"/>
                  <a:pt x="11928" y="20755"/>
                  <a:pt x="11976" y="20744"/>
                </a:cubicBezTo>
                <a:cubicBezTo>
                  <a:pt x="12324" y="20669"/>
                  <a:pt x="12656" y="20485"/>
                  <a:pt x="12932" y="20270"/>
                </a:cubicBezTo>
                <a:cubicBezTo>
                  <a:pt x="13012" y="20208"/>
                  <a:pt x="13139" y="20195"/>
                  <a:pt x="13205" y="20121"/>
                </a:cubicBezTo>
                <a:cubicBezTo>
                  <a:pt x="13262" y="20056"/>
                  <a:pt x="13319" y="19990"/>
                  <a:pt x="13358" y="19913"/>
                </a:cubicBezTo>
                <a:cubicBezTo>
                  <a:pt x="13382" y="19867"/>
                  <a:pt x="13353" y="19799"/>
                  <a:pt x="13388" y="19762"/>
                </a:cubicBezTo>
                <a:cubicBezTo>
                  <a:pt x="13491" y="19652"/>
                  <a:pt x="13814" y="19646"/>
                  <a:pt x="13968" y="19494"/>
                </a:cubicBezTo>
                <a:cubicBezTo>
                  <a:pt x="14018" y="19445"/>
                  <a:pt x="14016" y="19142"/>
                  <a:pt x="14008" y="19063"/>
                </a:cubicBezTo>
                <a:cubicBezTo>
                  <a:pt x="14007" y="19049"/>
                  <a:pt x="14004" y="19035"/>
                  <a:pt x="14002" y="19020"/>
                </a:cubicBezTo>
                <a:cubicBezTo>
                  <a:pt x="14330" y="18951"/>
                  <a:pt x="14659" y="18867"/>
                  <a:pt x="14982" y="18772"/>
                </a:cubicBezTo>
                <a:cubicBezTo>
                  <a:pt x="14941" y="19125"/>
                  <a:pt x="14856" y="19599"/>
                  <a:pt x="14697" y="20025"/>
                </a:cubicBezTo>
                <a:cubicBezTo>
                  <a:pt x="14665" y="20111"/>
                  <a:pt x="14630" y="20195"/>
                  <a:pt x="14592" y="20276"/>
                </a:cubicBezTo>
                <a:cubicBezTo>
                  <a:pt x="13951" y="20470"/>
                  <a:pt x="13248" y="20648"/>
                  <a:pt x="12584" y="20708"/>
                </a:cubicBezTo>
                <a:cubicBezTo>
                  <a:pt x="12322" y="20731"/>
                  <a:pt x="12004" y="20769"/>
                  <a:pt x="11680" y="20796"/>
                </a:cubicBezTo>
                <a:cubicBezTo>
                  <a:pt x="11681" y="20787"/>
                  <a:pt x="11682" y="20777"/>
                  <a:pt x="11684" y="20768"/>
                </a:cubicBezTo>
                <a:close/>
                <a:moveTo>
                  <a:pt x="11582" y="7343"/>
                </a:moveTo>
                <a:cubicBezTo>
                  <a:pt x="11553" y="7338"/>
                  <a:pt x="11516" y="7366"/>
                  <a:pt x="11493" y="7348"/>
                </a:cubicBezTo>
                <a:cubicBezTo>
                  <a:pt x="11461" y="7322"/>
                  <a:pt x="11480" y="7257"/>
                  <a:pt x="11446" y="7233"/>
                </a:cubicBezTo>
                <a:cubicBezTo>
                  <a:pt x="11440" y="7229"/>
                  <a:pt x="11433" y="7225"/>
                  <a:pt x="11427" y="7222"/>
                </a:cubicBezTo>
                <a:cubicBezTo>
                  <a:pt x="11405" y="6889"/>
                  <a:pt x="11383" y="6556"/>
                  <a:pt x="11360" y="6223"/>
                </a:cubicBezTo>
                <a:cubicBezTo>
                  <a:pt x="11398" y="6231"/>
                  <a:pt x="11411" y="6300"/>
                  <a:pt x="11452" y="6303"/>
                </a:cubicBezTo>
                <a:cubicBezTo>
                  <a:pt x="11478" y="6306"/>
                  <a:pt x="11442" y="6252"/>
                  <a:pt x="11432" y="6228"/>
                </a:cubicBezTo>
                <a:cubicBezTo>
                  <a:pt x="11414" y="6185"/>
                  <a:pt x="11370" y="6146"/>
                  <a:pt x="11352" y="6104"/>
                </a:cubicBezTo>
                <a:cubicBezTo>
                  <a:pt x="11350" y="6083"/>
                  <a:pt x="11349" y="6063"/>
                  <a:pt x="11348" y="6043"/>
                </a:cubicBezTo>
                <a:cubicBezTo>
                  <a:pt x="11368" y="5984"/>
                  <a:pt x="11445" y="5945"/>
                  <a:pt x="11508" y="5940"/>
                </a:cubicBezTo>
                <a:cubicBezTo>
                  <a:pt x="11551" y="5937"/>
                  <a:pt x="11563" y="6043"/>
                  <a:pt x="11604" y="6028"/>
                </a:cubicBezTo>
                <a:cubicBezTo>
                  <a:pt x="11640" y="6015"/>
                  <a:pt x="11628" y="5948"/>
                  <a:pt x="11607" y="5912"/>
                </a:cubicBezTo>
                <a:cubicBezTo>
                  <a:pt x="11747" y="5910"/>
                  <a:pt x="11887" y="5909"/>
                  <a:pt x="12028" y="5907"/>
                </a:cubicBezTo>
                <a:cubicBezTo>
                  <a:pt x="12050" y="5923"/>
                  <a:pt x="12118" y="5923"/>
                  <a:pt x="12150" y="5934"/>
                </a:cubicBezTo>
                <a:cubicBezTo>
                  <a:pt x="12176" y="5942"/>
                  <a:pt x="12220" y="5925"/>
                  <a:pt x="12230" y="5950"/>
                </a:cubicBezTo>
                <a:cubicBezTo>
                  <a:pt x="12240" y="5975"/>
                  <a:pt x="12166" y="5998"/>
                  <a:pt x="12185" y="6018"/>
                </a:cubicBezTo>
                <a:cubicBezTo>
                  <a:pt x="12244" y="6083"/>
                  <a:pt x="12334" y="6113"/>
                  <a:pt x="12414" y="6150"/>
                </a:cubicBezTo>
                <a:cubicBezTo>
                  <a:pt x="12428" y="6157"/>
                  <a:pt x="12472" y="6142"/>
                  <a:pt x="12460" y="6149"/>
                </a:cubicBezTo>
                <a:cubicBezTo>
                  <a:pt x="12402" y="6184"/>
                  <a:pt x="12305" y="6172"/>
                  <a:pt x="12278" y="6233"/>
                </a:cubicBezTo>
                <a:cubicBezTo>
                  <a:pt x="12260" y="6274"/>
                  <a:pt x="12368" y="6266"/>
                  <a:pt x="12412" y="6256"/>
                </a:cubicBezTo>
                <a:cubicBezTo>
                  <a:pt x="12447" y="6248"/>
                  <a:pt x="12454" y="6177"/>
                  <a:pt x="12489" y="6182"/>
                </a:cubicBezTo>
                <a:cubicBezTo>
                  <a:pt x="13498" y="6349"/>
                  <a:pt x="11933" y="6244"/>
                  <a:pt x="12749" y="6348"/>
                </a:cubicBezTo>
                <a:cubicBezTo>
                  <a:pt x="13043" y="6386"/>
                  <a:pt x="12770" y="6129"/>
                  <a:pt x="12993" y="6174"/>
                </a:cubicBezTo>
                <a:cubicBezTo>
                  <a:pt x="13060" y="6188"/>
                  <a:pt x="13130" y="6200"/>
                  <a:pt x="13189" y="6234"/>
                </a:cubicBezTo>
                <a:cubicBezTo>
                  <a:pt x="13198" y="6239"/>
                  <a:pt x="13207" y="6245"/>
                  <a:pt x="13215" y="6252"/>
                </a:cubicBezTo>
                <a:cubicBezTo>
                  <a:pt x="13254" y="6368"/>
                  <a:pt x="13292" y="6484"/>
                  <a:pt x="13330" y="6600"/>
                </a:cubicBezTo>
                <a:cubicBezTo>
                  <a:pt x="13294" y="6599"/>
                  <a:pt x="13259" y="6594"/>
                  <a:pt x="13268" y="6616"/>
                </a:cubicBezTo>
                <a:cubicBezTo>
                  <a:pt x="13291" y="6673"/>
                  <a:pt x="13326" y="6704"/>
                  <a:pt x="13367" y="6717"/>
                </a:cubicBezTo>
                <a:cubicBezTo>
                  <a:pt x="13447" y="6969"/>
                  <a:pt x="13525" y="7221"/>
                  <a:pt x="13599" y="7474"/>
                </a:cubicBezTo>
                <a:cubicBezTo>
                  <a:pt x="13552" y="7477"/>
                  <a:pt x="13504" y="7474"/>
                  <a:pt x="13461" y="7466"/>
                </a:cubicBezTo>
                <a:lnTo>
                  <a:pt x="13566" y="7853"/>
                </a:lnTo>
                <a:cubicBezTo>
                  <a:pt x="13614" y="7887"/>
                  <a:pt x="13649" y="7938"/>
                  <a:pt x="13678" y="7989"/>
                </a:cubicBezTo>
                <a:cubicBezTo>
                  <a:pt x="13697" y="8021"/>
                  <a:pt x="13685" y="8066"/>
                  <a:pt x="13706" y="8097"/>
                </a:cubicBezTo>
                <a:cubicBezTo>
                  <a:pt x="13732" y="8134"/>
                  <a:pt x="13767" y="8163"/>
                  <a:pt x="13802" y="8192"/>
                </a:cubicBezTo>
                <a:cubicBezTo>
                  <a:pt x="13833" y="8304"/>
                  <a:pt x="13863" y="8417"/>
                  <a:pt x="13892" y="8530"/>
                </a:cubicBezTo>
                <a:cubicBezTo>
                  <a:pt x="13854" y="8454"/>
                  <a:pt x="13794" y="8392"/>
                  <a:pt x="13755" y="8317"/>
                </a:cubicBezTo>
                <a:cubicBezTo>
                  <a:pt x="13751" y="8309"/>
                  <a:pt x="13784" y="8318"/>
                  <a:pt x="13779" y="8311"/>
                </a:cubicBezTo>
                <a:cubicBezTo>
                  <a:pt x="13652" y="8148"/>
                  <a:pt x="13521" y="8131"/>
                  <a:pt x="13462" y="7901"/>
                </a:cubicBezTo>
                <a:cubicBezTo>
                  <a:pt x="13455" y="7875"/>
                  <a:pt x="13520" y="7885"/>
                  <a:pt x="13542" y="7901"/>
                </a:cubicBezTo>
                <a:lnTo>
                  <a:pt x="13438" y="7514"/>
                </a:lnTo>
                <a:cubicBezTo>
                  <a:pt x="13418" y="7510"/>
                  <a:pt x="13399" y="7506"/>
                  <a:pt x="13382" y="7499"/>
                </a:cubicBezTo>
                <a:cubicBezTo>
                  <a:pt x="13232" y="7446"/>
                  <a:pt x="13409" y="7362"/>
                  <a:pt x="13131" y="7435"/>
                </a:cubicBezTo>
                <a:cubicBezTo>
                  <a:pt x="13075" y="7449"/>
                  <a:pt x="13038" y="7506"/>
                  <a:pt x="12985" y="7529"/>
                </a:cubicBezTo>
                <a:cubicBezTo>
                  <a:pt x="12964" y="7537"/>
                  <a:pt x="12940" y="7524"/>
                  <a:pt x="12918" y="7527"/>
                </a:cubicBezTo>
                <a:cubicBezTo>
                  <a:pt x="12775" y="7546"/>
                  <a:pt x="12628" y="7613"/>
                  <a:pt x="12489" y="7578"/>
                </a:cubicBezTo>
                <a:cubicBezTo>
                  <a:pt x="12417" y="7560"/>
                  <a:pt x="12352" y="7519"/>
                  <a:pt x="12280" y="7500"/>
                </a:cubicBezTo>
                <a:cubicBezTo>
                  <a:pt x="12238" y="7489"/>
                  <a:pt x="12194" y="7493"/>
                  <a:pt x="12151" y="7487"/>
                </a:cubicBezTo>
                <a:cubicBezTo>
                  <a:pt x="12118" y="7482"/>
                  <a:pt x="12087" y="7464"/>
                  <a:pt x="12054" y="7465"/>
                </a:cubicBezTo>
                <a:cubicBezTo>
                  <a:pt x="12011" y="7467"/>
                  <a:pt x="11970" y="7505"/>
                  <a:pt x="11927" y="7496"/>
                </a:cubicBezTo>
                <a:cubicBezTo>
                  <a:pt x="11833" y="7476"/>
                  <a:pt x="11750" y="7420"/>
                  <a:pt x="11662" y="7381"/>
                </a:cubicBezTo>
                <a:cubicBezTo>
                  <a:pt x="11635" y="7369"/>
                  <a:pt x="11611" y="7347"/>
                  <a:pt x="11582" y="7343"/>
                </a:cubicBezTo>
                <a:close/>
                <a:moveTo>
                  <a:pt x="11585" y="20776"/>
                </a:moveTo>
                <a:cubicBezTo>
                  <a:pt x="11584" y="20786"/>
                  <a:pt x="11583" y="20795"/>
                  <a:pt x="11581" y="20804"/>
                </a:cubicBezTo>
                <a:cubicBezTo>
                  <a:pt x="11393" y="20818"/>
                  <a:pt x="11205" y="20828"/>
                  <a:pt x="11026" y="20828"/>
                </a:cubicBezTo>
                <a:cubicBezTo>
                  <a:pt x="11212" y="20809"/>
                  <a:pt x="11398" y="20793"/>
                  <a:pt x="11585" y="20776"/>
                </a:cubicBezTo>
                <a:close/>
                <a:moveTo>
                  <a:pt x="10394" y="7679"/>
                </a:moveTo>
                <a:cubicBezTo>
                  <a:pt x="10323" y="7637"/>
                  <a:pt x="10172" y="7586"/>
                  <a:pt x="10083" y="7571"/>
                </a:cubicBezTo>
                <a:cubicBezTo>
                  <a:pt x="10032" y="7563"/>
                  <a:pt x="9954" y="7577"/>
                  <a:pt x="9904" y="7545"/>
                </a:cubicBezTo>
                <a:cubicBezTo>
                  <a:pt x="9643" y="7374"/>
                  <a:pt x="10039" y="7575"/>
                  <a:pt x="9761" y="7284"/>
                </a:cubicBezTo>
                <a:cubicBezTo>
                  <a:pt x="9727" y="7249"/>
                  <a:pt x="9664" y="7270"/>
                  <a:pt x="9618" y="7253"/>
                </a:cubicBezTo>
                <a:cubicBezTo>
                  <a:pt x="9409" y="7177"/>
                  <a:pt x="9811" y="7200"/>
                  <a:pt x="9366" y="7153"/>
                </a:cubicBezTo>
                <a:cubicBezTo>
                  <a:pt x="9327" y="7149"/>
                  <a:pt x="9287" y="7159"/>
                  <a:pt x="9247" y="7166"/>
                </a:cubicBezTo>
                <a:cubicBezTo>
                  <a:pt x="9302" y="6854"/>
                  <a:pt x="9360" y="6543"/>
                  <a:pt x="9420" y="6233"/>
                </a:cubicBezTo>
                <a:cubicBezTo>
                  <a:pt x="9429" y="6192"/>
                  <a:pt x="9437" y="6151"/>
                  <a:pt x="9445" y="6110"/>
                </a:cubicBezTo>
                <a:cubicBezTo>
                  <a:pt x="9479" y="6132"/>
                  <a:pt x="9508" y="6163"/>
                  <a:pt x="9545" y="6181"/>
                </a:cubicBezTo>
                <a:cubicBezTo>
                  <a:pt x="9575" y="6195"/>
                  <a:pt x="9614" y="6184"/>
                  <a:pt x="9642" y="6201"/>
                </a:cubicBezTo>
                <a:cubicBezTo>
                  <a:pt x="9664" y="6215"/>
                  <a:pt x="9664" y="6252"/>
                  <a:pt x="9687" y="6266"/>
                </a:cubicBezTo>
                <a:cubicBezTo>
                  <a:pt x="9720" y="6287"/>
                  <a:pt x="9777" y="6330"/>
                  <a:pt x="9800" y="6298"/>
                </a:cubicBezTo>
                <a:cubicBezTo>
                  <a:pt x="9876" y="6197"/>
                  <a:pt x="9886" y="6061"/>
                  <a:pt x="9929" y="5942"/>
                </a:cubicBezTo>
                <a:cubicBezTo>
                  <a:pt x="9912" y="5942"/>
                  <a:pt x="9895" y="5942"/>
                  <a:pt x="9879" y="5941"/>
                </a:cubicBezTo>
                <a:cubicBezTo>
                  <a:pt x="9905" y="5940"/>
                  <a:pt x="9931" y="5939"/>
                  <a:pt x="9957" y="5939"/>
                </a:cubicBezTo>
                <a:cubicBezTo>
                  <a:pt x="9955" y="5945"/>
                  <a:pt x="9953" y="5947"/>
                  <a:pt x="9952" y="5954"/>
                </a:cubicBezTo>
                <a:cubicBezTo>
                  <a:pt x="9946" y="5982"/>
                  <a:pt x="10010" y="5984"/>
                  <a:pt x="10035" y="5971"/>
                </a:cubicBezTo>
                <a:cubicBezTo>
                  <a:pt x="10055" y="5961"/>
                  <a:pt x="10071" y="5946"/>
                  <a:pt x="10087" y="5929"/>
                </a:cubicBezTo>
                <a:cubicBezTo>
                  <a:pt x="10406" y="5927"/>
                  <a:pt x="10724" y="5923"/>
                  <a:pt x="11043" y="5919"/>
                </a:cubicBezTo>
                <a:cubicBezTo>
                  <a:pt x="11036" y="5938"/>
                  <a:pt x="11030" y="5960"/>
                  <a:pt x="11025" y="5988"/>
                </a:cubicBezTo>
                <a:cubicBezTo>
                  <a:pt x="11017" y="6035"/>
                  <a:pt x="11113" y="6035"/>
                  <a:pt x="11135" y="6077"/>
                </a:cubicBezTo>
                <a:cubicBezTo>
                  <a:pt x="11158" y="6119"/>
                  <a:pt x="11114" y="6186"/>
                  <a:pt x="11148" y="6219"/>
                </a:cubicBezTo>
                <a:cubicBezTo>
                  <a:pt x="11172" y="6242"/>
                  <a:pt x="11208" y="6158"/>
                  <a:pt x="11237" y="6173"/>
                </a:cubicBezTo>
                <a:cubicBezTo>
                  <a:pt x="11263" y="6187"/>
                  <a:pt x="11259" y="6230"/>
                  <a:pt x="11266" y="6261"/>
                </a:cubicBezTo>
                <a:cubicBezTo>
                  <a:pt x="11287" y="6572"/>
                  <a:pt x="11308" y="6883"/>
                  <a:pt x="11328" y="7194"/>
                </a:cubicBezTo>
                <a:cubicBezTo>
                  <a:pt x="11303" y="7189"/>
                  <a:pt x="11278" y="7184"/>
                  <a:pt x="11254" y="7176"/>
                </a:cubicBezTo>
                <a:cubicBezTo>
                  <a:pt x="11247" y="7174"/>
                  <a:pt x="11247" y="7160"/>
                  <a:pt x="11240" y="7160"/>
                </a:cubicBezTo>
                <a:cubicBezTo>
                  <a:pt x="11189" y="7167"/>
                  <a:pt x="10925" y="7210"/>
                  <a:pt x="10905" y="7253"/>
                </a:cubicBezTo>
                <a:cubicBezTo>
                  <a:pt x="10830" y="7415"/>
                  <a:pt x="10874" y="7730"/>
                  <a:pt x="10639" y="7801"/>
                </a:cubicBezTo>
                <a:cubicBezTo>
                  <a:pt x="10517" y="7837"/>
                  <a:pt x="10497" y="7739"/>
                  <a:pt x="10394" y="7679"/>
                </a:cubicBezTo>
                <a:close/>
                <a:moveTo>
                  <a:pt x="7547" y="19000"/>
                </a:moveTo>
                <a:cubicBezTo>
                  <a:pt x="7754" y="19045"/>
                  <a:pt x="7989" y="19092"/>
                  <a:pt x="8235" y="19135"/>
                </a:cubicBezTo>
                <a:cubicBezTo>
                  <a:pt x="8240" y="19419"/>
                  <a:pt x="8297" y="19696"/>
                  <a:pt x="8331" y="19969"/>
                </a:cubicBezTo>
                <a:cubicBezTo>
                  <a:pt x="8359" y="20184"/>
                  <a:pt x="8400" y="20411"/>
                  <a:pt x="8463" y="20627"/>
                </a:cubicBezTo>
                <a:cubicBezTo>
                  <a:pt x="7555" y="20480"/>
                  <a:pt x="6638" y="20228"/>
                  <a:pt x="5772" y="19864"/>
                </a:cubicBezTo>
                <a:cubicBezTo>
                  <a:pt x="5473" y="19400"/>
                  <a:pt x="5296" y="18801"/>
                  <a:pt x="5215" y="18279"/>
                </a:cubicBezTo>
                <a:cubicBezTo>
                  <a:pt x="5984" y="18592"/>
                  <a:pt x="6778" y="18829"/>
                  <a:pt x="7547" y="19000"/>
                </a:cubicBezTo>
                <a:close/>
                <a:moveTo>
                  <a:pt x="5106" y="17239"/>
                </a:moveTo>
                <a:cubicBezTo>
                  <a:pt x="5106" y="16743"/>
                  <a:pt x="5107" y="16247"/>
                  <a:pt x="5112" y="15751"/>
                </a:cubicBezTo>
                <a:cubicBezTo>
                  <a:pt x="5700" y="15975"/>
                  <a:pt x="6292" y="16153"/>
                  <a:pt x="6863" y="16287"/>
                </a:cubicBezTo>
                <a:cubicBezTo>
                  <a:pt x="7319" y="16394"/>
                  <a:pt x="7781" y="16494"/>
                  <a:pt x="8248" y="16560"/>
                </a:cubicBezTo>
                <a:cubicBezTo>
                  <a:pt x="8242" y="17385"/>
                  <a:pt x="8237" y="18211"/>
                  <a:pt x="8234" y="19037"/>
                </a:cubicBezTo>
                <a:cubicBezTo>
                  <a:pt x="7997" y="18995"/>
                  <a:pt x="7769" y="18950"/>
                  <a:pt x="7569" y="18905"/>
                </a:cubicBezTo>
                <a:cubicBezTo>
                  <a:pt x="6786" y="18732"/>
                  <a:pt x="5979" y="18489"/>
                  <a:pt x="5199" y="18168"/>
                </a:cubicBezTo>
                <a:cubicBezTo>
                  <a:pt x="5196" y="18146"/>
                  <a:pt x="5197" y="18123"/>
                  <a:pt x="5194" y="18101"/>
                </a:cubicBezTo>
                <a:cubicBezTo>
                  <a:pt x="5160" y="17812"/>
                  <a:pt x="5106" y="17527"/>
                  <a:pt x="5106" y="17245"/>
                </a:cubicBezTo>
                <a:cubicBezTo>
                  <a:pt x="5106" y="17245"/>
                  <a:pt x="5106" y="17239"/>
                  <a:pt x="5106" y="17239"/>
                </a:cubicBezTo>
                <a:close/>
                <a:moveTo>
                  <a:pt x="5015" y="15295"/>
                </a:moveTo>
                <a:cubicBezTo>
                  <a:pt x="5014" y="15400"/>
                  <a:pt x="5013" y="15506"/>
                  <a:pt x="5012" y="15611"/>
                </a:cubicBezTo>
                <a:cubicBezTo>
                  <a:pt x="4157" y="15274"/>
                  <a:pt x="3318" y="14837"/>
                  <a:pt x="2583" y="14291"/>
                </a:cubicBezTo>
                <a:cubicBezTo>
                  <a:pt x="2585" y="14268"/>
                  <a:pt x="2586" y="14245"/>
                  <a:pt x="2589" y="14222"/>
                </a:cubicBezTo>
                <a:cubicBezTo>
                  <a:pt x="2648" y="13660"/>
                  <a:pt x="2710" y="13121"/>
                  <a:pt x="2828" y="12570"/>
                </a:cubicBezTo>
                <a:cubicBezTo>
                  <a:pt x="2891" y="12277"/>
                  <a:pt x="2962" y="11986"/>
                  <a:pt x="3040" y="11696"/>
                </a:cubicBezTo>
                <a:cubicBezTo>
                  <a:pt x="3059" y="11749"/>
                  <a:pt x="3218" y="12041"/>
                  <a:pt x="3237" y="12058"/>
                </a:cubicBezTo>
                <a:cubicBezTo>
                  <a:pt x="3246" y="12067"/>
                  <a:pt x="3256" y="12018"/>
                  <a:pt x="3261" y="12030"/>
                </a:cubicBezTo>
                <a:cubicBezTo>
                  <a:pt x="3306" y="12126"/>
                  <a:pt x="3340" y="12229"/>
                  <a:pt x="3364" y="12332"/>
                </a:cubicBezTo>
                <a:cubicBezTo>
                  <a:pt x="3374" y="12373"/>
                  <a:pt x="3351" y="12416"/>
                  <a:pt x="3362" y="12456"/>
                </a:cubicBezTo>
                <a:cubicBezTo>
                  <a:pt x="3372" y="12498"/>
                  <a:pt x="3414" y="12527"/>
                  <a:pt x="3427" y="12567"/>
                </a:cubicBezTo>
                <a:cubicBezTo>
                  <a:pt x="3431" y="12582"/>
                  <a:pt x="3401" y="12598"/>
                  <a:pt x="3411" y="12610"/>
                </a:cubicBezTo>
                <a:cubicBezTo>
                  <a:pt x="3446" y="12654"/>
                  <a:pt x="3517" y="12665"/>
                  <a:pt x="3545" y="12715"/>
                </a:cubicBezTo>
                <a:cubicBezTo>
                  <a:pt x="3555" y="12735"/>
                  <a:pt x="3476" y="12731"/>
                  <a:pt x="3488" y="12750"/>
                </a:cubicBezTo>
                <a:cubicBezTo>
                  <a:pt x="3524" y="12812"/>
                  <a:pt x="3596" y="12846"/>
                  <a:pt x="3650" y="12893"/>
                </a:cubicBezTo>
                <a:cubicBezTo>
                  <a:pt x="3655" y="12897"/>
                  <a:pt x="3661" y="12899"/>
                  <a:pt x="3665" y="12904"/>
                </a:cubicBezTo>
                <a:cubicBezTo>
                  <a:pt x="3708" y="12964"/>
                  <a:pt x="3742" y="13031"/>
                  <a:pt x="3791" y="13087"/>
                </a:cubicBezTo>
                <a:cubicBezTo>
                  <a:pt x="3812" y="13110"/>
                  <a:pt x="3849" y="13114"/>
                  <a:pt x="3870" y="13137"/>
                </a:cubicBezTo>
                <a:cubicBezTo>
                  <a:pt x="3954" y="13230"/>
                  <a:pt x="4005" y="13362"/>
                  <a:pt x="4098" y="13449"/>
                </a:cubicBezTo>
                <a:cubicBezTo>
                  <a:pt x="4144" y="13492"/>
                  <a:pt x="4196" y="13529"/>
                  <a:pt x="4244" y="13570"/>
                </a:cubicBezTo>
                <a:cubicBezTo>
                  <a:pt x="4250" y="13576"/>
                  <a:pt x="4252" y="13588"/>
                  <a:pt x="4260" y="13589"/>
                </a:cubicBezTo>
                <a:cubicBezTo>
                  <a:pt x="4380" y="13602"/>
                  <a:pt x="4500" y="13605"/>
                  <a:pt x="4620" y="13610"/>
                </a:cubicBezTo>
                <a:cubicBezTo>
                  <a:pt x="4698" y="13614"/>
                  <a:pt x="4610" y="13591"/>
                  <a:pt x="4723" y="13585"/>
                </a:cubicBezTo>
                <a:cubicBezTo>
                  <a:pt x="4783" y="13582"/>
                  <a:pt x="4844" y="13607"/>
                  <a:pt x="4901" y="13593"/>
                </a:cubicBezTo>
                <a:cubicBezTo>
                  <a:pt x="4925" y="13588"/>
                  <a:pt x="4813" y="13554"/>
                  <a:pt x="4837" y="13558"/>
                </a:cubicBezTo>
                <a:cubicBezTo>
                  <a:pt x="4957" y="13577"/>
                  <a:pt x="5075" y="13603"/>
                  <a:pt x="5193" y="13630"/>
                </a:cubicBezTo>
                <a:cubicBezTo>
                  <a:pt x="5170" y="13791"/>
                  <a:pt x="5149" y="13951"/>
                  <a:pt x="5132" y="14112"/>
                </a:cubicBezTo>
                <a:cubicBezTo>
                  <a:pt x="5090" y="14502"/>
                  <a:pt x="5020" y="14895"/>
                  <a:pt x="5015" y="15295"/>
                </a:cubicBezTo>
                <a:close/>
                <a:moveTo>
                  <a:pt x="1562" y="9967"/>
                </a:moveTo>
                <a:cubicBezTo>
                  <a:pt x="1563" y="9964"/>
                  <a:pt x="1564" y="9961"/>
                  <a:pt x="1565" y="9959"/>
                </a:cubicBezTo>
                <a:cubicBezTo>
                  <a:pt x="1951" y="10456"/>
                  <a:pt x="2429" y="10878"/>
                  <a:pt x="2948" y="11237"/>
                </a:cubicBezTo>
                <a:cubicBezTo>
                  <a:pt x="2920" y="11236"/>
                  <a:pt x="2893" y="11237"/>
                  <a:pt x="2875" y="11249"/>
                </a:cubicBezTo>
                <a:cubicBezTo>
                  <a:pt x="2846" y="11266"/>
                  <a:pt x="2893" y="11315"/>
                  <a:pt x="2891" y="11349"/>
                </a:cubicBezTo>
                <a:cubicBezTo>
                  <a:pt x="2889" y="11373"/>
                  <a:pt x="2855" y="11393"/>
                  <a:pt x="2863" y="11416"/>
                </a:cubicBezTo>
                <a:cubicBezTo>
                  <a:pt x="2883" y="11479"/>
                  <a:pt x="2911" y="11551"/>
                  <a:pt x="2968" y="11585"/>
                </a:cubicBezTo>
                <a:cubicBezTo>
                  <a:pt x="2968" y="11586"/>
                  <a:pt x="2969" y="11585"/>
                  <a:pt x="2970" y="11586"/>
                </a:cubicBezTo>
                <a:cubicBezTo>
                  <a:pt x="2882" y="11905"/>
                  <a:pt x="2803" y="12227"/>
                  <a:pt x="2734" y="12550"/>
                </a:cubicBezTo>
                <a:cubicBezTo>
                  <a:pt x="2615" y="13107"/>
                  <a:pt x="2552" y="13649"/>
                  <a:pt x="2493" y="14212"/>
                </a:cubicBezTo>
                <a:cubicBezTo>
                  <a:pt x="2492" y="14216"/>
                  <a:pt x="2492" y="14219"/>
                  <a:pt x="2492" y="14223"/>
                </a:cubicBezTo>
                <a:cubicBezTo>
                  <a:pt x="1889" y="13763"/>
                  <a:pt x="1360" y="13227"/>
                  <a:pt x="953" y="12611"/>
                </a:cubicBezTo>
                <a:cubicBezTo>
                  <a:pt x="1032" y="11703"/>
                  <a:pt x="1254" y="10799"/>
                  <a:pt x="1562" y="9967"/>
                </a:cubicBezTo>
                <a:close/>
                <a:moveTo>
                  <a:pt x="2362" y="5934"/>
                </a:moveTo>
                <a:cubicBezTo>
                  <a:pt x="2495" y="6332"/>
                  <a:pt x="2714" y="6685"/>
                  <a:pt x="2988" y="6997"/>
                </a:cubicBezTo>
                <a:cubicBezTo>
                  <a:pt x="2397" y="7877"/>
                  <a:pt x="1905" y="8807"/>
                  <a:pt x="1536" y="9760"/>
                </a:cubicBezTo>
                <a:cubicBezTo>
                  <a:pt x="1465" y="9662"/>
                  <a:pt x="1397" y="9561"/>
                  <a:pt x="1334" y="9456"/>
                </a:cubicBezTo>
                <a:cubicBezTo>
                  <a:pt x="1141" y="9138"/>
                  <a:pt x="921" y="8689"/>
                  <a:pt x="879" y="8324"/>
                </a:cubicBezTo>
                <a:cubicBezTo>
                  <a:pt x="879" y="8322"/>
                  <a:pt x="878" y="8320"/>
                  <a:pt x="878" y="8317"/>
                </a:cubicBezTo>
                <a:cubicBezTo>
                  <a:pt x="1254" y="7468"/>
                  <a:pt x="1762" y="6668"/>
                  <a:pt x="2362" y="5934"/>
                </a:cubicBezTo>
                <a:close/>
                <a:moveTo>
                  <a:pt x="7666" y="2029"/>
                </a:moveTo>
                <a:cubicBezTo>
                  <a:pt x="7717" y="2104"/>
                  <a:pt x="7782" y="2176"/>
                  <a:pt x="7858" y="2245"/>
                </a:cubicBezTo>
                <a:cubicBezTo>
                  <a:pt x="7823" y="2280"/>
                  <a:pt x="7779" y="2326"/>
                  <a:pt x="7751" y="2356"/>
                </a:cubicBezTo>
                <a:cubicBezTo>
                  <a:pt x="7739" y="2370"/>
                  <a:pt x="7737" y="2390"/>
                  <a:pt x="7723" y="2401"/>
                </a:cubicBezTo>
                <a:cubicBezTo>
                  <a:pt x="7691" y="2427"/>
                  <a:pt x="7645" y="2435"/>
                  <a:pt x="7616" y="2465"/>
                </a:cubicBezTo>
                <a:cubicBezTo>
                  <a:pt x="7609" y="2472"/>
                  <a:pt x="7626" y="2488"/>
                  <a:pt x="7636" y="2487"/>
                </a:cubicBezTo>
                <a:cubicBezTo>
                  <a:pt x="7641" y="2487"/>
                  <a:pt x="7646" y="2485"/>
                  <a:pt x="7652" y="2483"/>
                </a:cubicBezTo>
                <a:cubicBezTo>
                  <a:pt x="7543" y="2551"/>
                  <a:pt x="7435" y="2620"/>
                  <a:pt x="7328" y="2691"/>
                </a:cubicBezTo>
                <a:cubicBezTo>
                  <a:pt x="7327" y="2690"/>
                  <a:pt x="7327" y="2690"/>
                  <a:pt x="7327" y="2690"/>
                </a:cubicBezTo>
                <a:cubicBezTo>
                  <a:pt x="7283" y="2665"/>
                  <a:pt x="7237" y="2737"/>
                  <a:pt x="7189" y="2750"/>
                </a:cubicBezTo>
                <a:cubicBezTo>
                  <a:pt x="7122" y="2768"/>
                  <a:pt x="7050" y="2767"/>
                  <a:pt x="6982" y="2782"/>
                </a:cubicBezTo>
                <a:cubicBezTo>
                  <a:pt x="6984" y="2672"/>
                  <a:pt x="6940" y="2655"/>
                  <a:pt x="6773" y="3055"/>
                </a:cubicBezTo>
                <a:cubicBezTo>
                  <a:pt x="6769" y="3065"/>
                  <a:pt x="6774" y="3068"/>
                  <a:pt x="6783" y="3067"/>
                </a:cubicBezTo>
                <a:cubicBezTo>
                  <a:pt x="6766" y="3079"/>
                  <a:pt x="6750" y="3091"/>
                  <a:pt x="6733" y="3104"/>
                </a:cubicBezTo>
                <a:cubicBezTo>
                  <a:pt x="6671" y="3122"/>
                  <a:pt x="6619" y="3146"/>
                  <a:pt x="6627" y="3181"/>
                </a:cubicBezTo>
                <a:cubicBezTo>
                  <a:pt x="6162" y="3527"/>
                  <a:pt x="5714" y="3901"/>
                  <a:pt x="5289" y="4299"/>
                </a:cubicBezTo>
                <a:cubicBezTo>
                  <a:pt x="5078" y="4104"/>
                  <a:pt x="4902" y="3886"/>
                  <a:pt x="4790" y="3645"/>
                </a:cubicBezTo>
                <a:cubicBezTo>
                  <a:pt x="5237" y="3318"/>
                  <a:pt x="5698" y="3021"/>
                  <a:pt x="6165" y="2759"/>
                </a:cubicBezTo>
                <a:cubicBezTo>
                  <a:pt x="6650" y="2486"/>
                  <a:pt x="7152" y="2242"/>
                  <a:pt x="7666" y="2029"/>
                </a:cubicBezTo>
                <a:close/>
                <a:moveTo>
                  <a:pt x="8048" y="1526"/>
                </a:moveTo>
                <a:cubicBezTo>
                  <a:pt x="8673" y="1370"/>
                  <a:pt x="9294" y="1282"/>
                  <a:pt x="9926" y="1222"/>
                </a:cubicBezTo>
                <a:cubicBezTo>
                  <a:pt x="9314" y="1356"/>
                  <a:pt x="8711" y="1528"/>
                  <a:pt x="8121" y="1746"/>
                </a:cubicBezTo>
                <a:cubicBezTo>
                  <a:pt x="7981" y="1798"/>
                  <a:pt x="7843" y="1853"/>
                  <a:pt x="7705" y="1909"/>
                </a:cubicBezTo>
                <a:cubicBezTo>
                  <a:pt x="7655" y="1820"/>
                  <a:pt x="7627" y="1729"/>
                  <a:pt x="7622" y="1638"/>
                </a:cubicBezTo>
                <a:cubicBezTo>
                  <a:pt x="7763" y="1599"/>
                  <a:pt x="7905" y="1562"/>
                  <a:pt x="8048" y="1526"/>
                </a:cubicBezTo>
                <a:close/>
                <a:moveTo>
                  <a:pt x="8994" y="1038"/>
                </a:moveTo>
                <a:cubicBezTo>
                  <a:pt x="8986" y="1037"/>
                  <a:pt x="8979" y="1037"/>
                  <a:pt x="8972" y="1037"/>
                </a:cubicBezTo>
                <a:cubicBezTo>
                  <a:pt x="8580" y="1037"/>
                  <a:pt x="8179" y="1104"/>
                  <a:pt x="7791" y="1173"/>
                </a:cubicBezTo>
                <a:cubicBezTo>
                  <a:pt x="7853" y="1097"/>
                  <a:pt x="7931" y="1023"/>
                  <a:pt x="8023" y="953"/>
                </a:cubicBezTo>
                <a:cubicBezTo>
                  <a:pt x="8136" y="943"/>
                  <a:pt x="8248" y="935"/>
                  <a:pt x="8361" y="936"/>
                </a:cubicBezTo>
                <a:cubicBezTo>
                  <a:pt x="8369" y="935"/>
                  <a:pt x="8377" y="935"/>
                  <a:pt x="8384" y="936"/>
                </a:cubicBezTo>
                <a:cubicBezTo>
                  <a:pt x="9241" y="943"/>
                  <a:pt x="9394" y="950"/>
                  <a:pt x="10207" y="1050"/>
                </a:cubicBezTo>
                <a:cubicBezTo>
                  <a:pt x="9816" y="1045"/>
                  <a:pt x="9318" y="1039"/>
                  <a:pt x="8994" y="1038"/>
                </a:cubicBezTo>
                <a:close/>
                <a:moveTo>
                  <a:pt x="10125" y="2842"/>
                </a:moveTo>
                <a:cubicBezTo>
                  <a:pt x="10124" y="2845"/>
                  <a:pt x="10123" y="2849"/>
                  <a:pt x="10122" y="2853"/>
                </a:cubicBezTo>
                <a:cubicBezTo>
                  <a:pt x="10082" y="2866"/>
                  <a:pt x="10042" y="2880"/>
                  <a:pt x="10003" y="2895"/>
                </a:cubicBezTo>
                <a:cubicBezTo>
                  <a:pt x="10000" y="2896"/>
                  <a:pt x="10002" y="2901"/>
                  <a:pt x="10004" y="2905"/>
                </a:cubicBezTo>
                <a:cubicBezTo>
                  <a:pt x="9999" y="2905"/>
                  <a:pt x="9993" y="2904"/>
                  <a:pt x="9988" y="2904"/>
                </a:cubicBezTo>
                <a:cubicBezTo>
                  <a:pt x="9922" y="2857"/>
                  <a:pt x="9859" y="2766"/>
                  <a:pt x="9789" y="2795"/>
                </a:cubicBezTo>
                <a:cubicBezTo>
                  <a:pt x="9745" y="2813"/>
                  <a:pt x="9729" y="2843"/>
                  <a:pt x="9712" y="2867"/>
                </a:cubicBezTo>
                <a:cubicBezTo>
                  <a:pt x="9642" y="2857"/>
                  <a:pt x="9574" y="2845"/>
                  <a:pt x="9507" y="2832"/>
                </a:cubicBezTo>
                <a:cubicBezTo>
                  <a:pt x="9491" y="2803"/>
                  <a:pt x="9479" y="2767"/>
                  <a:pt x="9454" y="2746"/>
                </a:cubicBezTo>
                <a:cubicBezTo>
                  <a:pt x="9448" y="2741"/>
                  <a:pt x="9435" y="2741"/>
                  <a:pt x="9422" y="2742"/>
                </a:cubicBezTo>
                <a:cubicBezTo>
                  <a:pt x="9473" y="2671"/>
                  <a:pt x="9525" y="2600"/>
                  <a:pt x="9578" y="2530"/>
                </a:cubicBezTo>
                <a:cubicBezTo>
                  <a:pt x="9612" y="2545"/>
                  <a:pt x="9678" y="2573"/>
                  <a:pt x="9644" y="2496"/>
                </a:cubicBezTo>
                <a:cubicBezTo>
                  <a:pt x="9639" y="2485"/>
                  <a:pt x="9632" y="2478"/>
                  <a:pt x="9622" y="2471"/>
                </a:cubicBezTo>
                <a:cubicBezTo>
                  <a:pt x="9649" y="2436"/>
                  <a:pt x="9675" y="2401"/>
                  <a:pt x="9701" y="2366"/>
                </a:cubicBezTo>
                <a:cubicBezTo>
                  <a:pt x="9725" y="2336"/>
                  <a:pt x="9749" y="2306"/>
                  <a:pt x="9773" y="2276"/>
                </a:cubicBezTo>
                <a:cubicBezTo>
                  <a:pt x="9774" y="2288"/>
                  <a:pt x="9777" y="2300"/>
                  <a:pt x="9781" y="2314"/>
                </a:cubicBezTo>
                <a:cubicBezTo>
                  <a:pt x="9800" y="2375"/>
                  <a:pt x="9870" y="2410"/>
                  <a:pt x="9896" y="2469"/>
                </a:cubicBezTo>
                <a:cubicBezTo>
                  <a:pt x="9976" y="2649"/>
                  <a:pt x="9818" y="2454"/>
                  <a:pt x="9831" y="2518"/>
                </a:cubicBezTo>
                <a:cubicBezTo>
                  <a:pt x="9838" y="2555"/>
                  <a:pt x="9874" y="2581"/>
                  <a:pt x="9893" y="2613"/>
                </a:cubicBezTo>
                <a:cubicBezTo>
                  <a:pt x="9902" y="2630"/>
                  <a:pt x="9897" y="2659"/>
                  <a:pt x="9915" y="2664"/>
                </a:cubicBezTo>
                <a:cubicBezTo>
                  <a:pt x="10115" y="2727"/>
                  <a:pt x="9974" y="2605"/>
                  <a:pt x="10118" y="2540"/>
                </a:cubicBezTo>
                <a:cubicBezTo>
                  <a:pt x="10145" y="2528"/>
                  <a:pt x="10180" y="2548"/>
                  <a:pt x="10212" y="2558"/>
                </a:cubicBezTo>
                <a:cubicBezTo>
                  <a:pt x="10182" y="2653"/>
                  <a:pt x="10154" y="2747"/>
                  <a:pt x="10125" y="2842"/>
                </a:cubicBezTo>
                <a:close/>
                <a:moveTo>
                  <a:pt x="9501" y="5830"/>
                </a:moveTo>
                <a:cubicBezTo>
                  <a:pt x="9541" y="5632"/>
                  <a:pt x="9582" y="5434"/>
                  <a:pt x="9624" y="5236"/>
                </a:cubicBezTo>
                <a:cubicBezTo>
                  <a:pt x="9631" y="5236"/>
                  <a:pt x="9638" y="5237"/>
                  <a:pt x="9645" y="5241"/>
                </a:cubicBezTo>
                <a:cubicBezTo>
                  <a:pt x="9677" y="5258"/>
                  <a:pt x="9667" y="5316"/>
                  <a:pt x="9697" y="5337"/>
                </a:cubicBezTo>
                <a:cubicBezTo>
                  <a:pt x="9735" y="5363"/>
                  <a:pt x="9795" y="5339"/>
                  <a:pt x="9831" y="5367"/>
                </a:cubicBezTo>
                <a:cubicBezTo>
                  <a:pt x="9873" y="5400"/>
                  <a:pt x="9871" y="5469"/>
                  <a:pt x="9911" y="5504"/>
                </a:cubicBezTo>
                <a:cubicBezTo>
                  <a:pt x="9930" y="5521"/>
                  <a:pt x="9973" y="5484"/>
                  <a:pt x="9987" y="5505"/>
                </a:cubicBezTo>
                <a:cubicBezTo>
                  <a:pt x="10029" y="5570"/>
                  <a:pt x="10029" y="5654"/>
                  <a:pt x="10056" y="5726"/>
                </a:cubicBezTo>
                <a:cubicBezTo>
                  <a:pt x="10059" y="5736"/>
                  <a:pt x="10081" y="5739"/>
                  <a:pt x="10077" y="5749"/>
                </a:cubicBezTo>
                <a:cubicBezTo>
                  <a:pt x="10063" y="5779"/>
                  <a:pt x="10041" y="5806"/>
                  <a:pt x="10019" y="5832"/>
                </a:cubicBezTo>
                <a:cubicBezTo>
                  <a:pt x="9903" y="5833"/>
                  <a:pt x="9787" y="5835"/>
                  <a:pt x="9671" y="5836"/>
                </a:cubicBezTo>
                <a:cubicBezTo>
                  <a:pt x="9667" y="5836"/>
                  <a:pt x="9662" y="5836"/>
                  <a:pt x="9657" y="5836"/>
                </a:cubicBezTo>
                <a:cubicBezTo>
                  <a:pt x="9605" y="5836"/>
                  <a:pt x="9553" y="5833"/>
                  <a:pt x="9501" y="5830"/>
                </a:cubicBezTo>
                <a:close/>
                <a:moveTo>
                  <a:pt x="9482" y="5935"/>
                </a:moveTo>
                <a:cubicBezTo>
                  <a:pt x="9488" y="5935"/>
                  <a:pt x="9495" y="5936"/>
                  <a:pt x="9502" y="5937"/>
                </a:cubicBezTo>
                <a:cubicBezTo>
                  <a:pt x="9494" y="5937"/>
                  <a:pt x="9487" y="5937"/>
                  <a:pt x="9479" y="5937"/>
                </a:cubicBezTo>
                <a:cubicBezTo>
                  <a:pt x="9480" y="5933"/>
                  <a:pt x="9481" y="5939"/>
                  <a:pt x="9482" y="5935"/>
                </a:cubicBezTo>
                <a:close/>
                <a:moveTo>
                  <a:pt x="9491" y="4384"/>
                </a:moveTo>
                <a:cubicBezTo>
                  <a:pt x="9542" y="4342"/>
                  <a:pt x="9623" y="4363"/>
                  <a:pt x="9688" y="4346"/>
                </a:cubicBezTo>
                <a:cubicBezTo>
                  <a:pt x="9699" y="4342"/>
                  <a:pt x="9704" y="4320"/>
                  <a:pt x="9716" y="4323"/>
                </a:cubicBezTo>
                <a:cubicBezTo>
                  <a:pt x="9722" y="4325"/>
                  <a:pt x="9725" y="4332"/>
                  <a:pt x="9728" y="4339"/>
                </a:cubicBezTo>
                <a:cubicBezTo>
                  <a:pt x="9698" y="4465"/>
                  <a:pt x="9668" y="4592"/>
                  <a:pt x="9639" y="4718"/>
                </a:cubicBezTo>
                <a:cubicBezTo>
                  <a:pt x="9582" y="4655"/>
                  <a:pt x="9505" y="4605"/>
                  <a:pt x="9468" y="4528"/>
                </a:cubicBezTo>
                <a:cubicBezTo>
                  <a:pt x="9447" y="4484"/>
                  <a:pt x="9454" y="4416"/>
                  <a:pt x="9491" y="4384"/>
                </a:cubicBezTo>
                <a:close/>
                <a:moveTo>
                  <a:pt x="8786" y="5727"/>
                </a:moveTo>
                <a:cubicBezTo>
                  <a:pt x="8751" y="5721"/>
                  <a:pt x="8716" y="5714"/>
                  <a:pt x="8681" y="5708"/>
                </a:cubicBezTo>
                <a:cubicBezTo>
                  <a:pt x="8739" y="5568"/>
                  <a:pt x="8763" y="5415"/>
                  <a:pt x="8809" y="5270"/>
                </a:cubicBezTo>
                <a:cubicBezTo>
                  <a:pt x="8809" y="5270"/>
                  <a:pt x="8709" y="5341"/>
                  <a:pt x="8652" y="5357"/>
                </a:cubicBezTo>
                <a:cubicBezTo>
                  <a:pt x="8635" y="5361"/>
                  <a:pt x="8578" y="5259"/>
                  <a:pt x="8589" y="5372"/>
                </a:cubicBezTo>
                <a:cubicBezTo>
                  <a:pt x="8594" y="5436"/>
                  <a:pt x="8635" y="5496"/>
                  <a:pt x="8631" y="5559"/>
                </a:cubicBezTo>
                <a:cubicBezTo>
                  <a:pt x="8629" y="5605"/>
                  <a:pt x="8593" y="5645"/>
                  <a:pt x="8575" y="5688"/>
                </a:cubicBezTo>
                <a:cubicBezTo>
                  <a:pt x="8316" y="5640"/>
                  <a:pt x="8058" y="5585"/>
                  <a:pt x="7804" y="5520"/>
                </a:cubicBezTo>
                <a:cubicBezTo>
                  <a:pt x="7833" y="5459"/>
                  <a:pt x="7862" y="5398"/>
                  <a:pt x="7892" y="5337"/>
                </a:cubicBezTo>
                <a:cubicBezTo>
                  <a:pt x="7986" y="5149"/>
                  <a:pt x="8082" y="4961"/>
                  <a:pt x="8180" y="4774"/>
                </a:cubicBezTo>
                <a:cubicBezTo>
                  <a:pt x="8241" y="4809"/>
                  <a:pt x="8302" y="4844"/>
                  <a:pt x="8366" y="4834"/>
                </a:cubicBezTo>
                <a:cubicBezTo>
                  <a:pt x="8422" y="4825"/>
                  <a:pt x="9002" y="4463"/>
                  <a:pt x="9078" y="4659"/>
                </a:cubicBezTo>
                <a:cubicBezTo>
                  <a:pt x="9099" y="4711"/>
                  <a:pt x="9119" y="4764"/>
                  <a:pt x="9127" y="4819"/>
                </a:cubicBezTo>
                <a:cubicBezTo>
                  <a:pt x="9130" y="4839"/>
                  <a:pt x="9098" y="4864"/>
                  <a:pt x="9111" y="4880"/>
                </a:cubicBezTo>
                <a:cubicBezTo>
                  <a:pt x="9159" y="4937"/>
                  <a:pt x="9235" y="4964"/>
                  <a:pt x="9290" y="5014"/>
                </a:cubicBezTo>
                <a:cubicBezTo>
                  <a:pt x="9489" y="5195"/>
                  <a:pt x="8790" y="4860"/>
                  <a:pt x="9521" y="5245"/>
                </a:cubicBezTo>
                <a:cubicBezTo>
                  <a:pt x="9522" y="5246"/>
                  <a:pt x="9523" y="5246"/>
                  <a:pt x="9524" y="5246"/>
                </a:cubicBezTo>
                <a:cubicBezTo>
                  <a:pt x="9483" y="5438"/>
                  <a:pt x="9443" y="5630"/>
                  <a:pt x="9404" y="5822"/>
                </a:cubicBezTo>
                <a:cubicBezTo>
                  <a:pt x="9199" y="5802"/>
                  <a:pt x="8991" y="5763"/>
                  <a:pt x="8786" y="5727"/>
                </a:cubicBezTo>
                <a:close/>
                <a:moveTo>
                  <a:pt x="5736" y="5916"/>
                </a:moveTo>
                <a:cubicBezTo>
                  <a:pt x="5850" y="5956"/>
                  <a:pt x="5877" y="6138"/>
                  <a:pt x="5992" y="6170"/>
                </a:cubicBezTo>
                <a:cubicBezTo>
                  <a:pt x="6043" y="6184"/>
                  <a:pt x="6084" y="6114"/>
                  <a:pt x="6136" y="6104"/>
                </a:cubicBezTo>
                <a:cubicBezTo>
                  <a:pt x="6271" y="6078"/>
                  <a:pt x="6409" y="6068"/>
                  <a:pt x="6546" y="6063"/>
                </a:cubicBezTo>
                <a:cubicBezTo>
                  <a:pt x="6560" y="6063"/>
                  <a:pt x="6568" y="6096"/>
                  <a:pt x="6579" y="6088"/>
                </a:cubicBezTo>
                <a:cubicBezTo>
                  <a:pt x="6630" y="6053"/>
                  <a:pt x="6651" y="5984"/>
                  <a:pt x="6704" y="5953"/>
                </a:cubicBezTo>
                <a:cubicBezTo>
                  <a:pt x="6756" y="5923"/>
                  <a:pt x="6831" y="5948"/>
                  <a:pt x="6880" y="5913"/>
                </a:cubicBezTo>
                <a:cubicBezTo>
                  <a:pt x="6913" y="5890"/>
                  <a:pt x="6899" y="5833"/>
                  <a:pt x="6922" y="5799"/>
                </a:cubicBezTo>
                <a:cubicBezTo>
                  <a:pt x="6961" y="5739"/>
                  <a:pt x="7032" y="5702"/>
                  <a:pt x="7064" y="5637"/>
                </a:cubicBezTo>
                <a:cubicBezTo>
                  <a:pt x="7083" y="5601"/>
                  <a:pt x="7048" y="5553"/>
                  <a:pt x="7063" y="5515"/>
                </a:cubicBezTo>
                <a:cubicBezTo>
                  <a:pt x="7077" y="5477"/>
                  <a:pt x="7114" y="5455"/>
                  <a:pt x="7143" y="5427"/>
                </a:cubicBezTo>
                <a:cubicBezTo>
                  <a:pt x="7316" y="5485"/>
                  <a:pt x="7490" y="5537"/>
                  <a:pt x="7666" y="5584"/>
                </a:cubicBezTo>
                <a:cubicBezTo>
                  <a:pt x="7567" y="5790"/>
                  <a:pt x="7471" y="5998"/>
                  <a:pt x="7377" y="6207"/>
                </a:cubicBezTo>
                <a:cubicBezTo>
                  <a:pt x="7305" y="6211"/>
                  <a:pt x="7234" y="6215"/>
                  <a:pt x="7162" y="6219"/>
                </a:cubicBezTo>
                <a:cubicBezTo>
                  <a:pt x="7112" y="6223"/>
                  <a:pt x="6993" y="6267"/>
                  <a:pt x="6962" y="6285"/>
                </a:cubicBezTo>
                <a:cubicBezTo>
                  <a:pt x="6930" y="6305"/>
                  <a:pt x="6915" y="6350"/>
                  <a:pt x="6879" y="6362"/>
                </a:cubicBezTo>
                <a:cubicBezTo>
                  <a:pt x="6831" y="6379"/>
                  <a:pt x="6778" y="6359"/>
                  <a:pt x="6729" y="6367"/>
                </a:cubicBezTo>
                <a:cubicBezTo>
                  <a:pt x="6369" y="6423"/>
                  <a:pt x="6348" y="6486"/>
                  <a:pt x="6072" y="6453"/>
                </a:cubicBezTo>
                <a:cubicBezTo>
                  <a:pt x="5953" y="6439"/>
                  <a:pt x="5993" y="6159"/>
                  <a:pt x="5852" y="6290"/>
                </a:cubicBezTo>
                <a:cubicBezTo>
                  <a:pt x="5735" y="6399"/>
                  <a:pt x="5695" y="6587"/>
                  <a:pt x="5554" y="6681"/>
                </a:cubicBezTo>
                <a:cubicBezTo>
                  <a:pt x="5494" y="6721"/>
                  <a:pt x="5296" y="6759"/>
                  <a:pt x="5246" y="6800"/>
                </a:cubicBezTo>
                <a:cubicBezTo>
                  <a:pt x="5214" y="6826"/>
                  <a:pt x="5188" y="6857"/>
                  <a:pt x="5157" y="6883"/>
                </a:cubicBezTo>
                <a:cubicBezTo>
                  <a:pt x="5134" y="6902"/>
                  <a:pt x="5104" y="6914"/>
                  <a:pt x="5082" y="6934"/>
                </a:cubicBezTo>
                <a:cubicBezTo>
                  <a:pt x="5290" y="6588"/>
                  <a:pt x="5508" y="6248"/>
                  <a:pt x="5736" y="5916"/>
                </a:cubicBezTo>
                <a:close/>
                <a:moveTo>
                  <a:pt x="7321" y="5253"/>
                </a:moveTo>
                <a:cubicBezTo>
                  <a:pt x="7444" y="5138"/>
                  <a:pt x="7620" y="5199"/>
                  <a:pt x="7755" y="5079"/>
                </a:cubicBezTo>
                <a:cubicBezTo>
                  <a:pt x="7901" y="4951"/>
                  <a:pt x="7757" y="4743"/>
                  <a:pt x="8008" y="4718"/>
                </a:cubicBezTo>
                <a:cubicBezTo>
                  <a:pt x="8037" y="4715"/>
                  <a:pt x="8066" y="4721"/>
                  <a:pt x="8093" y="4732"/>
                </a:cubicBezTo>
                <a:cubicBezTo>
                  <a:pt x="7995" y="4918"/>
                  <a:pt x="7899" y="5106"/>
                  <a:pt x="7806" y="5295"/>
                </a:cubicBezTo>
                <a:cubicBezTo>
                  <a:pt x="7773" y="5361"/>
                  <a:pt x="7741" y="5428"/>
                  <a:pt x="7709" y="5495"/>
                </a:cubicBezTo>
                <a:cubicBezTo>
                  <a:pt x="7545" y="5452"/>
                  <a:pt x="7382" y="5403"/>
                  <a:pt x="7221" y="5350"/>
                </a:cubicBezTo>
                <a:cubicBezTo>
                  <a:pt x="7254" y="5318"/>
                  <a:pt x="7286" y="5284"/>
                  <a:pt x="7321" y="5253"/>
                </a:cubicBezTo>
                <a:close/>
                <a:moveTo>
                  <a:pt x="7288" y="4044"/>
                </a:moveTo>
                <a:cubicBezTo>
                  <a:pt x="7309" y="4091"/>
                  <a:pt x="7387" y="4099"/>
                  <a:pt x="7399" y="4148"/>
                </a:cubicBezTo>
                <a:cubicBezTo>
                  <a:pt x="7411" y="4197"/>
                  <a:pt x="7370" y="4246"/>
                  <a:pt x="7349" y="4292"/>
                </a:cubicBezTo>
                <a:cubicBezTo>
                  <a:pt x="7311" y="4377"/>
                  <a:pt x="7183" y="4657"/>
                  <a:pt x="7090" y="4703"/>
                </a:cubicBezTo>
                <a:cubicBezTo>
                  <a:pt x="7031" y="4733"/>
                  <a:pt x="6957" y="4715"/>
                  <a:pt x="6892" y="4705"/>
                </a:cubicBezTo>
                <a:cubicBezTo>
                  <a:pt x="6864" y="4700"/>
                  <a:pt x="6849" y="4663"/>
                  <a:pt x="6821" y="4660"/>
                </a:cubicBezTo>
                <a:cubicBezTo>
                  <a:pt x="6772" y="4654"/>
                  <a:pt x="6723" y="4680"/>
                  <a:pt x="6675" y="4677"/>
                </a:cubicBezTo>
                <a:cubicBezTo>
                  <a:pt x="6669" y="4677"/>
                  <a:pt x="6664" y="4676"/>
                  <a:pt x="6659" y="4676"/>
                </a:cubicBezTo>
                <a:cubicBezTo>
                  <a:pt x="6867" y="4418"/>
                  <a:pt x="7083" y="4167"/>
                  <a:pt x="7306" y="3921"/>
                </a:cubicBezTo>
                <a:cubicBezTo>
                  <a:pt x="7314" y="3934"/>
                  <a:pt x="7319" y="3950"/>
                  <a:pt x="7316" y="3964"/>
                </a:cubicBezTo>
                <a:cubicBezTo>
                  <a:pt x="7313" y="3993"/>
                  <a:pt x="7277" y="4018"/>
                  <a:pt x="7288" y="4044"/>
                </a:cubicBezTo>
                <a:close/>
                <a:moveTo>
                  <a:pt x="7859" y="3406"/>
                </a:moveTo>
                <a:cubicBezTo>
                  <a:pt x="7869" y="3408"/>
                  <a:pt x="7881" y="3423"/>
                  <a:pt x="7887" y="3416"/>
                </a:cubicBezTo>
                <a:cubicBezTo>
                  <a:pt x="7919" y="3382"/>
                  <a:pt x="7923" y="3326"/>
                  <a:pt x="7959" y="3296"/>
                </a:cubicBezTo>
                <a:cubicBezTo>
                  <a:pt x="7982" y="3277"/>
                  <a:pt x="8227" y="3214"/>
                  <a:pt x="8216" y="3132"/>
                </a:cubicBezTo>
                <a:cubicBezTo>
                  <a:pt x="8212" y="3098"/>
                  <a:pt x="8179" y="3081"/>
                  <a:pt x="8146" y="3064"/>
                </a:cubicBezTo>
                <a:cubicBezTo>
                  <a:pt x="8289" y="2929"/>
                  <a:pt x="8433" y="2797"/>
                  <a:pt x="8581" y="2669"/>
                </a:cubicBezTo>
                <a:cubicBezTo>
                  <a:pt x="8772" y="2746"/>
                  <a:pt x="8985" y="2813"/>
                  <a:pt x="9214" y="2868"/>
                </a:cubicBezTo>
                <a:cubicBezTo>
                  <a:pt x="9199" y="2890"/>
                  <a:pt x="9185" y="2912"/>
                  <a:pt x="9170" y="2934"/>
                </a:cubicBezTo>
                <a:cubicBezTo>
                  <a:pt x="9163" y="2920"/>
                  <a:pt x="9155" y="2907"/>
                  <a:pt x="9142" y="2906"/>
                </a:cubicBezTo>
                <a:cubicBezTo>
                  <a:pt x="9047" y="2902"/>
                  <a:pt x="8952" y="2930"/>
                  <a:pt x="8859" y="2951"/>
                </a:cubicBezTo>
                <a:cubicBezTo>
                  <a:pt x="8571" y="3018"/>
                  <a:pt x="8734" y="2994"/>
                  <a:pt x="8512" y="3201"/>
                </a:cubicBezTo>
                <a:cubicBezTo>
                  <a:pt x="8496" y="3215"/>
                  <a:pt x="8468" y="3207"/>
                  <a:pt x="8450" y="3218"/>
                </a:cubicBezTo>
                <a:cubicBezTo>
                  <a:pt x="8425" y="3233"/>
                  <a:pt x="8410" y="3262"/>
                  <a:pt x="8384" y="3276"/>
                </a:cubicBezTo>
                <a:cubicBezTo>
                  <a:pt x="8344" y="3297"/>
                  <a:pt x="8298" y="3308"/>
                  <a:pt x="8254" y="3320"/>
                </a:cubicBezTo>
                <a:cubicBezTo>
                  <a:pt x="8205" y="3333"/>
                  <a:pt x="8144" y="3320"/>
                  <a:pt x="8105" y="3352"/>
                </a:cubicBezTo>
                <a:cubicBezTo>
                  <a:pt x="8074" y="3378"/>
                  <a:pt x="8103" y="3443"/>
                  <a:pt x="8071" y="3469"/>
                </a:cubicBezTo>
                <a:cubicBezTo>
                  <a:pt x="8027" y="3506"/>
                  <a:pt x="7956" y="3491"/>
                  <a:pt x="7905" y="3519"/>
                </a:cubicBezTo>
                <a:cubicBezTo>
                  <a:pt x="7881" y="3532"/>
                  <a:pt x="7881" y="3570"/>
                  <a:pt x="7859" y="3585"/>
                </a:cubicBezTo>
                <a:cubicBezTo>
                  <a:pt x="7781" y="3640"/>
                  <a:pt x="7721" y="3583"/>
                  <a:pt x="7656" y="3547"/>
                </a:cubicBezTo>
                <a:cubicBezTo>
                  <a:pt x="7706" y="3496"/>
                  <a:pt x="7755" y="3445"/>
                  <a:pt x="7805" y="3395"/>
                </a:cubicBezTo>
                <a:cubicBezTo>
                  <a:pt x="7823" y="3399"/>
                  <a:pt x="7841" y="3403"/>
                  <a:pt x="7859" y="3406"/>
                </a:cubicBezTo>
                <a:close/>
                <a:moveTo>
                  <a:pt x="7997" y="2488"/>
                </a:moveTo>
                <a:cubicBezTo>
                  <a:pt x="8025" y="2471"/>
                  <a:pt x="8079" y="2451"/>
                  <a:pt x="8105" y="2429"/>
                </a:cubicBezTo>
                <a:cubicBezTo>
                  <a:pt x="8217" y="2500"/>
                  <a:pt x="8343" y="2567"/>
                  <a:pt x="8482" y="2627"/>
                </a:cubicBezTo>
                <a:cubicBezTo>
                  <a:pt x="8344" y="2748"/>
                  <a:pt x="8209" y="2872"/>
                  <a:pt x="8075" y="2998"/>
                </a:cubicBezTo>
                <a:cubicBezTo>
                  <a:pt x="8077" y="2982"/>
                  <a:pt x="8087" y="2964"/>
                  <a:pt x="8082" y="2949"/>
                </a:cubicBezTo>
                <a:cubicBezTo>
                  <a:pt x="8061" y="2891"/>
                  <a:pt x="8011" y="2845"/>
                  <a:pt x="7995" y="2785"/>
                </a:cubicBezTo>
                <a:cubicBezTo>
                  <a:pt x="7979" y="2721"/>
                  <a:pt x="8028" y="2638"/>
                  <a:pt x="7987" y="2586"/>
                </a:cubicBezTo>
                <a:cubicBezTo>
                  <a:pt x="7952" y="2542"/>
                  <a:pt x="7813" y="2619"/>
                  <a:pt x="7819" y="2563"/>
                </a:cubicBezTo>
                <a:cubicBezTo>
                  <a:pt x="7825" y="2499"/>
                  <a:pt x="7941" y="2521"/>
                  <a:pt x="7997" y="2488"/>
                </a:cubicBezTo>
                <a:close/>
                <a:moveTo>
                  <a:pt x="9665" y="1577"/>
                </a:moveTo>
                <a:cubicBezTo>
                  <a:pt x="9657" y="1582"/>
                  <a:pt x="9693" y="1595"/>
                  <a:pt x="9685" y="1600"/>
                </a:cubicBezTo>
                <a:cubicBezTo>
                  <a:pt x="9639" y="1627"/>
                  <a:pt x="9568" y="1627"/>
                  <a:pt x="9496" y="1628"/>
                </a:cubicBezTo>
                <a:cubicBezTo>
                  <a:pt x="9604" y="1581"/>
                  <a:pt x="9712" y="1537"/>
                  <a:pt x="9821" y="1494"/>
                </a:cubicBezTo>
                <a:cubicBezTo>
                  <a:pt x="9774" y="1512"/>
                  <a:pt x="9724" y="1537"/>
                  <a:pt x="9665" y="1577"/>
                </a:cubicBezTo>
                <a:close/>
                <a:moveTo>
                  <a:pt x="9167" y="1906"/>
                </a:moveTo>
                <a:cubicBezTo>
                  <a:pt x="9229" y="1918"/>
                  <a:pt x="9369" y="1869"/>
                  <a:pt x="9366" y="1921"/>
                </a:cubicBezTo>
                <a:cubicBezTo>
                  <a:pt x="9338" y="1941"/>
                  <a:pt x="9310" y="1962"/>
                  <a:pt x="9282" y="1983"/>
                </a:cubicBezTo>
                <a:cubicBezTo>
                  <a:pt x="9191" y="2015"/>
                  <a:pt x="9063" y="2044"/>
                  <a:pt x="9081" y="2134"/>
                </a:cubicBezTo>
                <a:cubicBezTo>
                  <a:pt x="8904" y="2271"/>
                  <a:pt x="8732" y="2412"/>
                  <a:pt x="8563" y="2557"/>
                </a:cubicBezTo>
                <a:cubicBezTo>
                  <a:pt x="8553" y="2553"/>
                  <a:pt x="8542" y="2548"/>
                  <a:pt x="8531" y="2544"/>
                </a:cubicBezTo>
                <a:cubicBezTo>
                  <a:pt x="8373" y="2476"/>
                  <a:pt x="8234" y="2400"/>
                  <a:pt x="8113" y="2319"/>
                </a:cubicBezTo>
                <a:cubicBezTo>
                  <a:pt x="8486" y="2105"/>
                  <a:pt x="8866" y="1911"/>
                  <a:pt x="9252" y="1735"/>
                </a:cubicBezTo>
                <a:cubicBezTo>
                  <a:pt x="9281" y="1747"/>
                  <a:pt x="9378" y="1723"/>
                  <a:pt x="9405" y="1757"/>
                </a:cubicBezTo>
                <a:cubicBezTo>
                  <a:pt x="9425" y="1780"/>
                  <a:pt x="9354" y="1800"/>
                  <a:pt x="9347" y="1829"/>
                </a:cubicBezTo>
                <a:cubicBezTo>
                  <a:pt x="9280" y="1845"/>
                  <a:pt x="9214" y="1864"/>
                  <a:pt x="9149" y="1886"/>
                </a:cubicBezTo>
                <a:cubicBezTo>
                  <a:pt x="9140" y="1889"/>
                  <a:pt x="9158" y="1904"/>
                  <a:pt x="9167" y="1906"/>
                </a:cubicBezTo>
                <a:close/>
                <a:moveTo>
                  <a:pt x="9388" y="2940"/>
                </a:moveTo>
                <a:cubicBezTo>
                  <a:pt x="9359" y="2974"/>
                  <a:pt x="9309" y="2978"/>
                  <a:pt x="9259" y="2974"/>
                </a:cubicBezTo>
                <a:cubicBezTo>
                  <a:pt x="9277" y="2948"/>
                  <a:pt x="9294" y="2922"/>
                  <a:pt x="9312" y="2896"/>
                </a:cubicBezTo>
                <a:cubicBezTo>
                  <a:pt x="9352" y="2911"/>
                  <a:pt x="9409" y="2916"/>
                  <a:pt x="9388" y="2940"/>
                </a:cubicBezTo>
                <a:close/>
                <a:moveTo>
                  <a:pt x="9542" y="2404"/>
                </a:moveTo>
                <a:cubicBezTo>
                  <a:pt x="9539" y="2393"/>
                  <a:pt x="9549" y="2391"/>
                  <a:pt x="9562" y="2390"/>
                </a:cubicBezTo>
                <a:cubicBezTo>
                  <a:pt x="9557" y="2397"/>
                  <a:pt x="9551" y="2405"/>
                  <a:pt x="9545" y="2412"/>
                </a:cubicBezTo>
                <a:cubicBezTo>
                  <a:pt x="9545" y="2412"/>
                  <a:pt x="9545" y="2412"/>
                  <a:pt x="9545" y="2412"/>
                </a:cubicBezTo>
                <a:cubicBezTo>
                  <a:pt x="9546" y="2432"/>
                  <a:pt x="9444" y="2409"/>
                  <a:pt x="9420" y="2439"/>
                </a:cubicBezTo>
                <a:cubicBezTo>
                  <a:pt x="9355" y="2520"/>
                  <a:pt x="9321" y="2624"/>
                  <a:pt x="9288" y="2723"/>
                </a:cubicBezTo>
                <a:cubicBezTo>
                  <a:pt x="9282" y="2742"/>
                  <a:pt x="9277" y="2762"/>
                  <a:pt x="9273" y="2783"/>
                </a:cubicBezTo>
                <a:cubicBezTo>
                  <a:pt x="9053" y="2732"/>
                  <a:pt x="8848" y="2669"/>
                  <a:pt x="8664" y="2598"/>
                </a:cubicBezTo>
                <a:cubicBezTo>
                  <a:pt x="8815" y="2469"/>
                  <a:pt x="8969" y="2343"/>
                  <a:pt x="9126" y="2221"/>
                </a:cubicBezTo>
                <a:cubicBezTo>
                  <a:pt x="9249" y="2366"/>
                  <a:pt x="9471" y="2175"/>
                  <a:pt x="9575" y="2114"/>
                </a:cubicBezTo>
                <a:cubicBezTo>
                  <a:pt x="9613" y="2092"/>
                  <a:pt x="9660" y="2087"/>
                  <a:pt x="9697" y="2062"/>
                </a:cubicBezTo>
                <a:cubicBezTo>
                  <a:pt x="9712" y="2051"/>
                  <a:pt x="9709" y="2002"/>
                  <a:pt x="9724" y="2013"/>
                </a:cubicBezTo>
                <a:cubicBezTo>
                  <a:pt x="9766" y="2046"/>
                  <a:pt x="9784" y="2073"/>
                  <a:pt x="9790" y="2098"/>
                </a:cubicBezTo>
                <a:cubicBezTo>
                  <a:pt x="9734" y="2167"/>
                  <a:pt x="9679" y="2237"/>
                  <a:pt x="9625" y="2307"/>
                </a:cubicBezTo>
                <a:cubicBezTo>
                  <a:pt x="9624" y="2308"/>
                  <a:pt x="9623" y="2309"/>
                  <a:pt x="9623" y="2310"/>
                </a:cubicBezTo>
                <a:cubicBezTo>
                  <a:pt x="9571" y="2322"/>
                  <a:pt x="9528" y="2369"/>
                  <a:pt x="9478" y="2389"/>
                </a:cubicBezTo>
                <a:cubicBezTo>
                  <a:pt x="9476" y="2390"/>
                  <a:pt x="9474" y="2390"/>
                  <a:pt x="9472" y="2391"/>
                </a:cubicBezTo>
                <a:cubicBezTo>
                  <a:pt x="9500" y="2385"/>
                  <a:pt x="9526" y="2384"/>
                  <a:pt x="9542" y="2404"/>
                </a:cubicBezTo>
                <a:close/>
                <a:moveTo>
                  <a:pt x="10132" y="1377"/>
                </a:moveTo>
                <a:cubicBezTo>
                  <a:pt x="10011" y="1444"/>
                  <a:pt x="9925" y="1455"/>
                  <a:pt x="9825" y="1493"/>
                </a:cubicBezTo>
                <a:cubicBezTo>
                  <a:pt x="9927" y="1453"/>
                  <a:pt x="10029" y="1414"/>
                  <a:pt x="10132" y="1377"/>
                </a:cubicBezTo>
                <a:close/>
                <a:moveTo>
                  <a:pt x="8027" y="2258"/>
                </a:moveTo>
                <a:cubicBezTo>
                  <a:pt x="7915" y="2174"/>
                  <a:pt x="7824" y="2084"/>
                  <a:pt x="7757" y="1992"/>
                </a:cubicBezTo>
                <a:cubicBezTo>
                  <a:pt x="7889" y="1938"/>
                  <a:pt x="8021" y="1886"/>
                  <a:pt x="8155" y="1837"/>
                </a:cubicBezTo>
                <a:cubicBezTo>
                  <a:pt x="8794" y="1600"/>
                  <a:pt x="9447" y="1418"/>
                  <a:pt x="10112" y="1280"/>
                </a:cubicBezTo>
                <a:cubicBezTo>
                  <a:pt x="9397" y="1539"/>
                  <a:pt x="8699" y="1869"/>
                  <a:pt x="8027" y="2258"/>
                </a:cubicBezTo>
                <a:close/>
                <a:moveTo>
                  <a:pt x="7676" y="2748"/>
                </a:moveTo>
                <a:cubicBezTo>
                  <a:pt x="7715" y="2770"/>
                  <a:pt x="7776" y="2687"/>
                  <a:pt x="7807" y="2719"/>
                </a:cubicBezTo>
                <a:cubicBezTo>
                  <a:pt x="7836" y="2750"/>
                  <a:pt x="7781" y="2800"/>
                  <a:pt x="7765" y="2840"/>
                </a:cubicBezTo>
                <a:cubicBezTo>
                  <a:pt x="7746" y="2886"/>
                  <a:pt x="7744" y="2948"/>
                  <a:pt x="7702" y="2975"/>
                </a:cubicBezTo>
                <a:cubicBezTo>
                  <a:pt x="7514" y="3097"/>
                  <a:pt x="7599" y="2797"/>
                  <a:pt x="7417" y="3042"/>
                </a:cubicBezTo>
                <a:cubicBezTo>
                  <a:pt x="7348" y="3134"/>
                  <a:pt x="7308" y="3290"/>
                  <a:pt x="7473" y="3288"/>
                </a:cubicBezTo>
                <a:cubicBezTo>
                  <a:pt x="7524" y="3287"/>
                  <a:pt x="7587" y="3190"/>
                  <a:pt x="7617" y="3232"/>
                </a:cubicBezTo>
                <a:cubicBezTo>
                  <a:pt x="7646" y="3273"/>
                  <a:pt x="7541" y="3303"/>
                  <a:pt x="7493" y="3317"/>
                </a:cubicBezTo>
                <a:cubicBezTo>
                  <a:pt x="7453" y="3329"/>
                  <a:pt x="7039" y="3266"/>
                  <a:pt x="7507" y="3441"/>
                </a:cubicBezTo>
                <a:cubicBezTo>
                  <a:pt x="7532" y="3450"/>
                  <a:pt x="7554" y="3416"/>
                  <a:pt x="7578" y="3406"/>
                </a:cubicBezTo>
                <a:cubicBezTo>
                  <a:pt x="7609" y="3395"/>
                  <a:pt x="7639" y="3376"/>
                  <a:pt x="7671" y="3376"/>
                </a:cubicBezTo>
                <a:cubicBezTo>
                  <a:pt x="7677" y="3376"/>
                  <a:pt x="7682" y="3377"/>
                  <a:pt x="7687" y="3377"/>
                </a:cubicBezTo>
                <a:cubicBezTo>
                  <a:pt x="7639" y="3426"/>
                  <a:pt x="7590" y="3476"/>
                  <a:pt x="7542" y="3526"/>
                </a:cubicBezTo>
                <a:cubicBezTo>
                  <a:pt x="7541" y="3527"/>
                  <a:pt x="7541" y="3527"/>
                  <a:pt x="7540" y="3527"/>
                </a:cubicBezTo>
                <a:cubicBezTo>
                  <a:pt x="7415" y="3569"/>
                  <a:pt x="7302" y="3640"/>
                  <a:pt x="7180" y="3688"/>
                </a:cubicBezTo>
                <a:cubicBezTo>
                  <a:pt x="7139" y="3704"/>
                  <a:pt x="7035" y="3681"/>
                  <a:pt x="7053" y="3721"/>
                </a:cubicBezTo>
                <a:cubicBezTo>
                  <a:pt x="7083" y="3790"/>
                  <a:pt x="7160" y="3824"/>
                  <a:pt x="7227" y="3865"/>
                </a:cubicBezTo>
                <a:cubicBezTo>
                  <a:pt x="6991" y="4125"/>
                  <a:pt x="6764" y="4391"/>
                  <a:pt x="6545" y="4664"/>
                </a:cubicBezTo>
                <a:cubicBezTo>
                  <a:pt x="6400" y="4646"/>
                  <a:pt x="6256" y="4618"/>
                  <a:pt x="6111" y="4614"/>
                </a:cubicBezTo>
                <a:cubicBezTo>
                  <a:pt x="6076" y="4613"/>
                  <a:pt x="6002" y="4658"/>
                  <a:pt x="5963" y="4681"/>
                </a:cubicBezTo>
                <a:cubicBezTo>
                  <a:pt x="5959" y="4684"/>
                  <a:pt x="5949" y="4684"/>
                  <a:pt x="5949" y="4690"/>
                </a:cubicBezTo>
                <a:cubicBezTo>
                  <a:pt x="5953" y="4727"/>
                  <a:pt x="5972" y="4764"/>
                  <a:pt x="5978" y="4801"/>
                </a:cubicBezTo>
                <a:cubicBezTo>
                  <a:pt x="5763" y="4674"/>
                  <a:pt x="5550" y="4529"/>
                  <a:pt x="5361" y="4364"/>
                </a:cubicBezTo>
                <a:cubicBezTo>
                  <a:pt x="5787" y="3965"/>
                  <a:pt x="6236" y="3591"/>
                  <a:pt x="6702" y="3245"/>
                </a:cubicBezTo>
                <a:cubicBezTo>
                  <a:pt x="6744" y="3253"/>
                  <a:pt x="6795" y="3230"/>
                  <a:pt x="6838" y="3220"/>
                </a:cubicBezTo>
                <a:cubicBezTo>
                  <a:pt x="6924" y="3199"/>
                  <a:pt x="7004" y="3157"/>
                  <a:pt x="7090" y="3136"/>
                </a:cubicBezTo>
                <a:cubicBezTo>
                  <a:pt x="7111" y="3130"/>
                  <a:pt x="7140" y="3155"/>
                  <a:pt x="7155" y="3139"/>
                </a:cubicBezTo>
                <a:cubicBezTo>
                  <a:pt x="7232" y="3050"/>
                  <a:pt x="7283" y="2940"/>
                  <a:pt x="7347" y="2841"/>
                </a:cubicBezTo>
                <a:cubicBezTo>
                  <a:pt x="7347" y="2841"/>
                  <a:pt x="7351" y="2817"/>
                  <a:pt x="7353" y="2788"/>
                </a:cubicBezTo>
                <a:cubicBezTo>
                  <a:pt x="7465" y="2714"/>
                  <a:pt x="7578" y="2642"/>
                  <a:pt x="7692" y="2571"/>
                </a:cubicBezTo>
                <a:cubicBezTo>
                  <a:pt x="7669" y="2629"/>
                  <a:pt x="7622" y="2716"/>
                  <a:pt x="7676" y="2748"/>
                </a:cubicBezTo>
                <a:close/>
                <a:moveTo>
                  <a:pt x="3044" y="6915"/>
                </a:moveTo>
                <a:cubicBezTo>
                  <a:pt x="2771" y="6600"/>
                  <a:pt x="2557" y="6244"/>
                  <a:pt x="2435" y="5845"/>
                </a:cubicBezTo>
                <a:cubicBezTo>
                  <a:pt x="3104" y="5041"/>
                  <a:pt x="3882" y="4319"/>
                  <a:pt x="4712" y="3703"/>
                </a:cubicBezTo>
                <a:cubicBezTo>
                  <a:pt x="4829" y="3949"/>
                  <a:pt x="5007" y="4170"/>
                  <a:pt x="5218" y="4366"/>
                </a:cubicBezTo>
                <a:cubicBezTo>
                  <a:pt x="4403" y="5139"/>
                  <a:pt x="3669" y="5999"/>
                  <a:pt x="3044" y="6915"/>
                </a:cubicBezTo>
                <a:close/>
                <a:moveTo>
                  <a:pt x="3047" y="11667"/>
                </a:moveTo>
                <a:cubicBezTo>
                  <a:pt x="3057" y="11633"/>
                  <a:pt x="3067" y="11599"/>
                  <a:pt x="3076" y="11565"/>
                </a:cubicBezTo>
                <a:cubicBezTo>
                  <a:pt x="3098" y="11559"/>
                  <a:pt x="3117" y="11557"/>
                  <a:pt x="3128" y="11574"/>
                </a:cubicBezTo>
                <a:cubicBezTo>
                  <a:pt x="3151" y="11608"/>
                  <a:pt x="3075" y="11632"/>
                  <a:pt x="3047" y="11667"/>
                </a:cubicBezTo>
                <a:close/>
                <a:moveTo>
                  <a:pt x="3118" y="9436"/>
                </a:moveTo>
                <a:cubicBezTo>
                  <a:pt x="3150" y="9491"/>
                  <a:pt x="3218" y="9532"/>
                  <a:pt x="3220" y="9595"/>
                </a:cubicBezTo>
                <a:cubicBezTo>
                  <a:pt x="3225" y="9792"/>
                  <a:pt x="3175" y="9988"/>
                  <a:pt x="3138" y="10181"/>
                </a:cubicBezTo>
                <a:cubicBezTo>
                  <a:pt x="3103" y="10360"/>
                  <a:pt x="3076" y="10284"/>
                  <a:pt x="3028" y="10426"/>
                </a:cubicBezTo>
                <a:cubicBezTo>
                  <a:pt x="2976" y="10578"/>
                  <a:pt x="3034" y="10582"/>
                  <a:pt x="2916" y="10735"/>
                </a:cubicBezTo>
                <a:cubicBezTo>
                  <a:pt x="2888" y="10772"/>
                  <a:pt x="2825" y="10775"/>
                  <a:pt x="2803" y="10816"/>
                </a:cubicBezTo>
                <a:cubicBezTo>
                  <a:pt x="2793" y="10835"/>
                  <a:pt x="2840" y="10838"/>
                  <a:pt x="2853" y="10854"/>
                </a:cubicBezTo>
                <a:cubicBezTo>
                  <a:pt x="2929" y="10952"/>
                  <a:pt x="3054" y="11035"/>
                  <a:pt x="3097" y="11146"/>
                </a:cubicBezTo>
                <a:cubicBezTo>
                  <a:pt x="3091" y="11167"/>
                  <a:pt x="3084" y="11189"/>
                  <a:pt x="3077" y="11210"/>
                </a:cubicBezTo>
                <a:cubicBezTo>
                  <a:pt x="2519" y="10833"/>
                  <a:pt x="2007" y="10385"/>
                  <a:pt x="1605" y="9853"/>
                </a:cubicBezTo>
                <a:cubicBezTo>
                  <a:pt x="1969" y="8894"/>
                  <a:pt x="2461" y="7957"/>
                  <a:pt x="3055" y="7071"/>
                </a:cubicBezTo>
                <a:cubicBezTo>
                  <a:pt x="3365" y="7407"/>
                  <a:pt x="3737" y="7694"/>
                  <a:pt x="4127" y="7939"/>
                </a:cubicBezTo>
                <a:cubicBezTo>
                  <a:pt x="4069" y="8002"/>
                  <a:pt x="4057" y="8124"/>
                  <a:pt x="3991" y="8166"/>
                </a:cubicBezTo>
                <a:cubicBezTo>
                  <a:pt x="3940" y="8199"/>
                  <a:pt x="3882" y="8219"/>
                  <a:pt x="3830" y="8249"/>
                </a:cubicBezTo>
                <a:cubicBezTo>
                  <a:pt x="3699" y="8326"/>
                  <a:pt x="3737" y="8501"/>
                  <a:pt x="3658" y="8600"/>
                </a:cubicBezTo>
                <a:cubicBezTo>
                  <a:pt x="3608" y="8663"/>
                  <a:pt x="3541" y="8710"/>
                  <a:pt x="3478" y="8761"/>
                </a:cubicBezTo>
                <a:cubicBezTo>
                  <a:pt x="3478" y="8762"/>
                  <a:pt x="3478" y="8761"/>
                  <a:pt x="3478" y="8762"/>
                </a:cubicBezTo>
                <a:cubicBezTo>
                  <a:pt x="3419" y="8875"/>
                  <a:pt x="3369" y="8998"/>
                  <a:pt x="3284" y="9093"/>
                </a:cubicBezTo>
                <a:cubicBezTo>
                  <a:pt x="3259" y="9121"/>
                  <a:pt x="3223" y="9138"/>
                  <a:pt x="3199" y="9167"/>
                </a:cubicBezTo>
                <a:cubicBezTo>
                  <a:pt x="3188" y="9180"/>
                  <a:pt x="3188" y="9199"/>
                  <a:pt x="3182" y="9216"/>
                </a:cubicBezTo>
                <a:cubicBezTo>
                  <a:pt x="3158" y="9289"/>
                  <a:pt x="3080" y="9370"/>
                  <a:pt x="3118" y="9436"/>
                </a:cubicBezTo>
                <a:close/>
                <a:moveTo>
                  <a:pt x="4902" y="7239"/>
                </a:moveTo>
                <a:cubicBezTo>
                  <a:pt x="4831" y="7445"/>
                  <a:pt x="4906" y="7456"/>
                  <a:pt x="4694" y="7658"/>
                </a:cubicBezTo>
                <a:cubicBezTo>
                  <a:pt x="4668" y="7682"/>
                  <a:pt x="4652" y="7697"/>
                  <a:pt x="4642" y="7706"/>
                </a:cubicBezTo>
                <a:cubicBezTo>
                  <a:pt x="4726" y="7549"/>
                  <a:pt x="4813" y="7393"/>
                  <a:pt x="4902" y="7239"/>
                </a:cubicBezTo>
                <a:close/>
                <a:moveTo>
                  <a:pt x="5059" y="6972"/>
                </a:moveTo>
                <a:cubicBezTo>
                  <a:pt x="5055" y="6991"/>
                  <a:pt x="5054" y="7012"/>
                  <a:pt x="5044" y="7027"/>
                </a:cubicBezTo>
                <a:cubicBezTo>
                  <a:pt x="5032" y="7046"/>
                  <a:pt x="5015" y="7061"/>
                  <a:pt x="4998" y="7076"/>
                </a:cubicBezTo>
                <a:cubicBezTo>
                  <a:pt x="5018" y="7041"/>
                  <a:pt x="5039" y="7007"/>
                  <a:pt x="5059" y="6972"/>
                </a:cubicBezTo>
                <a:close/>
                <a:moveTo>
                  <a:pt x="4478" y="7808"/>
                </a:moveTo>
                <a:cubicBezTo>
                  <a:pt x="4461" y="7830"/>
                  <a:pt x="4444" y="7852"/>
                  <a:pt x="4418" y="7860"/>
                </a:cubicBezTo>
                <a:cubicBezTo>
                  <a:pt x="4358" y="7878"/>
                  <a:pt x="4293" y="7879"/>
                  <a:pt x="4231" y="7891"/>
                </a:cubicBezTo>
                <a:cubicBezTo>
                  <a:pt x="3821" y="7638"/>
                  <a:pt x="3430" y="7340"/>
                  <a:pt x="3110" y="6990"/>
                </a:cubicBezTo>
                <a:cubicBezTo>
                  <a:pt x="3736" y="6069"/>
                  <a:pt x="4472" y="5206"/>
                  <a:pt x="5290" y="4431"/>
                </a:cubicBezTo>
                <a:cubicBezTo>
                  <a:pt x="5490" y="4606"/>
                  <a:pt x="5715" y="4759"/>
                  <a:pt x="5942" y="4891"/>
                </a:cubicBezTo>
                <a:cubicBezTo>
                  <a:pt x="5936" y="4898"/>
                  <a:pt x="5930" y="4904"/>
                  <a:pt x="5927" y="4912"/>
                </a:cubicBezTo>
                <a:cubicBezTo>
                  <a:pt x="5858" y="5062"/>
                  <a:pt x="5866" y="5151"/>
                  <a:pt x="5763" y="5283"/>
                </a:cubicBezTo>
                <a:cubicBezTo>
                  <a:pt x="5721" y="5336"/>
                  <a:pt x="5540" y="5477"/>
                  <a:pt x="5538" y="5561"/>
                </a:cubicBezTo>
                <a:cubicBezTo>
                  <a:pt x="5538" y="5589"/>
                  <a:pt x="5597" y="5590"/>
                  <a:pt x="5601" y="5618"/>
                </a:cubicBezTo>
                <a:cubicBezTo>
                  <a:pt x="5610" y="5671"/>
                  <a:pt x="5568" y="5724"/>
                  <a:pt x="5573" y="5778"/>
                </a:cubicBezTo>
                <a:cubicBezTo>
                  <a:pt x="5583" y="5874"/>
                  <a:pt x="5589" y="5926"/>
                  <a:pt x="5595" y="5953"/>
                </a:cubicBezTo>
                <a:cubicBezTo>
                  <a:pt x="5190" y="6549"/>
                  <a:pt x="4817" y="7169"/>
                  <a:pt x="4478" y="7808"/>
                </a:cubicBezTo>
                <a:close/>
                <a:moveTo>
                  <a:pt x="8253" y="14993"/>
                </a:moveTo>
                <a:cubicBezTo>
                  <a:pt x="8253" y="15063"/>
                  <a:pt x="8166" y="15105"/>
                  <a:pt x="8141" y="15170"/>
                </a:cubicBezTo>
                <a:cubicBezTo>
                  <a:pt x="8126" y="15208"/>
                  <a:pt x="8165" y="15260"/>
                  <a:pt x="8140" y="15291"/>
                </a:cubicBezTo>
                <a:cubicBezTo>
                  <a:pt x="8109" y="15329"/>
                  <a:pt x="8019" y="15297"/>
                  <a:pt x="8002" y="15343"/>
                </a:cubicBezTo>
                <a:cubicBezTo>
                  <a:pt x="7984" y="15392"/>
                  <a:pt x="8047" y="15436"/>
                  <a:pt x="8070" y="15483"/>
                </a:cubicBezTo>
                <a:cubicBezTo>
                  <a:pt x="8093" y="15530"/>
                  <a:pt x="8108" y="15582"/>
                  <a:pt x="8139" y="15625"/>
                </a:cubicBezTo>
                <a:cubicBezTo>
                  <a:pt x="8140" y="15627"/>
                  <a:pt x="8142" y="15628"/>
                  <a:pt x="8143" y="15630"/>
                </a:cubicBezTo>
                <a:cubicBezTo>
                  <a:pt x="8178" y="15656"/>
                  <a:pt x="8216" y="15678"/>
                  <a:pt x="8253" y="15702"/>
                </a:cubicBezTo>
                <a:cubicBezTo>
                  <a:pt x="8253" y="15721"/>
                  <a:pt x="8253" y="15741"/>
                  <a:pt x="8253" y="15760"/>
                </a:cubicBezTo>
                <a:cubicBezTo>
                  <a:pt x="8251" y="15761"/>
                  <a:pt x="8251" y="15763"/>
                  <a:pt x="8252" y="15767"/>
                </a:cubicBezTo>
                <a:cubicBezTo>
                  <a:pt x="8252" y="15768"/>
                  <a:pt x="8252" y="15768"/>
                  <a:pt x="8253" y="15769"/>
                </a:cubicBezTo>
                <a:cubicBezTo>
                  <a:pt x="8251" y="16000"/>
                  <a:pt x="8249" y="16231"/>
                  <a:pt x="8247" y="16462"/>
                </a:cubicBezTo>
                <a:cubicBezTo>
                  <a:pt x="7790" y="16398"/>
                  <a:pt x="7334" y="16299"/>
                  <a:pt x="6883" y="16193"/>
                </a:cubicBezTo>
                <a:cubicBezTo>
                  <a:pt x="6304" y="16058"/>
                  <a:pt x="5703" y="15877"/>
                  <a:pt x="5109" y="15648"/>
                </a:cubicBezTo>
                <a:cubicBezTo>
                  <a:pt x="5110" y="15531"/>
                  <a:pt x="5111" y="15414"/>
                  <a:pt x="5112" y="15296"/>
                </a:cubicBezTo>
                <a:cubicBezTo>
                  <a:pt x="5117" y="14907"/>
                  <a:pt x="5186" y="14517"/>
                  <a:pt x="5228" y="14122"/>
                </a:cubicBezTo>
                <a:cubicBezTo>
                  <a:pt x="5244" y="13966"/>
                  <a:pt x="5265" y="13809"/>
                  <a:pt x="5287" y="13653"/>
                </a:cubicBezTo>
                <a:cubicBezTo>
                  <a:pt x="5307" y="13658"/>
                  <a:pt x="5327" y="13662"/>
                  <a:pt x="5347" y="13667"/>
                </a:cubicBezTo>
                <a:cubicBezTo>
                  <a:pt x="5364" y="13672"/>
                  <a:pt x="5280" y="13667"/>
                  <a:pt x="5295" y="13678"/>
                </a:cubicBezTo>
                <a:cubicBezTo>
                  <a:pt x="5342" y="13711"/>
                  <a:pt x="5406" y="13716"/>
                  <a:pt x="5457" y="13745"/>
                </a:cubicBezTo>
                <a:cubicBezTo>
                  <a:pt x="5479" y="13757"/>
                  <a:pt x="5485" y="13797"/>
                  <a:pt x="5510" y="13797"/>
                </a:cubicBezTo>
                <a:cubicBezTo>
                  <a:pt x="5571" y="13796"/>
                  <a:pt x="5627" y="13761"/>
                  <a:pt x="5685" y="13743"/>
                </a:cubicBezTo>
                <a:cubicBezTo>
                  <a:pt x="5777" y="13715"/>
                  <a:pt x="5868" y="13680"/>
                  <a:pt x="5962" y="13660"/>
                </a:cubicBezTo>
                <a:cubicBezTo>
                  <a:pt x="6012" y="13649"/>
                  <a:pt x="6065" y="13657"/>
                  <a:pt x="6117" y="13651"/>
                </a:cubicBezTo>
                <a:cubicBezTo>
                  <a:pt x="6322" y="13627"/>
                  <a:pt x="6526" y="13588"/>
                  <a:pt x="6732" y="13571"/>
                </a:cubicBezTo>
                <a:cubicBezTo>
                  <a:pt x="6941" y="13554"/>
                  <a:pt x="7095" y="13690"/>
                  <a:pt x="7175" y="13876"/>
                </a:cubicBezTo>
                <a:cubicBezTo>
                  <a:pt x="7192" y="13914"/>
                  <a:pt x="7182" y="13964"/>
                  <a:pt x="7207" y="13998"/>
                </a:cubicBezTo>
                <a:cubicBezTo>
                  <a:pt x="7244" y="14048"/>
                  <a:pt x="7309" y="14071"/>
                  <a:pt x="7352" y="14116"/>
                </a:cubicBezTo>
                <a:cubicBezTo>
                  <a:pt x="7361" y="14125"/>
                  <a:pt x="7346" y="14158"/>
                  <a:pt x="7357" y="14152"/>
                </a:cubicBezTo>
                <a:cubicBezTo>
                  <a:pt x="7411" y="14121"/>
                  <a:pt x="7439" y="14033"/>
                  <a:pt x="7502" y="14032"/>
                </a:cubicBezTo>
                <a:cubicBezTo>
                  <a:pt x="7547" y="14031"/>
                  <a:pt x="7531" y="14127"/>
                  <a:pt x="7570" y="14149"/>
                </a:cubicBezTo>
                <a:cubicBezTo>
                  <a:pt x="7594" y="14163"/>
                  <a:pt x="7557" y="14093"/>
                  <a:pt x="7562" y="14065"/>
                </a:cubicBezTo>
                <a:cubicBezTo>
                  <a:pt x="7563" y="14057"/>
                  <a:pt x="7579" y="14054"/>
                  <a:pt x="7585" y="14059"/>
                </a:cubicBezTo>
                <a:cubicBezTo>
                  <a:pt x="7607" y="14076"/>
                  <a:pt x="7610" y="14118"/>
                  <a:pt x="7637" y="14124"/>
                </a:cubicBezTo>
                <a:cubicBezTo>
                  <a:pt x="7662" y="14128"/>
                  <a:pt x="7676" y="14080"/>
                  <a:pt x="7701" y="14082"/>
                </a:cubicBezTo>
                <a:cubicBezTo>
                  <a:pt x="7720" y="14084"/>
                  <a:pt x="7710" y="14126"/>
                  <a:pt x="7729" y="14132"/>
                </a:cubicBezTo>
                <a:cubicBezTo>
                  <a:pt x="7778" y="14146"/>
                  <a:pt x="7842" y="14166"/>
                  <a:pt x="7881" y="14133"/>
                </a:cubicBezTo>
                <a:cubicBezTo>
                  <a:pt x="7909" y="14110"/>
                  <a:pt x="7824" y="14050"/>
                  <a:pt x="7853" y="14027"/>
                </a:cubicBezTo>
                <a:cubicBezTo>
                  <a:pt x="7874" y="14010"/>
                  <a:pt x="8029" y="14142"/>
                  <a:pt x="8034" y="14149"/>
                </a:cubicBezTo>
                <a:cubicBezTo>
                  <a:pt x="8058" y="14187"/>
                  <a:pt x="8040" y="14254"/>
                  <a:pt x="8079" y="14276"/>
                </a:cubicBezTo>
                <a:cubicBezTo>
                  <a:pt x="8124" y="14301"/>
                  <a:pt x="8195" y="14224"/>
                  <a:pt x="8232" y="14260"/>
                </a:cubicBezTo>
                <a:cubicBezTo>
                  <a:pt x="8267" y="14293"/>
                  <a:pt x="8199" y="14354"/>
                  <a:pt x="8209" y="14400"/>
                </a:cubicBezTo>
                <a:cubicBezTo>
                  <a:pt x="8215" y="14429"/>
                  <a:pt x="8244" y="14449"/>
                  <a:pt x="8264" y="14472"/>
                </a:cubicBezTo>
                <a:cubicBezTo>
                  <a:pt x="8264" y="14506"/>
                  <a:pt x="8262" y="14541"/>
                  <a:pt x="8262" y="14575"/>
                </a:cubicBezTo>
                <a:cubicBezTo>
                  <a:pt x="8262" y="14598"/>
                  <a:pt x="8262" y="14620"/>
                  <a:pt x="8262" y="14642"/>
                </a:cubicBezTo>
                <a:cubicBezTo>
                  <a:pt x="8258" y="14655"/>
                  <a:pt x="8254" y="14668"/>
                  <a:pt x="8252" y="14681"/>
                </a:cubicBezTo>
                <a:cubicBezTo>
                  <a:pt x="8244" y="14738"/>
                  <a:pt x="8257" y="14800"/>
                  <a:pt x="8235" y="14854"/>
                </a:cubicBezTo>
                <a:cubicBezTo>
                  <a:pt x="8219" y="14893"/>
                  <a:pt x="8138" y="14900"/>
                  <a:pt x="8144" y="14942"/>
                </a:cubicBezTo>
                <a:cubicBezTo>
                  <a:pt x="8149" y="14982"/>
                  <a:pt x="8254" y="14953"/>
                  <a:pt x="8253" y="14993"/>
                </a:cubicBezTo>
                <a:close/>
                <a:moveTo>
                  <a:pt x="8349" y="15794"/>
                </a:moveTo>
                <a:cubicBezTo>
                  <a:pt x="8349" y="15790"/>
                  <a:pt x="8349" y="15786"/>
                  <a:pt x="8349" y="15783"/>
                </a:cubicBezTo>
                <a:cubicBezTo>
                  <a:pt x="8351" y="15785"/>
                  <a:pt x="8354" y="15787"/>
                  <a:pt x="8356" y="15790"/>
                </a:cubicBezTo>
                <a:cubicBezTo>
                  <a:pt x="8362" y="15796"/>
                  <a:pt x="8358" y="15797"/>
                  <a:pt x="8349" y="15794"/>
                </a:cubicBezTo>
                <a:close/>
                <a:moveTo>
                  <a:pt x="8384" y="15879"/>
                </a:moveTo>
                <a:cubicBezTo>
                  <a:pt x="8486" y="15970"/>
                  <a:pt x="8485" y="16001"/>
                  <a:pt x="8584" y="16096"/>
                </a:cubicBezTo>
                <a:cubicBezTo>
                  <a:pt x="8594" y="16105"/>
                  <a:pt x="8607" y="16111"/>
                  <a:pt x="8617" y="16120"/>
                </a:cubicBezTo>
                <a:cubicBezTo>
                  <a:pt x="8668" y="16164"/>
                  <a:pt x="8722" y="16204"/>
                  <a:pt x="8767" y="16254"/>
                </a:cubicBezTo>
                <a:cubicBezTo>
                  <a:pt x="8794" y="16286"/>
                  <a:pt x="8815" y="16323"/>
                  <a:pt x="8831" y="16361"/>
                </a:cubicBezTo>
                <a:cubicBezTo>
                  <a:pt x="8854" y="16414"/>
                  <a:pt x="8834" y="16493"/>
                  <a:pt x="8882" y="16525"/>
                </a:cubicBezTo>
                <a:cubicBezTo>
                  <a:pt x="8949" y="16569"/>
                  <a:pt x="9103" y="16475"/>
                  <a:pt x="9120" y="16553"/>
                </a:cubicBezTo>
                <a:cubicBezTo>
                  <a:pt x="9122" y="16565"/>
                  <a:pt x="9120" y="16572"/>
                  <a:pt x="9113" y="16576"/>
                </a:cubicBezTo>
                <a:cubicBezTo>
                  <a:pt x="8894" y="16558"/>
                  <a:pt x="8673" y="16515"/>
                  <a:pt x="8449" y="16489"/>
                </a:cubicBezTo>
                <a:cubicBezTo>
                  <a:pt x="8414" y="16484"/>
                  <a:pt x="8379" y="16480"/>
                  <a:pt x="8344" y="16475"/>
                </a:cubicBezTo>
                <a:cubicBezTo>
                  <a:pt x="8345" y="16268"/>
                  <a:pt x="8347" y="16061"/>
                  <a:pt x="8349" y="15854"/>
                </a:cubicBezTo>
                <a:cubicBezTo>
                  <a:pt x="8361" y="15862"/>
                  <a:pt x="8373" y="15870"/>
                  <a:pt x="8384" y="15879"/>
                </a:cubicBezTo>
                <a:close/>
                <a:moveTo>
                  <a:pt x="9313" y="17649"/>
                </a:moveTo>
                <a:cubicBezTo>
                  <a:pt x="9337" y="17914"/>
                  <a:pt x="9153" y="17857"/>
                  <a:pt x="9043" y="18016"/>
                </a:cubicBezTo>
                <a:cubicBezTo>
                  <a:pt x="9022" y="18047"/>
                  <a:pt x="9016" y="18086"/>
                  <a:pt x="9010" y="18123"/>
                </a:cubicBezTo>
                <a:cubicBezTo>
                  <a:pt x="8979" y="18300"/>
                  <a:pt x="8947" y="18477"/>
                  <a:pt x="8933" y="18656"/>
                </a:cubicBezTo>
                <a:cubicBezTo>
                  <a:pt x="8918" y="18831"/>
                  <a:pt x="9039" y="18843"/>
                  <a:pt x="9140" y="18962"/>
                </a:cubicBezTo>
                <a:cubicBezTo>
                  <a:pt x="9190" y="19021"/>
                  <a:pt x="9247" y="19074"/>
                  <a:pt x="9292" y="19136"/>
                </a:cubicBezTo>
                <a:cubicBezTo>
                  <a:pt x="9304" y="19152"/>
                  <a:pt x="9312" y="19170"/>
                  <a:pt x="9321" y="19187"/>
                </a:cubicBezTo>
                <a:cubicBezTo>
                  <a:pt x="9004" y="19159"/>
                  <a:pt x="8659" y="19110"/>
                  <a:pt x="8330" y="19054"/>
                </a:cubicBezTo>
                <a:cubicBezTo>
                  <a:pt x="8333" y="18226"/>
                  <a:pt x="8337" y="17399"/>
                  <a:pt x="8343" y="16572"/>
                </a:cubicBezTo>
                <a:cubicBezTo>
                  <a:pt x="8375" y="16576"/>
                  <a:pt x="8406" y="16581"/>
                  <a:pt x="8437" y="16584"/>
                </a:cubicBezTo>
                <a:cubicBezTo>
                  <a:pt x="8595" y="16603"/>
                  <a:pt x="8754" y="16631"/>
                  <a:pt x="8914" y="16652"/>
                </a:cubicBezTo>
                <a:cubicBezTo>
                  <a:pt x="8952" y="16697"/>
                  <a:pt x="9025" y="16749"/>
                  <a:pt x="9037" y="16768"/>
                </a:cubicBezTo>
                <a:cubicBezTo>
                  <a:pt x="9048" y="16788"/>
                  <a:pt x="9044" y="16814"/>
                  <a:pt x="9047" y="16837"/>
                </a:cubicBezTo>
                <a:cubicBezTo>
                  <a:pt x="9065" y="16960"/>
                  <a:pt x="9070" y="17085"/>
                  <a:pt x="9101" y="17206"/>
                </a:cubicBezTo>
                <a:cubicBezTo>
                  <a:pt x="9111" y="17245"/>
                  <a:pt x="9202" y="17415"/>
                  <a:pt x="9244" y="17469"/>
                </a:cubicBezTo>
                <a:cubicBezTo>
                  <a:pt x="9261" y="17490"/>
                  <a:pt x="9293" y="17500"/>
                  <a:pt x="9302" y="17526"/>
                </a:cubicBezTo>
                <a:cubicBezTo>
                  <a:pt x="9317" y="17564"/>
                  <a:pt x="9309" y="17608"/>
                  <a:pt x="9313" y="17649"/>
                </a:cubicBezTo>
                <a:close/>
                <a:moveTo>
                  <a:pt x="9298" y="6030"/>
                </a:moveTo>
                <a:cubicBezTo>
                  <a:pt x="9308" y="6053"/>
                  <a:pt x="9330" y="6064"/>
                  <a:pt x="9354" y="6073"/>
                </a:cubicBezTo>
                <a:cubicBezTo>
                  <a:pt x="9344" y="6120"/>
                  <a:pt x="9335" y="6167"/>
                  <a:pt x="9326" y="6214"/>
                </a:cubicBezTo>
                <a:cubicBezTo>
                  <a:pt x="9264" y="6530"/>
                  <a:pt x="9206" y="6845"/>
                  <a:pt x="9150" y="7162"/>
                </a:cubicBezTo>
                <a:cubicBezTo>
                  <a:pt x="9014" y="7126"/>
                  <a:pt x="8979" y="7023"/>
                  <a:pt x="8857" y="6954"/>
                </a:cubicBezTo>
                <a:cubicBezTo>
                  <a:pt x="8835" y="6941"/>
                  <a:pt x="8799" y="6968"/>
                  <a:pt x="8779" y="6952"/>
                </a:cubicBezTo>
                <a:cubicBezTo>
                  <a:pt x="8578" y="6779"/>
                  <a:pt x="8972" y="6766"/>
                  <a:pt x="8985" y="6602"/>
                </a:cubicBezTo>
                <a:cubicBezTo>
                  <a:pt x="8991" y="6524"/>
                  <a:pt x="8849" y="6473"/>
                  <a:pt x="8870" y="6397"/>
                </a:cubicBezTo>
                <a:cubicBezTo>
                  <a:pt x="8888" y="6333"/>
                  <a:pt x="9067" y="6287"/>
                  <a:pt x="9015" y="6183"/>
                </a:cubicBezTo>
                <a:cubicBezTo>
                  <a:pt x="8992" y="6138"/>
                  <a:pt x="8914" y="6170"/>
                  <a:pt x="8865" y="6156"/>
                </a:cubicBezTo>
                <a:cubicBezTo>
                  <a:pt x="8838" y="6149"/>
                  <a:pt x="8817" y="6123"/>
                  <a:pt x="8790" y="6120"/>
                </a:cubicBezTo>
                <a:cubicBezTo>
                  <a:pt x="8746" y="6117"/>
                  <a:pt x="8704" y="6136"/>
                  <a:pt x="8661" y="6138"/>
                </a:cubicBezTo>
                <a:cubicBezTo>
                  <a:pt x="8270" y="6162"/>
                  <a:pt x="7878" y="6180"/>
                  <a:pt x="7486" y="6201"/>
                </a:cubicBezTo>
                <a:cubicBezTo>
                  <a:pt x="7576" y="6002"/>
                  <a:pt x="7667" y="5804"/>
                  <a:pt x="7761" y="5608"/>
                </a:cubicBezTo>
                <a:cubicBezTo>
                  <a:pt x="8094" y="5694"/>
                  <a:pt x="8431" y="5763"/>
                  <a:pt x="8770" y="5822"/>
                </a:cubicBezTo>
                <a:cubicBezTo>
                  <a:pt x="8971" y="5857"/>
                  <a:pt x="9177" y="5896"/>
                  <a:pt x="9385" y="5917"/>
                </a:cubicBezTo>
                <a:cubicBezTo>
                  <a:pt x="9383" y="5927"/>
                  <a:pt x="9381" y="5936"/>
                  <a:pt x="9379" y="5946"/>
                </a:cubicBezTo>
                <a:cubicBezTo>
                  <a:pt x="9376" y="5946"/>
                  <a:pt x="9372" y="5946"/>
                  <a:pt x="9369" y="5947"/>
                </a:cubicBezTo>
                <a:cubicBezTo>
                  <a:pt x="9333" y="5952"/>
                  <a:pt x="9284" y="5997"/>
                  <a:pt x="9298" y="6030"/>
                </a:cubicBezTo>
                <a:close/>
                <a:moveTo>
                  <a:pt x="10252" y="4803"/>
                </a:moveTo>
                <a:cubicBezTo>
                  <a:pt x="10277" y="4816"/>
                  <a:pt x="10249" y="4868"/>
                  <a:pt x="10272" y="4885"/>
                </a:cubicBezTo>
                <a:cubicBezTo>
                  <a:pt x="10315" y="4916"/>
                  <a:pt x="10377" y="4908"/>
                  <a:pt x="10426" y="4930"/>
                </a:cubicBezTo>
                <a:cubicBezTo>
                  <a:pt x="10459" y="4945"/>
                  <a:pt x="10481" y="4978"/>
                  <a:pt x="10515" y="4992"/>
                </a:cubicBezTo>
                <a:cubicBezTo>
                  <a:pt x="10531" y="5000"/>
                  <a:pt x="10561" y="4976"/>
                  <a:pt x="10569" y="4992"/>
                </a:cubicBezTo>
                <a:cubicBezTo>
                  <a:pt x="10632" y="5130"/>
                  <a:pt x="10675" y="5277"/>
                  <a:pt x="10711" y="5424"/>
                </a:cubicBezTo>
                <a:cubicBezTo>
                  <a:pt x="10714" y="5436"/>
                  <a:pt x="10665" y="5418"/>
                  <a:pt x="10673" y="5428"/>
                </a:cubicBezTo>
                <a:cubicBezTo>
                  <a:pt x="10702" y="5463"/>
                  <a:pt x="10753" y="5476"/>
                  <a:pt x="10783" y="5510"/>
                </a:cubicBezTo>
                <a:cubicBezTo>
                  <a:pt x="10801" y="5530"/>
                  <a:pt x="10797" y="5563"/>
                  <a:pt x="10811" y="5586"/>
                </a:cubicBezTo>
                <a:cubicBezTo>
                  <a:pt x="10831" y="5618"/>
                  <a:pt x="10860" y="5642"/>
                  <a:pt x="10882" y="5673"/>
                </a:cubicBezTo>
                <a:cubicBezTo>
                  <a:pt x="10906" y="5707"/>
                  <a:pt x="10913" y="5759"/>
                  <a:pt x="10950" y="5778"/>
                </a:cubicBezTo>
                <a:cubicBezTo>
                  <a:pt x="10984" y="5796"/>
                  <a:pt x="11021" y="5810"/>
                  <a:pt x="11057" y="5822"/>
                </a:cubicBezTo>
                <a:cubicBezTo>
                  <a:pt x="10753" y="5826"/>
                  <a:pt x="10448" y="5829"/>
                  <a:pt x="10143" y="5831"/>
                </a:cubicBezTo>
                <a:cubicBezTo>
                  <a:pt x="10143" y="5811"/>
                  <a:pt x="10136" y="5788"/>
                  <a:pt x="10149" y="5775"/>
                </a:cubicBezTo>
                <a:cubicBezTo>
                  <a:pt x="10179" y="5745"/>
                  <a:pt x="10239" y="5760"/>
                  <a:pt x="10267" y="5729"/>
                </a:cubicBezTo>
                <a:cubicBezTo>
                  <a:pt x="10286" y="5708"/>
                  <a:pt x="10283" y="5666"/>
                  <a:pt x="10265" y="5645"/>
                </a:cubicBezTo>
                <a:cubicBezTo>
                  <a:pt x="10197" y="5565"/>
                  <a:pt x="10079" y="5634"/>
                  <a:pt x="10167" y="5493"/>
                </a:cubicBezTo>
                <a:cubicBezTo>
                  <a:pt x="10325" y="5238"/>
                  <a:pt x="10419" y="5539"/>
                  <a:pt x="10497" y="5560"/>
                </a:cubicBezTo>
                <a:cubicBezTo>
                  <a:pt x="10522" y="5566"/>
                  <a:pt x="10535" y="5513"/>
                  <a:pt x="10527" y="5488"/>
                </a:cubicBezTo>
                <a:cubicBezTo>
                  <a:pt x="10494" y="5389"/>
                  <a:pt x="10363" y="5330"/>
                  <a:pt x="10283" y="5294"/>
                </a:cubicBezTo>
                <a:cubicBezTo>
                  <a:pt x="10262" y="5285"/>
                  <a:pt x="10077" y="5234"/>
                  <a:pt x="10065" y="5208"/>
                </a:cubicBezTo>
                <a:cubicBezTo>
                  <a:pt x="10050" y="5175"/>
                  <a:pt x="10131" y="5128"/>
                  <a:pt x="10102" y="5107"/>
                </a:cubicBezTo>
                <a:cubicBezTo>
                  <a:pt x="10054" y="5072"/>
                  <a:pt x="9982" y="5114"/>
                  <a:pt x="9922" y="5105"/>
                </a:cubicBezTo>
                <a:cubicBezTo>
                  <a:pt x="9762" y="5081"/>
                  <a:pt x="9746" y="4952"/>
                  <a:pt x="9710" y="4843"/>
                </a:cubicBezTo>
                <a:cubicBezTo>
                  <a:pt x="9744" y="4694"/>
                  <a:pt x="9778" y="4545"/>
                  <a:pt x="9813" y="4396"/>
                </a:cubicBezTo>
                <a:cubicBezTo>
                  <a:pt x="9916" y="4438"/>
                  <a:pt x="9950" y="4417"/>
                  <a:pt x="10026" y="4626"/>
                </a:cubicBezTo>
                <a:cubicBezTo>
                  <a:pt x="10034" y="4648"/>
                  <a:pt x="9949" y="4620"/>
                  <a:pt x="9958" y="4642"/>
                </a:cubicBezTo>
                <a:cubicBezTo>
                  <a:pt x="9981" y="4701"/>
                  <a:pt x="10032" y="4751"/>
                  <a:pt x="10088" y="4781"/>
                </a:cubicBezTo>
                <a:cubicBezTo>
                  <a:pt x="10136" y="4807"/>
                  <a:pt x="10204" y="4776"/>
                  <a:pt x="10252" y="4803"/>
                </a:cubicBezTo>
                <a:close/>
                <a:moveTo>
                  <a:pt x="10984" y="641"/>
                </a:moveTo>
                <a:cubicBezTo>
                  <a:pt x="10928" y="736"/>
                  <a:pt x="10877" y="829"/>
                  <a:pt x="10829" y="927"/>
                </a:cubicBezTo>
                <a:cubicBezTo>
                  <a:pt x="10825" y="928"/>
                  <a:pt x="10821" y="928"/>
                  <a:pt x="10817" y="929"/>
                </a:cubicBezTo>
                <a:cubicBezTo>
                  <a:pt x="10787" y="723"/>
                  <a:pt x="10753" y="489"/>
                  <a:pt x="10677" y="322"/>
                </a:cubicBezTo>
                <a:cubicBezTo>
                  <a:pt x="10669" y="306"/>
                  <a:pt x="10660" y="294"/>
                  <a:pt x="10650" y="276"/>
                </a:cubicBezTo>
                <a:cubicBezTo>
                  <a:pt x="10693" y="275"/>
                  <a:pt x="10737" y="289"/>
                  <a:pt x="10781" y="289"/>
                </a:cubicBezTo>
                <a:lnTo>
                  <a:pt x="10782" y="289"/>
                </a:lnTo>
                <a:cubicBezTo>
                  <a:pt x="10934" y="289"/>
                  <a:pt x="11084" y="280"/>
                  <a:pt x="11231" y="289"/>
                </a:cubicBezTo>
                <a:cubicBezTo>
                  <a:pt x="11129" y="393"/>
                  <a:pt x="11042" y="544"/>
                  <a:pt x="10984" y="641"/>
                </a:cubicBezTo>
                <a:close/>
                <a:moveTo>
                  <a:pt x="11427" y="579"/>
                </a:moveTo>
                <a:cubicBezTo>
                  <a:pt x="11291" y="661"/>
                  <a:pt x="11160" y="752"/>
                  <a:pt x="11034" y="848"/>
                </a:cubicBezTo>
                <a:cubicBezTo>
                  <a:pt x="11019" y="860"/>
                  <a:pt x="11004" y="872"/>
                  <a:pt x="10989" y="884"/>
                </a:cubicBezTo>
                <a:cubicBezTo>
                  <a:pt x="10978" y="887"/>
                  <a:pt x="10966" y="889"/>
                  <a:pt x="10954" y="892"/>
                </a:cubicBezTo>
                <a:cubicBezTo>
                  <a:pt x="10990" y="821"/>
                  <a:pt x="11027" y="751"/>
                  <a:pt x="11067" y="683"/>
                </a:cubicBezTo>
                <a:cubicBezTo>
                  <a:pt x="11137" y="560"/>
                  <a:pt x="11267" y="341"/>
                  <a:pt x="11365" y="286"/>
                </a:cubicBezTo>
                <a:cubicBezTo>
                  <a:pt x="11367" y="286"/>
                  <a:pt x="11368" y="285"/>
                  <a:pt x="11369" y="284"/>
                </a:cubicBezTo>
                <a:cubicBezTo>
                  <a:pt x="11544" y="298"/>
                  <a:pt x="11714" y="318"/>
                  <a:pt x="11877" y="344"/>
                </a:cubicBezTo>
                <a:cubicBezTo>
                  <a:pt x="11711" y="413"/>
                  <a:pt x="11540" y="511"/>
                  <a:pt x="11427" y="579"/>
                </a:cubicBezTo>
                <a:close/>
                <a:moveTo>
                  <a:pt x="11960" y="608"/>
                </a:moveTo>
                <a:cubicBezTo>
                  <a:pt x="11740" y="668"/>
                  <a:pt x="11527" y="742"/>
                  <a:pt x="11316" y="825"/>
                </a:cubicBezTo>
                <a:cubicBezTo>
                  <a:pt x="11285" y="825"/>
                  <a:pt x="11253" y="828"/>
                  <a:pt x="11219" y="833"/>
                </a:cubicBezTo>
                <a:cubicBezTo>
                  <a:pt x="11303" y="773"/>
                  <a:pt x="11389" y="715"/>
                  <a:pt x="11477" y="662"/>
                </a:cubicBezTo>
                <a:cubicBezTo>
                  <a:pt x="11623" y="572"/>
                  <a:pt x="11883" y="430"/>
                  <a:pt x="12069" y="378"/>
                </a:cubicBezTo>
                <a:cubicBezTo>
                  <a:pt x="12229" y="409"/>
                  <a:pt x="12382" y="445"/>
                  <a:pt x="12527" y="486"/>
                </a:cubicBezTo>
                <a:cubicBezTo>
                  <a:pt x="12338" y="516"/>
                  <a:pt x="12149" y="557"/>
                  <a:pt x="11960" y="608"/>
                </a:cubicBezTo>
                <a:close/>
                <a:moveTo>
                  <a:pt x="13588" y="990"/>
                </a:moveTo>
                <a:cubicBezTo>
                  <a:pt x="13586" y="991"/>
                  <a:pt x="13583" y="992"/>
                  <a:pt x="13580" y="992"/>
                </a:cubicBezTo>
                <a:cubicBezTo>
                  <a:pt x="13354" y="970"/>
                  <a:pt x="13137" y="954"/>
                  <a:pt x="13080" y="949"/>
                </a:cubicBezTo>
                <a:cubicBezTo>
                  <a:pt x="13036" y="945"/>
                  <a:pt x="12991" y="934"/>
                  <a:pt x="12945" y="934"/>
                </a:cubicBezTo>
                <a:cubicBezTo>
                  <a:pt x="12944" y="934"/>
                  <a:pt x="12941" y="925"/>
                  <a:pt x="12937" y="925"/>
                </a:cubicBezTo>
                <a:lnTo>
                  <a:pt x="12902" y="925"/>
                </a:lnTo>
                <a:cubicBezTo>
                  <a:pt x="12693" y="925"/>
                  <a:pt x="12483" y="928"/>
                  <a:pt x="12272" y="928"/>
                </a:cubicBezTo>
                <a:cubicBezTo>
                  <a:pt x="12074" y="928"/>
                  <a:pt x="11876" y="938"/>
                  <a:pt x="11677" y="957"/>
                </a:cubicBezTo>
                <a:cubicBezTo>
                  <a:pt x="11665" y="952"/>
                  <a:pt x="11653" y="948"/>
                  <a:pt x="11641" y="942"/>
                </a:cubicBezTo>
                <a:cubicBezTo>
                  <a:pt x="11861" y="893"/>
                  <a:pt x="12081" y="855"/>
                  <a:pt x="12296" y="849"/>
                </a:cubicBezTo>
                <a:cubicBezTo>
                  <a:pt x="12522" y="844"/>
                  <a:pt x="12749" y="840"/>
                  <a:pt x="12975" y="836"/>
                </a:cubicBezTo>
                <a:cubicBezTo>
                  <a:pt x="13070" y="852"/>
                  <a:pt x="13180" y="869"/>
                  <a:pt x="13255" y="877"/>
                </a:cubicBezTo>
                <a:cubicBezTo>
                  <a:pt x="13301" y="883"/>
                  <a:pt x="13164" y="857"/>
                  <a:pt x="13120" y="843"/>
                </a:cubicBezTo>
                <a:cubicBezTo>
                  <a:pt x="13117" y="842"/>
                  <a:pt x="13108" y="839"/>
                  <a:pt x="13094" y="834"/>
                </a:cubicBezTo>
                <a:cubicBezTo>
                  <a:pt x="13182" y="833"/>
                  <a:pt x="13270" y="831"/>
                  <a:pt x="13358" y="830"/>
                </a:cubicBezTo>
                <a:cubicBezTo>
                  <a:pt x="13443" y="881"/>
                  <a:pt x="13520" y="935"/>
                  <a:pt x="13588" y="990"/>
                </a:cubicBezTo>
                <a:close/>
                <a:moveTo>
                  <a:pt x="14183" y="1009"/>
                </a:moveTo>
                <a:cubicBezTo>
                  <a:pt x="14076" y="1026"/>
                  <a:pt x="13973" y="923"/>
                  <a:pt x="13865" y="936"/>
                </a:cubicBezTo>
                <a:cubicBezTo>
                  <a:pt x="13811" y="942"/>
                  <a:pt x="13758" y="952"/>
                  <a:pt x="13706" y="963"/>
                </a:cubicBezTo>
                <a:cubicBezTo>
                  <a:pt x="13653" y="916"/>
                  <a:pt x="13595" y="871"/>
                  <a:pt x="13532" y="827"/>
                </a:cubicBezTo>
                <a:cubicBezTo>
                  <a:pt x="13611" y="826"/>
                  <a:pt x="13690" y="825"/>
                  <a:pt x="13769" y="824"/>
                </a:cubicBezTo>
                <a:cubicBezTo>
                  <a:pt x="13870" y="866"/>
                  <a:pt x="13968" y="913"/>
                  <a:pt x="14070" y="952"/>
                </a:cubicBezTo>
                <a:cubicBezTo>
                  <a:pt x="14109" y="968"/>
                  <a:pt x="14225" y="1002"/>
                  <a:pt x="14183" y="1009"/>
                </a:cubicBezTo>
                <a:close/>
                <a:moveTo>
                  <a:pt x="13821" y="3996"/>
                </a:moveTo>
                <a:cubicBezTo>
                  <a:pt x="13853" y="3990"/>
                  <a:pt x="13883" y="3990"/>
                  <a:pt x="13903" y="4011"/>
                </a:cubicBezTo>
                <a:cubicBezTo>
                  <a:pt x="13920" y="4029"/>
                  <a:pt x="13901" y="4050"/>
                  <a:pt x="13875" y="4069"/>
                </a:cubicBezTo>
                <a:cubicBezTo>
                  <a:pt x="13857" y="4045"/>
                  <a:pt x="13839" y="4021"/>
                  <a:pt x="13821" y="3996"/>
                </a:cubicBezTo>
                <a:close/>
                <a:moveTo>
                  <a:pt x="13683" y="4105"/>
                </a:moveTo>
                <a:cubicBezTo>
                  <a:pt x="13704" y="4170"/>
                  <a:pt x="13830" y="4155"/>
                  <a:pt x="13851" y="4219"/>
                </a:cubicBezTo>
                <a:cubicBezTo>
                  <a:pt x="13868" y="4272"/>
                  <a:pt x="13814" y="4333"/>
                  <a:pt x="13768" y="4364"/>
                </a:cubicBezTo>
                <a:cubicBezTo>
                  <a:pt x="13729" y="4391"/>
                  <a:pt x="13620" y="4365"/>
                  <a:pt x="13593" y="4376"/>
                </a:cubicBezTo>
                <a:cubicBezTo>
                  <a:pt x="13595" y="4363"/>
                  <a:pt x="13591" y="4352"/>
                  <a:pt x="13581" y="4349"/>
                </a:cubicBezTo>
                <a:cubicBezTo>
                  <a:pt x="13527" y="4334"/>
                  <a:pt x="13470" y="4380"/>
                  <a:pt x="13413" y="4382"/>
                </a:cubicBezTo>
                <a:cubicBezTo>
                  <a:pt x="13397" y="4382"/>
                  <a:pt x="13382" y="4369"/>
                  <a:pt x="13371" y="4357"/>
                </a:cubicBezTo>
                <a:cubicBezTo>
                  <a:pt x="13329" y="4313"/>
                  <a:pt x="13222" y="4264"/>
                  <a:pt x="13256" y="4213"/>
                </a:cubicBezTo>
                <a:cubicBezTo>
                  <a:pt x="13312" y="4132"/>
                  <a:pt x="13447" y="4159"/>
                  <a:pt x="13537" y="4117"/>
                </a:cubicBezTo>
                <a:cubicBezTo>
                  <a:pt x="13553" y="4110"/>
                  <a:pt x="13548" y="4080"/>
                  <a:pt x="13564" y="4072"/>
                </a:cubicBezTo>
                <a:cubicBezTo>
                  <a:pt x="13613" y="4048"/>
                  <a:pt x="13666" y="4032"/>
                  <a:pt x="13719" y="4021"/>
                </a:cubicBezTo>
                <a:cubicBezTo>
                  <a:pt x="13740" y="4049"/>
                  <a:pt x="13761" y="4077"/>
                  <a:pt x="13782" y="4105"/>
                </a:cubicBezTo>
                <a:cubicBezTo>
                  <a:pt x="13736" y="4101"/>
                  <a:pt x="13673" y="4072"/>
                  <a:pt x="13683" y="4105"/>
                </a:cubicBezTo>
                <a:close/>
                <a:moveTo>
                  <a:pt x="12813" y="1045"/>
                </a:moveTo>
                <a:cubicBezTo>
                  <a:pt x="12843" y="1045"/>
                  <a:pt x="12873" y="1053"/>
                  <a:pt x="12902" y="1053"/>
                </a:cubicBezTo>
                <a:lnTo>
                  <a:pt x="12941" y="1053"/>
                </a:lnTo>
                <a:lnTo>
                  <a:pt x="12943" y="1045"/>
                </a:lnTo>
                <a:cubicBezTo>
                  <a:pt x="12943" y="1045"/>
                  <a:pt x="12943" y="1042"/>
                  <a:pt x="12945" y="1042"/>
                </a:cubicBezTo>
                <a:cubicBezTo>
                  <a:pt x="12986" y="1042"/>
                  <a:pt x="13029" y="1043"/>
                  <a:pt x="13071" y="1047"/>
                </a:cubicBezTo>
                <a:cubicBezTo>
                  <a:pt x="13091" y="1048"/>
                  <a:pt x="13127" y="1051"/>
                  <a:pt x="13175" y="1054"/>
                </a:cubicBezTo>
                <a:cubicBezTo>
                  <a:pt x="13125" y="1097"/>
                  <a:pt x="13077" y="1141"/>
                  <a:pt x="13020" y="1171"/>
                </a:cubicBezTo>
                <a:cubicBezTo>
                  <a:pt x="12970" y="1164"/>
                  <a:pt x="12919" y="1157"/>
                  <a:pt x="12869" y="1152"/>
                </a:cubicBezTo>
                <a:cubicBezTo>
                  <a:pt x="12843" y="1116"/>
                  <a:pt x="12828" y="1075"/>
                  <a:pt x="12813" y="1045"/>
                </a:cubicBezTo>
                <a:close/>
                <a:moveTo>
                  <a:pt x="12779" y="1239"/>
                </a:moveTo>
                <a:cubicBezTo>
                  <a:pt x="12787" y="1240"/>
                  <a:pt x="12796" y="1241"/>
                  <a:pt x="12805" y="1242"/>
                </a:cubicBezTo>
                <a:cubicBezTo>
                  <a:pt x="12798" y="1244"/>
                  <a:pt x="12788" y="1242"/>
                  <a:pt x="12779" y="1239"/>
                </a:cubicBezTo>
                <a:close/>
                <a:moveTo>
                  <a:pt x="12373" y="1390"/>
                </a:moveTo>
                <a:cubicBezTo>
                  <a:pt x="12396" y="1433"/>
                  <a:pt x="12491" y="1427"/>
                  <a:pt x="12532" y="1467"/>
                </a:cubicBezTo>
                <a:cubicBezTo>
                  <a:pt x="12546" y="1479"/>
                  <a:pt x="12540" y="1521"/>
                  <a:pt x="12521" y="1521"/>
                </a:cubicBezTo>
                <a:cubicBezTo>
                  <a:pt x="12443" y="1521"/>
                  <a:pt x="12369" y="1486"/>
                  <a:pt x="12292" y="1466"/>
                </a:cubicBezTo>
                <a:cubicBezTo>
                  <a:pt x="12274" y="1462"/>
                  <a:pt x="12252" y="1462"/>
                  <a:pt x="12235" y="1455"/>
                </a:cubicBezTo>
                <a:cubicBezTo>
                  <a:pt x="12234" y="1455"/>
                  <a:pt x="12233" y="1455"/>
                  <a:pt x="12231" y="1454"/>
                </a:cubicBezTo>
                <a:cubicBezTo>
                  <a:pt x="12226" y="1452"/>
                  <a:pt x="12221" y="1448"/>
                  <a:pt x="12216" y="1443"/>
                </a:cubicBezTo>
                <a:cubicBezTo>
                  <a:pt x="12196" y="1419"/>
                  <a:pt x="12194" y="1384"/>
                  <a:pt x="12185" y="1354"/>
                </a:cubicBezTo>
                <a:cubicBezTo>
                  <a:pt x="12248" y="1365"/>
                  <a:pt x="12310" y="1377"/>
                  <a:pt x="12373" y="1390"/>
                </a:cubicBezTo>
                <a:close/>
                <a:moveTo>
                  <a:pt x="12702" y="1234"/>
                </a:moveTo>
                <a:cubicBezTo>
                  <a:pt x="12657" y="1256"/>
                  <a:pt x="12620" y="1294"/>
                  <a:pt x="12587" y="1335"/>
                </a:cubicBezTo>
                <a:cubicBezTo>
                  <a:pt x="12501" y="1316"/>
                  <a:pt x="12414" y="1299"/>
                  <a:pt x="12328" y="1282"/>
                </a:cubicBezTo>
                <a:cubicBezTo>
                  <a:pt x="12402" y="1283"/>
                  <a:pt x="12471" y="1267"/>
                  <a:pt x="12530" y="1225"/>
                </a:cubicBezTo>
                <a:cubicBezTo>
                  <a:pt x="12565" y="1226"/>
                  <a:pt x="12599" y="1227"/>
                  <a:pt x="12633" y="1229"/>
                </a:cubicBezTo>
                <a:cubicBezTo>
                  <a:pt x="12656" y="1230"/>
                  <a:pt x="12679" y="1232"/>
                  <a:pt x="12702" y="1234"/>
                </a:cubicBezTo>
                <a:close/>
                <a:moveTo>
                  <a:pt x="12767" y="1142"/>
                </a:moveTo>
                <a:cubicBezTo>
                  <a:pt x="12724" y="1138"/>
                  <a:pt x="12681" y="1135"/>
                  <a:pt x="12638" y="1133"/>
                </a:cubicBezTo>
                <a:cubicBezTo>
                  <a:pt x="12616" y="1132"/>
                  <a:pt x="12594" y="1131"/>
                  <a:pt x="12571" y="1130"/>
                </a:cubicBezTo>
                <a:cubicBezTo>
                  <a:pt x="12556" y="1123"/>
                  <a:pt x="12537" y="1117"/>
                  <a:pt x="12524" y="1113"/>
                </a:cubicBezTo>
                <a:cubicBezTo>
                  <a:pt x="12430" y="1082"/>
                  <a:pt x="12333" y="1057"/>
                  <a:pt x="12236" y="1033"/>
                </a:cubicBezTo>
                <a:cubicBezTo>
                  <a:pt x="12248" y="1033"/>
                  <a:pt x="12260" y="1033"/>
                  <a:pt x="12272" y="1033"/>
                </a:cubicBezTo>
                <a:cubicBezTo>
                  <a:pt x="12435" y="1033"/>
                  <a:pt x="12598" y="1036"/>
                  <a:pt x="12762" y="1037"/>
                </a:cubicBezTo>
                <a:cubicBezTo>
                  <a:pt x="12755" y="1049"/>
                  <a:pt x="12748" y="1065"/>
                  <a:pt x="12739" y="1087"/>
                </a:cubicBezTo>
                <a:cubicBezTo>
                  <a:pt x="12736" y="1095"/>
                  <a:pt x="12750" y="1117"/>
                  <a:pt x="12767" y="1142"/>
                </a:cubicBezTo>
                <a:close/>
                <a:moveTo>
                  <a:pt x="12048" y="5420"/>
                </a:moveTo>
                <a:cubicBezTo>
                  <a:pt x="12053" y="5415"/>
                  <a:pt x="12057" y="5411"/>
                  <a:pt x="12063" y="5409"/>
                </a:cubicBezTo>
                <a:cubicBezTo>
                  <a:pt x="12184" y="5356"/>
                  <a:pt x="12317" y="5333"/>
                  <a:pt x="12444" y="5294"/>
                </a:cubicBezTo>
                <a:cubicBezTo>
                  <a:pt x="12453" y="5291"/>
                  <a:pt x="12480" y="5290"/>
                  <a:pt x="12473" y="5283"/>
                </a:cubicBezTo>
                <a:cubicBezTo>
                  <a:pt x="12426" y="5240"/>
                  <a:pt x="12360" y="5219"/>
                  <a:pt x="12315" y="5174"/>
                </a:cubicBezTo>
                <a:cubicBezTo>
                  <a:pt x="12290" y="5150"/>
                  <a:pt x="12291" y="5108"/>
                  <a:pt x="12269" y="5081"/>
                </a:cubicBezTo>
                <a:cubicBezTo>
                  <a:pt x="12237" y="5042"/>
                  <a:pt x="12165" y="5030"/>
                  <a:pt x="12154" y="4980"/>
                </a:cubicBezTo>
                <a:cubicBezTo>
                  <a:pt x="12124" y="4838"/>
                  <a:pt x="12286" y="4820"/>
                  <a:pt x="12319" y="4718"/>
                </a:cubicBezTo>
                <a:cubicBezTo>
                  <a:pt x="12344" y="4642"/>
                  <a:pt x="12297" y="4551"/>
                  <a:pt x="12331" y="4479"/>
                </a:cubicBezTo>
                <a:cubicBezTo>
                  <a:pt x="12350" y="4437"/>
                  <a:pt x="12415" y="4442"/>
                  <a:pt x="12457" y="4423"/>
                </a:cubicBezTo>
                <a:cubicBezTo>
                  <a:pt x="12457" y="4423"/>
                  <a:pt x="12484" y="4379"/>
                  <a:pt x="12508" y="4337"/>
                </a:cubicBezTo>
                <a:cubicBezTo>
                  <a:pt x="12625" y="4623"/>
                  <a:pt x="12737" y="4912"/>
                  <a:pt x="12845" y="5201"/>
                </a:cubicBezTo>
                <a:cubicBezTo>
                  <a:pt x="12785" y="5220"/>
                  <a:pt x="12726" y="5236"/>
                  <a:pt x="12665" y="5250"/>
                </a:cubicBezTo>
                <a:cubicBezTo>
                  <a:pt x="12638" y="5256"/>
                  <a:pt x="12608" y="5230"/>
                  <a:pt x="12582" y="5241"/>
                </a:cubicBezTo>
                <a:cubicBezTo>
                  <a:pt x="12458" y="5295"/>
                  <a:pt x="12355" y="5393"/>
                  <a:pt x="12228" y="5438"/>
                </a:cubicBezTo>
                <a:cubicBezTo>
                  <a:pt x="12196" y="5449"/>
                  <a:pt x="12111" y="5413"/>
                  <a:pt x="12048" y="5420"/>
                </a:cubicBezTo>
                <a:close/>
                <a:moveTo>
                  <a:pt x="11888" y="1198"/>
                </a:moveTo>
                <a:cubicBezTo>
                  <a:pt x="11905" y="1199"/>
                  <a:pt x="11923" y="1199"/>
                  <a:pt x="11940" y="1200"/>
                </a:cubicBezTo>
                <a:cubicBezTo>
                  <a:pt x="11972" y="1209"/>
                  <a:pt x="12007" y="1219"/>
                  <a:pt x="12042" y="1230"/>
                </a:cubicBezTo>
                <a:cubicBezTo>
                  <a:pt x="12006" y="1223"/>
                  <a:pt x="11969" y="1217"/>
                  <a:pt x="11932" y="1211"/>
                </a:cubicBezTo>
                <a:cubicBezTo>
                  <a:pt x="11918" y="1207"/>
                  <a:pt x="11903" y="1202"/>
                  <a:pt x="11888" y="1198"/>
                </a:cubicBezTo>
                <a:close/>
                <a:moveTo>
                  <a:pt x="11486" y="2031"/>
                </a:moveTo>
                <a:cubicBezTo>
                  <a:pt x="11587" y="2026"/>
                  <a:pt x="11687" y="2019"/>
                  <a:pt x="11788" y="2012"/>
                </a:cubicBezTo>
                <a:cubicBezTo>
                  <a:pt x="11693" y="2027"/>
                  <a:pt x="11599" y="2044"/>
                  <a:pt x="11505" y="2062"/>
                </a:cubicBezTo>
                <a:cubicBezTo>
                  <a:pt x="11499" y="2052"/>
                  <a:pt x="11492" y="2041"/>
                  <a:pt x="11486" y="2031"/>
                </a:cubicBezTo>
                <a:close/>
                <a:moveTo>
                  <a:pt x="10995" y="1809"/>
                </a:moveTo>
                <a:cubicBezTo>
                  <a:pt x="11005" y="1864"/>
                  <a:pt x="10974" y="1908"/>
                  <a:pt x="10962" y="1943"/>
                </a:cubicBezTo>
                <a:cubicBezTo>
                  <a:pt x="10952" y="1863"/>
                  <a:pt x="10942" y="1783"/>
                  <a:pt x="10931" y="1704"/>
                </a:cubicBezTo>
                <a:cubicBezTo>
                  <a:pt x="10950" y="1738"/>
                  <a:pt x="10989" y="1770"/>
                  <a:pt x="10995" y="1809"/>
                </a:cubicBezTo>
                <a:close/>
                <a:moveTo>
                  <a:pt x="11202" y="1324"/>
                </a:moveTo>
                <a:cubicBezTo>
                  <a:pt x="11229" y="1335"/>
                  <a:pt x="11256" y="1348"/>
                  <a:pt x="11283" y="1360"/>
                </a:cubicBezTo>
                <a:cubicBezTo>
                  <a:pt x="11302" y="1374"/>
                  <a:pt x="11318" y="1389"/>
                  <a:pt x="11327" y="1407"/>
                </a:cubicBezTo>
                <a:cubicBezTo>
                  <a:pt x="11329" y="1411"/>
                  <a:pt x="11328" y="1414"/>
                  <a:pt x="11327" y="1416"/>
                </a:cubicBezTo>
                <a:cubicBezTo>
                  <a:pt x="11285" y="1385"/>
                  <a:pt x="11244" y="1354"/>
                  <a:pt x="11202" y="1324"/>
                </a:cubicBezTo>
                <a:close/>
                <a:moveTo>
                  <a:pt x="11207" y="1448"/>
                </a:moveTo>
                <a:cubicBezTo>
                  <a:pt x="11185" y="1461"/>
                  <a:pt x="11162" y="1475"/>
                  <a:pt x="11140" y="1490"/>
                </a:cubicBezTo>
                <a:cubicBezTo>
                  <a:pt x="11100" y="1431"/>
                  <a:pt x="11058" y="1372"/>
                  <a:pt x="11015" y="1315"/>
                </a:cubicBezTo>
                <a:cubicBezTo>
                  <a:pt x="11016" y="1314"/>
                  <a:pt x="11018" y="1314"/>
                  <a:pt x="11019" y="1313"/>
                </a:cubicBezTo>
                <a:cubicBezTo>
                  <a:pt x="11082" y="1357"/>
                  <a:pt x="11145" y="1402"/>
                  <a:pt x="11207" y="1448"/>
                </a:cubicBezTo>
                <a:close/>
                <a:moveTo>
                  <a:pt x="10889" y="1407"/>
                </a:moveTo>
                <a:cubicBezTo>
                  <a:pt x="10888" y="1400"/>
                  <a:pt x="10887" y="1393"/>
                  <a:pt x="10886" y="1387"/>
                </a:cubicBezTo>
                <a:cubicBezTo>
                  <a:pt x="10890" y="1378"/>
                  <a:pt x="10902" y="1368"/>
                  <a:pt x="10924" y="1355"/>
                </a:cubicBezTo>
                <a:cubicBezTo>
                  <a:pt x="10971" y="1419"/>
                  <a:pt x="11019" y="1483"/>
                  <a:pt x="11064" y="1549"/>
                </a:cubicBezTo>
                <a:cubicBezTo>
                  <a:pt x="11064" y="1549"/>
                  <a:pt x="11064" y="1549"/>
                  <a:pt x="11064" y="1549"/>
                </a:cubicBezTo>
                <a:cubicBezTo>
                  <a:pt x="11056" y="1556"/>
                  <a:pt x="11047" y="1562"/>
                  <a:pt x="11039" y="1569"/>
                </a:cubicBezTo>
                <a:cubicBezTo>
                  <a:pt x="11032" y="1576"/>
                  <a:pt x="11054" y="1592"/>
                  <a:pt x="11047" y="1598"/>
                </a:cubicBezTo>
                <a:cubicBezTo>
                  <a:pt x="11011" y="1625"/>
                  <a:pt x="10938" y="1614"/>
                  <a:pt x="10924" y="1654"/>
                </a:cubicBezTo>
                <a:cubicBezTo>
                  <a:pt x="10918" y="1610"/>
                  <a:pt x="10912" y="1566"/>
                  <a:pt x="10905" y="1522"/>
                </a:cubicBezTo>
                <a:cubicBezTo>
                  <a:pt x="11033" y="1453"/>
                  <a:pt x="10915" y="1439"/>
                  <a:pt x="10889" y="1407"/>
                </a:cubicBezTo>
                <a:close/>
                <a:moveTo>
                  <a:pt x="11243" y="5920"/>
                </a:moveTo>
                <a:cubicBezTo>
                  <a:pt x="11241" y="5919"/>
                  <a:pt x="11240" y="5918"/>
                  <a:pt x="11238" y="5917"/>
                </a:cubicBezTo>
                <a:cubicBezTo>
                  <a:pt x="11239" y="5917"/>
                  <a:pt x="11241" y="5917"/>
                  <a:pt x="11242" y="5917"/>
                </a:cubicBezTo>
                <a:cubicBezTo>
                  <a:pt x="11242" y="5918"/>
                  <a:pt x="11243" y="5919"/>
                  <a:pt x="11243" y="5920"/>
                </a:cubicBezTo>
                <a:close/>
                <a:moveTo>
                  <a:pt x="11212" y="2385"/>
                </a:moveTo>
                <a:cubicBezTo>
                  <a:pt x="11177" y="2374"/>
                  <a:pt x="11166" y="2320"/>
                  <a:pt x="11131" y="2312"/>
                </a:cubicBezTo>
                <a:cubicBezTo>
                  <a:pt x="11095" y="2303"/>
                  <a:pt x="11055" y="2320"/>
                  <a:pt x="11022" y="2338"/>
                </a:cubicBezTo>
                <a:cubicBezTo>
                  <a:pt x="11018" y="2340"/>
                  <a:pt x="11015" y="2343"/>
                  <a:pt x="11012" y="2347"/>
                </a:cubicBezTo>
                <a:cubicBezTo>
                  <a:pt x="10998" y="2227"/>
                  <a:pt x="10983" y="2108"/>
                  <a:pt x="10968" y="1988"/>
                </a:cubicBezTo>
                <a:cubicBezTo>
                  <a:pt x="10986" y="2008"/>
                  <a:pt x="11034" y="2022"/>
                  <a:pt x="11143" y="2030"/>
                </a:cubicBezTo>
                <a:cubicBezTo>
                  <a:pt x="11220" y="2035"/>
                  <a:pt x="11298" y="2036"/>
                  <a:pt x="11376" y="2034"/>
                </a:cubicBezTo>
                <a:cubicBezTo>
                  <a:pt x="11385" y="2049"/>
                  <a:pt x="11394" y="2065"/>
                  <a:pt x="11403" y="2080"/>
                </a:cubicBezTo>
                <a:cubicBezTo>
                  <a:pt x="11365" y="2087"/>
                  <a:pt x="11328" y="2094"/>
                  <a:pt x="11290" y="2101"/>
                </a:cubicBezTo>
                <a:cubicBezTo>
                  <a:pt x="11267" y="2105"/>
                  <a:pt x="11206" y="2087"/>
                  <a:pt x="11218" y="2108"/>
                </a:cubicBezTo>
                <a:cubicBezTo>
                  <a:pt x="11246" y="2156"/>
                  <a:pt x="11492" y="2253"/>
                  <a:pt x="11363" y="2384"/>
                </a:cubicBezTo>
                <a:cubicBezTo>
                  <a:pt x="11328" y="2420"/>
                  <a:pt x="11260" y="2400"/>
                  <a:pt x="11212" y="2385"/>
                </a:cubicBezTo>
                <a:close/>
                <a:moveTo>
                  <a:pt x="11371" y="5967"/>
                </a:moveTo>
                <a:cubicBezTo>
                  <a:pt x="11364" y="5976"/>
                  <a:pt x="11354" y="5979"/>
                  <a:pt x="11343" y="5978"/>
                </a:cubicBezTo>
                <a:cubicBezTo>
                  <a:pt x="11342" y="5957"/>
                  <a:pt x="11341" y="5936"/>
                  <a:pt x="11339" y="5916"/>
                </a:cubicBezTo>
                <a:cubicBezTo>
                  <a:pt x="11345" y="5916"/>
                  <a:pt x="11351" y="5916"/>
                  <a:pt x="11357" y="5915"/>
                </a:cubicBezTo>
                <a:cubicBezTo>
                  <a:pt x="11375" y="5933"/>
                  <a:pt x="11386" y="5951"/>
                  <a:pt x="11371" y="5967"/>
                </a:cubicBezTo>
                <a:close/>
                <a:moveTo>
                  <a:pt x="11329" y="5773"/>
                </a:moveTo>
                <a:cubicBezTo>
                  <a:pt x="11328" y="5763"/>
                  <a:pt x="11327" y="5753"/>
                  <a:pt x="11327" y="5744"/>
                </a:cubicBezTo>
                <a:cubicBezTo>
                  <a:pt x="11374" y="5726"/>
                  <a:pt x="11452" y="5737"/>
                  <a:pt x="11453" y="5691"/>
                </a:cubicBezTo>
                <a:cubicBezTo>
                  <a:pt x="11455" y="5618"/>
                  <a:pt x="11354" y="5583"/>
                  <a:pt x="11310" y="5523"/>
                </a:cubicBezTo>
                <a:cubicBezTo>
                  <a:pt x="11307" y="5487"/>
                  <a:pt x="11305" y="5451"/>
                  <a:pt x="11302" y="5415"/>
                </a:cubicBezTo>
                <a:cubicBezTo>
                  <a:pt x="11394" y="5405"/>
                  <a:pt x="11481" y="5568"/>
                  <a:pt x="11565" y="5524"/>
                </a:cubicBezTo>
                <a:cubicBezTo>
                  <a:pt x="11592" y="5509"/>
                  <a:pt x="11507" y="5450"/>
                  <a:pt x="11534" y="5435"/>
                </a:cubicBezTo>
                <a:cubicBezTo>
                  <a:pt x="11567" y="5415"/>
                  <a:pt x="11608" y="5500"/>
                  <a:pt x="11640" y="5480"/>
                </a:cubicBezTo>
                <a:cubicBezTo>
                  <a:pt x="11769" y="5401"/>
                  <a:pt x="11716" y="5142"/>
                  <a:pt x="11936" y="5351"/>
                </a:cubicBezTo>
                <a:cubicBezTo>
                  <a:pt x="11972" y="5385"/>
                  <a:pt x="11934" y="5471"/>
                  <a:pt x="11976" y="5495"/>
                </a:cubicBezTo>
                <a:cubicBezTo>
                  <a:pt x="11975" y="5502"/>
                  <a:pt x="11974" y="5509"/>
                  <a:pt x="11974" y="5518"/>
                </a:cubicBezTo>
                <a:cubicBezTo>
                  <a:pt x="11973" y="5579"/>
                  <a:pt x="12175" y="5732"/>
                  <a:pt x="12202" y="5808"/>
                </a:cubicBezTo>
                <a:cubicBezTo>
                  <a:pt x="11959" y="5812"/>
                  <a:pt x="11715" y="5814"/>
                  <a:pt x="11471" y="5817"/>
                </a:cubicBezTo>
                <a:cubicBezTo>
                  <a:pt x="11465" y="5814"/>
                  <a:pt x="11458" y="5811"/>
                  <a:pt x="11452" y="5808"/>
                </a:cubicBezTo>
                <a:cubicBezTo>
                  <a:pt x="11417" y="5788"/>
                  <a:pt x="11363" y="5779"/>
                  <a:pt x="11329" y="5773"/>
                </a:cubicBezTo>
                <a:close/>
                <a:moveTo>
                  <a:pt x="14474" y="5101"/>
                </a:moveTo>
                <a:cubicBezTo>
                  <a:pt x="14489" y="5124"/>
                  <a:pt x="14503" y="5147"/>
                  <a:pt x="14518" y="5169"/>
                </a:cubicBezTo>
                <a:cubicBezTo>
                  <a:pt x="14347" y="5245"/>
                  <a:pt x="14050" y="5212"/>
                  <a:pt x="13986" y="5220"/>
                </a:cubicBezTo>
                <a:cubicBezTo>
                  <a:pt x="13924" y="5228"/>
                  <a:pt x="13872" y="5156"/>
                  <a:pt x="13810" y="5158"/>
                </a:cubicBezTo>
                <a:cubicBezTo>
                  <a:pt x="13798" y="5159"/>
                  <a:pt x="13796" y="5190"/>
                  <a:pt x="13785" y="5184"/>
                </a:cubicBezTo>
                <a:cubicBezTo>
                  <a:pt x="13749" y="5164"/>
                  <a:pt x="13735" y="5112"/>
                  <a:pt x="13697" y="5097"/>
                </a:cubicBezTo>
                <a:cubicBezTo>
                  <a:pt x="13655" y="5081"/>
                  <a:pt x="13607" y="5101"/>
                  <a:pt x="13563" y="5096"/>
                </a:cubicBezTo>
                <a:cubicBezTo>
                  <a:pt x="13445" y="5083"/>
                  <a:pt x="13327" y="5025"/>
                  <a:pt x="13211" y="5047"/>
                </a:cubicBezTo>
                <a:cubicBezTo>
                  <a:pt x="12895" y="5108"/>
                  <a:pt x="13239" y="5059"/>
                  <a:pt x="13021" y="5141"/>
                </a:cubicBezTo>
                <a:cubicBezTo>
                  <a:pt x="12993" y="5151"/>
                  <a:pt x="12965" y="5161"/>
                  <a:pt x="12937" y="5171"/>
                </a:cubicBezTo>
                <a:cubicBezTo>
                  <a:pt x="12818" y="4851"/>
                  <a:pt x="12694" y="4533"/>
                  <a:pt x="12562" y="4217"/>
                </a:cubicBezTo>
                <a:cubicBezTo>
                  <a:pt x="12570" y="4197"/>
                  <a:pt x="12579" y="4178"/>
                  <a:pt x="12593" y="4162"/>
                </a:cubicBezTo>
                <a:cubicBezTo>
                  <a:pt x="12617" y="4135"/>
                  <a:pt x="12665" y="4139"/>
                  <a:pt x="12690" y="4112"/>
                </a:cubicBezTo>
                <a:cubicBezTo>
                  <a:pt x="12711" y="4091"/>
                  <a:pt x="12691" y="4017"/>
                  <a:pt x="12719" y="4027"/>
                </a:cubicBezTo>
                <a:cubicBezTo>
                  <a:pt x="12827" y="4062"/>
                  <a:pt x="12906" y="4155"/>
                  <a:pt x="13002" y="4215"/>
                </a:cubicBezTo>
                <a:cubicBezTo>
                  <a:pt x="13034" y="4235"/>
                  <a:pt x="13097" y="4229"/>
                  <a:pt x="13101" y="4266"/>
                </a:cubicBezTo>
                <a:cubicBezTo>
                  <a:pt x="13104" y="4288"/>
                  <a:pt x="12869" y="4309"/>
                  <a:pt x="12917" y="4375"/>
                </a:cubicBezTo>
                <a:cubicBezTo>
                  <a:pt x="12956" y="4428"/>
                  <a:pt x="13044" y="4407"/>
                  <a:pt x="13106" y="4428"/>
                </a:cubicBezTo>
                <a:cubicBezTo>
                  <a:pt x="13163" y="4448"/>
                  <a:pt x="13213" y="4486"/>
                  <a:pt x="13272" y="4498"/>
                </a:cubicBezTo>
                <a:cubicBezTo>
                  <a:pt x="13305" y="4505"/>
                  <a:pt x="13343" y="4498"/>
                  <a:pt x="13372" y="4482"/>
                </a:cubicBezTo>
                <a:cubicBezTo>
                  <a:pt x="13397" y="4468"/>
                  <a:pt x="13398" y="4422"/>
                  <a:pt x="13425" y="4414"/>
                </a:cubicBezTo>
                <a:cubicBezTo>
                  <a:pt x="13470" y="4401"/>
                  <a:pt x="13523" y="4443"/>
                  <a:pt x="13566" y="4425"/>
                </a:cubicBezTo>
                <a:cubicBezTo>
                  <a:pt x="13577" y="4420"/>
                  <a:pt x="13586" y="4406"/>
                  <a:pt x="13590" y="4391"/>
                </a:cubicBezTo>
                <a:cubicBezTo>
                  <a:pt x="13591" y="4392"/>
                  <a:pt x="13591" y="4393"/>
                  <a:pt x="13592" y="4394"/>
                </a:cubicBezTo>
                <a:cubicBezTo>
                  <a:pt x="13777" y="4642"/>
                  <a:pt x="13830" y="4492"/>
                  <a:pt x="13992" y="4558"/>
                </a:cubicBezTo>
                <a:cubicBezTo>
                  <a:pt x="14061" y="4585"/>
                  <a:pt x="14141" y="4651"/>
                  <a:pt x="14205" y="4698"/>
                </a:cubicBezTo>
                <a:cubicBezTo>
                  <a:pt x="14296" y="4832"/>
                  <a:pt x="14386" y="4966"/>
                  <a:pt x="14474" y="5101"/>
                </a:cubicBezTo>
                <a:close/>
                <a:moveTo>
                  <a:pt x="14597" y="5114"/>
                </a:moveTo>
                <a:cubicBezTo>
                  <a:pt x="14583" y="5092"/>
                  <a:pt x="14569" y="5070"/>
                  <a:pt x="14555" y="5049"/>
                </a:cubicBezTo>
                <a:cubicBezTo>
                  <a:pt x="14493" y="4953"/>
                  <a:pt x="14431" y="4859"/>
                  <a:pt x="14367" y="4764"/>
                </a:cubicBezTo>
                <a:cubicBezTo>
                  <a:pt x="14380" y="4768"/>
                  <a:pt x="14393" y="4772"/>
                  <a:pt x="14405" y="4777"/>
                </a:cubicBezTo>
                <a:cubicBezTo>
                  <a:pt x="14487" y="4814"/>
                  <a:pt x="14645" y="4904"/>
                  <a:pt x="14639" y="5016"/>
                </a:cubicBezTo>
                <a:cubicBezTo>
                  <a:pt x="14636" y="5057"/>
                  <a:pt x="14621" y="5088"/>
                  <a:pt x="14597" y="5114"/>
                </a:cubicBezTo>
                <a:close/>
                <a:moveTo>
                  <a:pt x="13899" y="8555"/>
                </a:moveTo>
                <a:cubicBezTo>
                  <a:pt x="13904" y="8576"/>
                  <a:pt x="13910" y="8596"/>
                  <a:pt x="13915" y="8617"/>
                </a:cubicBezTo>
                <a:cubicBezTo>
                  <a:pt x="13913" y="8614"/>
                  <a:pt x="13912" y="8610"/>
                  <a:pt x="13909" y="8607"/>
                </a:cubicBezTo>
                <a:cubicBezTo>
                  <a:pt x="13906" y="8602"/>
                  <a:pt x="13892" y="8607"/>
                  <a:pt x="13891" y="8600"/>
                </a:cubicBezTo>
                <a:cubicBezTo>
                  <a:pt x="13888" y="8586"/>
                  <a:pt x="13897" y="8570"/>
                  <a:pt x="13899" y="8555"/>
                </a:cubicBezTo>
                <a:close/>
                <a:moveTo>
                  <a:pt x="13563" y="6527"/>
                </a:moveTo>
                <a:cubicBezTo>
                  <a:pt x="13513" y="6539"/>
                  <a:pt x="13458" y="6521"/>
                  <a:pt x="13408" y="6529"/>
                </a:cubicBezTo>
                <a:cubicBezTo>
                  <a:pt x="13388" y="6468"/>
                  <a:pt x="13368" y="6406"/>
                  <a:pt x="13347" y="6345"/>
                </a:cubicBezTo>
                <a:cubicBezTo>
                  <a:pt x="13352" y="6346"/>
                  <a:pt x="13356" y="6348"/>
                  <a:pt x="13360" y="6348"/>
                </a:cubicBezTo>
                <a:cubicBezTo>
                  <a:pt x="13737" y="6386"/>
                  <a:pt x="13425" y="6244"/>
                  <a:pt x="13683" y="6156"/>
                </a:cubicBezTo>
                <a:cubicBezTo>
                  <a:pt x="13730" y="6141"/>
                  <a:pt x="13772" y="6218"/>
                  <a:pt x="13820" y="6210"/>
                </a:cubicBezTo>
                <a:cubicBezTo>
                  <a:pt x="13868" y="6202"/>
                  <a:pt x="13886" y="6094"/>
                  <a:pt x="13929" y="6114"/>
                </a:cubicBezTo>
                <a:cubicBezTo>
                  <a:pt x="13971" y="6134"/>
                  <a:pt x="13913" y="6207"/>
                  <a:pt x="13915" y="6254"/>
                </a:cubicBezTo>
                <a:cubicBezTo>
                  <a:pt x="13916" y="6309"/>
                  <a:pt x="13921" y="6366"/>
                  <a:pt x="13939" y="6419"/>
                </a:cubicBezTo>
                <a:cubicBezTo>
                  <a:pt x="13998" y="6597"/>
                  <a:pt x="14070" y="6099"/>
                  <a:pt x="14026" y="6628"/>
                </a:cubicBezTo>
                <a:cubicBezTo>
                  <a:pt x="14016" y="6744"/>
                  <a:pt x="13970" y="6854"/>
                  <a:pt x="13939" y="6966"/>
                </a:cubicBezTo>
                <a:cubicBezTo>
                  <a:pt x="13936" y="6976"/>
                  <a:pt x="13926" y="6983"/>
                  <a:pt x="13924" y="6994"/>
                </a:cubicBezTo>
                <a:cubicBezTo>
                  <a:pt x="13908" y="7084"/>
                  <a:pt x="13923" y="7180"/>
                  <a:pt x="13893" y="7267"/>
                </a:cubicBezTo>
                <a:cubicBezTo>
                  <a:pt x="13875" y="7321"/>
                  <a:pt x="13864" y="7388"/>
                  <a:pt x="13816" y="7418"/>
                </a:cubicBezTo>
                <a:cubicBezTo>
                  <a:pt x="13784" y="7438"/>
                  <a:pt x="13742" y="7453"/>
                  <a:pt x="13696" y="7462"/>
                </a:cubicBezTo>
                <a:cubicBezTo>
                  <a:pt x="13623" y="7214"/>
                  <a:pt x="13547" y="6966"/>
                  <a:pt x="13468" y="6719"/>
                </a:cubicBezTo>
                <a:cubicBezTo>
                  <a:pt x="13531" y="6704"/>
                  <a:pt x="13592" y="6666"/>
                  <a:pt x="13630" y="6627"/>
                </a:cubicBezTo>
                <a:cubicBezTo>
                  <a:pt x="13672" y="6584"/>
                  <a:pt x="13672" y="6515"/>
                  <a:pt x="13693" y="6459"/>
                </a:cubicBezTo>
                <a:cubicBezTo>
                  <a:pt x="13650" y="6482"/>
                  <a:pt x="13611" y="6515"/>
                  <a:pt x="13563" y="6527"/>
                </a:cubicBezTo>
                <a:close/>
                <a:moveTo>
                  <a:pt x="14227" y="18741"/>
                </a:moveTo>
                <a:cubicBezTo>
                  <a:pt x="14263" y="18720"/>
                  <a:pt x="14309" y="18720"/>
                  <a:pt x="14345" y="18700"/>
                </a:cubicBezTo>
                <a:cubicBezTo>
                  <a:pt x="14403" y="18667"/>
                  <a:pt x="14416" y="18585"/>
                  <a:pt x="14466" y="18541"/>
                </a:cubicBezTo>
                <a:cubicBezTo>
                  <a:pt x="14479" y="18529"/>
                  <a:pt x="14502" y="18540"/>
                  <a:pt x="14517" y="18532"/>
                </a:cubicBezTo>
                <a:cubicBezTo>
                  <a:pt x="14637" y="18473"/>
                  <a:pt x="14748" y="18391"/>
                  <a:pt x="14872" y="18339"/>
                </a:cubicBezTo>
                <a:cubicBezTo>
                  <a:pt x="14899" y="18328"/>
                  <a:pt x="14932" y="18333"/>
                  <a:pt x="14957" y="18318"/>
                </a:cubicBezTo>
                <a:cubicBezTo>
                  <a:pt x="14987" y="18301"/>
                  <a:pt x="15014" y="18282"/>
                  <a:pt x="15041" y="18263"/>
                </a:cubicBezTo>
                <a:cubicBezTo>
                  <a:pt x="15026" y="18397"/>
                  <a:pt x="15008" y="18533"/>
                  <a:pt x="14993" y="18668"/>
                </a:cubicBezTo>
                <a:cubicBezTo>
                  <a:pt x="14659" y="18768"/>
                  <a:pt x="14319" y="18855"/>
                  <a:pt x="13980" y="18927"/>
                </a:cubicBezTo>
                <a:cubicBezTo>
                  <a:pt x="13978" y="18922"/>
                  <a:pt x="13977" y="18918"/>
                  <a:pt x="13976" y="18914"/>
                </a:cubicBezTo>
                <a:cubicBezTo>
                  <a:pt x="13970" y="18899"/>
                  <a:pt x="13925" y="18890"/>
                  <a:pt x="13939" y="18882"/>
                </a:cubicBezTo>
                <a:cubicBezTo>
                  <a:pt x="13981" y="18860"/>
                  <a:pt x="14036" y="18881"/>
                  <a:pt x="14077" y="18860"/>
                </a:cubicBezTo>
                <a:cubicBezTo>
                  <a:pt x="14135" y="18832"/>
                  <a:pt x="14172" y="18774"/>
                  <a:pt x="14227" y="18741"/>
                </a:cubicBezTo>
                <a:close/>
                <a:moveTo>
                  <a:pt x="14209" y="9103"/>
                </a:moveTo>
                <a:cubicBezTo>
                  <a:pt x="14187" y="9068"/>
                  <a:pt x="14175" y="9028"/>
                  <a:pt x="14155" y="8992"/>
                </a:cubicBezTo>
                <a:cubicBezTo>
                  <a:pt x="14132" y="8953"/>
                  <a:pt x="14107" y="8915"/>
                  <a:pt x="14081" y="8878"/>
                </a:cubicBezTo>
                <a:cubicBezTo>
                  <a:pt x="14028" y="8664"/>
                  <a:pt x="13973" y="8451"/>
                  <a:pt x="13915" y="8238"/>
                </a:cubicBezTo>
                <a:cubicBezTo>
                  <a:pt x="13958" y="8142"/>
                  <a:pt x="13967" y="8032"/>
                  <a:pt x="13993" y="7930"/>
                </a:cubicBezTo>
                <a:cubicBezTo>
                  <a:pt x="13998" y="7907"/>
                  <a:pt x="14035" y="7855"/>
                  <a:pt x="14041" y="7878"/>
                </a:cubicBezTo>
                <a:cubicBezTo>
                  <a:pt x="14055" y="7944"/>
                  <a:pt x="14044" y="8014"/>
                  <a:pt x="14035" y="8081"/>
                </a:cubicBezTo>
                <a:cubicBezTo>
                  <a:pt x="14031" y="8120"/>
                  <a:pt x="13976" y="8165"/>
                  <a:pt x="14002" y="8193"/>
                </a:cubicBezTo>
                <a:cubicBezTo>
                  <a:pt x="14033" y="8227"/>
                  <a:pt x="14103" y="8165"/>
                  <a:pt x="14139" y="8193"/>
                </a:cubicBezTo>
                <a:cubicBezTo>
                  <a:pt x="14210" y="8248"/>
                  <a:pt x="14239" y="8342"/>
                  <a:pt x="14290" y="8416"/>
                </a:cubicBezTo>
                <a:cubicBezTo>
                  <a:pt x="14352" y="8504"/>
                  <a:pt x="14451" y="8564"/>
                  <a:pt x="14508" y="8655"/>
                </a:cubicBezTo>
                <a:cubicBezTo>
                  <a:pt x="14520" y="8675"/>
                  <a:pt x="14511" y="8703"/>
                  <a:pt x="14521" y="8724"/>
                </a:cubicBezTo>
                <a:cubicBezTo>
                  <a:pt x="14559" y="8802"/>
                  <a:pt x="14605" y="8876"/>
                  <a:pt x="14652" y="8950"/>
                </a:cubicBezTo>
                <a:cubicBezTo>
                  <a:pt x="14661" y="8965"/>
                  <a:pt x="14670" y="8978"/>
                  <a:pt x="14679" y="8989"/>
                </a:cubicBezTo>
                <a:cubicBezTo>
                  <a:pt x="14523" y="9030"/>
                  <a:pt x="14366" y="9067"/>
                  <a:pt x="14209" y="9103"/>
                </a:cubicBezTo>
                <a:close/>
                <a:moveTo>
                  <a:pt x="12737" y="688"/>
                </a:moveTo>
                <a:cubicBezTo>
                  <a:pt x="12775" y="669"/>
                  <a:pt x="12764" y="607"/>
                  <a:pt x="12783" y="568"/>
                </a:cubicBezTo>
                <a:cubicBezTo>
                  <a:pt x="12870" y="598"/>
                  <a:pt x="12954" y="630"/>
                  <a:pt x="13033" y="664"/>
                </a:cubicBezTo>
                <a:cubicBezTo>
                  <a:pt x="13086" y="687"/>
                  <a:pt x="13136" y="711"/>
                  <a:pt x="13185" y="736"/>
                </a:cubicBezTo>
                <a:cubicBezTo>
                  <a:pt x="13090" y="737"/>
                  <a:pt x="12994" y="740"/>
                  <a:pt x="12898" y="741"/>
                </a:cubicBezTo>
                <a:cubicBezTo>
                  <a:pt x="12893" y="723"/>
                  <a:pt x="12897" y="693"/>
                  <a:pt x="12883" y="699"/>
                </a:cubicBezTo>
                <a:cubicBezTo>
                  <a:pt x="12862" y="709"/>
                  <a:pt x="12847" y="725"/>
                  <a:pt x="12833" y="743"/>
                </a:cubicBezTo>
                <a:cubicBezTo>
                  <a:pt x="12653" y="746"/>
                  <a:pt x="12473" y="749"/>
                  <a:pt x="12293" y="754"/>
                </a:cubicBezTo>
                <a:cubicBezTo>
                  <a:pt x="12045" y="760"/>
                  <a:pt x="11794" y="809"/>
                  <a:pt x="11549" y="866"/>
                </a:cubicBezTo>
                <a:cubicBezTo>
                  <a:pt x="11537" y="862"/>
                  <a:pt x="11524" y="857"/>
                  <a:pt x="11512" y="854"/>
                </a:cubicBezTo>
                <a:cubicBezTo>
                  <a:pt x="11668" y="797"/>
                  <a:pt x="11825" y="745"/>
                  <a:pt x="11985" y="701"/>
                </a:cubicBezTo>
                <a:cubicBezTo>
                  <a:pt x="12239" y="632"/>
                  <a:pt x="12492" y="582"/>
                  <a:pt x="12744" y="554"/>
                </a:cubicBezTo>
                <a:cubicBezTo>
                  <a:pt x="12752" y="556"/>
                  <a:pt x="12761" y="560"/>
                  <a:pt x="12769" y="563"/>
                </a:cubicBezTo>
                <a:cubicBezTo>
                  <a:pt x="12748" y="575"/>
                  <a:pt x="12726" y="588"/>
                  <a:pt x="12704" y="600"/>
                </a:cubicBezTo>
                <a:cubicBezTo>
                  <a:pt x="12704" y="600"/>
                  <a:pt x="12709" y="702"/>
                  <a:pt x="12737" y="688"/>
                </a:cubicBezTo>
                <a:close/>
                <a:moveTo>
                  <a:pt x="9974" y="619"/>
                </a:moveTo>
                <a:cubicBezTo>
                  <a:pt x="9747" y="523"/>
                  <a:pt x="9539" y="457"/>
                  <a:pt x="9329" y="412"/>
                </a:cubicBezTo>
                <a:cubicBezTo>
                  <a:pt x="9492" y="376"/>
                  <a:pt x="9663" y="345"/>
                  <a:pt x="9842" y="322"/>
                </a:cubicBezTo>
                <a:cubicBezTo>
                  <a:pt x="10029" y="410"/>
                  <a:pt x="10233" y="582"/>
                  <a:pt x="10369" y="712"/>
                </a:cubicBezTo>
                <a:cubicBezTo>
                  <a:pt x="10437" y="776"/>
                  <a:pt x="10501" y="843"/>
                  <a:pt x="10564" y="912"/>
                </a:cubicBezTo>
                <a:cubicBezTo>
                  <a:pt x="10534" y="895"/>
                  <a:pt x="10505" y="878"/>
                  <a:pt x="10476" y="862"/>
                </a:cubicBezTo>
                <a:cubicBezTo>
                  <a:pt x="10313" y="773"/>
                  <a:pt x="10146" y="691"/>
                  <a:pt x="9974" y="619"/>
                </a:cubicBezTo>
                <a:close/>
                <a:moveTo>
                  <a:pt x="10531" y="2115"/>
                </a:moveTo>
                <a:cubicBezTo>
                  <a:pt x="10557" y="2101"/>
                  <a:pt x="10593" y="2132"/>
                  <a:pt x="10620" y="2120"/>
                </a:cubicBezTo>
                <a:cubicBezTo>
                  <a:pt x="10634" y="2114"/>
                  <a:pt x="10610" y="2085"/>
                  <a:pt x="10620" y="2075"/>
                </a:cubicBezTo>
                <a:cubicBezTo>
                  <a:pt x="10641" y="2054"/>
                  <a:pt x="10709" y="2068"/>
                  <a:pt x="10701" y="2039"/>
                </a:cubicBezTo>
                <a:cubicBezTo>
                  <a:pt x="10686" y="1985"/>
                  <a:pt x="10610" y="1972"/>
                  <a:pt x="10579" y="1925"/>
                </a:cubicBezTo>
                <a:cubicBezTo>
                  <a:pt x="10576" y="1921"/>
                  <a:pt x="10563" y="1887"/>
                  <a:pt x="10551" y="1846"/>
                </a:cubicBezTo>
                <a:cubicBezTo>
                  <a:pt x="10566" y="1802"/>
                  <a:pt x="10582" y="1758"/>
                  <a:pt x="10598" y="1715"/>
                </a:cubicBezTo>
                <a:cubicBezTo>
                  <a:pt x="10605" y="1694"/>
                  <a:pt x="10614" y="1674"/>
                  <a:pt x="10621" y="1654"/>
                </a:cubicBezTo>
                <a:cubicBezTo>
                  <a:pt x="10624" y="1653"/>
                  <a:pt x="10626" y="1652"/>
                  <a:pt x="10628" y="1651"/>
                </a:cubicBezTo>
                <a:cubicBezTo>
                  <a:pt x="10672" y="1626"/>
                  <a:pt x="10706" y="1585"/>
                  <a:pt x="10753" y="1564"/>
                </a:cubicBezTo>
                <a:cubicBezTo>
                  <a:pt x="10771" y="1555"/>
                  <a:pt x="10791" y="1553"/>
                  <a:pt x="10812" y="1551"/>
                </a:cubicBezTo>
                <a:cubicBezTo>
                  <a:pt x="10857" y="1870"/>
                  <a:pt x="10898" y="2191"/>
                  <a:pt x="10934" y="2512"/>
                </a:cubicBezTo>
                <a:cubicBezTo>
                  <a:pt x="10934" y="2512"/>
                  <a:pt x="10934" y="2512"/>
                  <a:pt x="10933" y="2513"/>
                </a:cubicBezTo>
                <a:cubicBezTo>
                  <a:pt x="10933" y="2521"/>
                  <a:pt x="10934" y="2530"/>
                  <a:pt x="10937" y="2539"/>
                </a:cubicBezTo>
                <a:cubicBezTo>
                  <a:pt x="10943" y="2591"/>
                  <a:pt x="10948" y="2643"/>
                  <a:pt x="10954" y="2695"/>
                </a:cubicBezTo>
                <a:cubicBezTo>
                  <a:pt x="10781" y="2773"/>
                  <a:pt x="10575" y="2752"/>
                  <a:pt x="10387" y="2781"/>
                </a:cubicBezTo>
                <a:cubicBezTo>
                  <a:pt x="10370" y="2784"/>
                  <a:pt x="10353" y="2784"/>
                  <a:pt x="10336" y="2789"/>
                </a:cubicBezTo>
                <a:cubicBezTo>
                  <a:pt x="10302" y="2799"/>
                  <a:pt x="10267" y="2809"/>
                  <a:pt x="10233" y="2819"/>
                </a:cubicBezTo>
                <a:cubicBezTo>
                  <a:pt x="10292" y="2624"/>
                  <a:pt x="10352" y="2429"/>
                  <a:pt x="10416" y="2236"/>
                </a:cubicBezTo>
                <a:cubicBezTo>
                  <a:pt x="10439" y="2189"/>
                  <a:pt x="10472" y="2148"/>
                  <a:pt x="10531" y="2115"/>
                </a:cubicBezTo>
                <a:close/>
                <a:moveTo>
                  <a:pt x="7894" y="1360"/>
                </a:moveTo>
                <a:cubicBezTo>
                  <a:pt x="7822" y="1354"/>
                  <a:pt x="7750" y="1351"/>
                  <a:pt x="7678" y="1349"/>
                </a:cubicBezTo>
                <a:cubicBezTo>
                  <a:pt x="7689" y="1328"/>
                  <a:pt x="7700" y="1306"/>
                  <a:pt x="7713" y="1284"/>
                </a:cubicBezTo>
                <a:cubicBezTo>
                  <a:pt x="8130" y="1210"/>
                  <a:pt x="8559" y="1134"/>
                  <a:pt x="8972" y="1134"/>
                </a:cubicBezTo>
                <a:cubicBezTo>
                  <a:pt x="8980" y="1134"/>
                  <a:pt x="8986" y="1134"/>
                  <a:pt x="8992" y="1134"/>
                </a:cubicBezTo>
                <a:cubicBezTo>
                  <a:pt x="9201" y="1135"/>
                  <a:pt x="9484" y="1138"/>
                  <a:pt x="9762" y="1141"/>
                </a:cubicBezTo>
                <a:cubicBezTo>
                  <a:pt x="9180" y="1201"/>
                  <a:pt x="8605" y="1288"/>
                  <a:pt x="8024" y="1432"/>
                </a:cubicBezTo>
                <a:cubicBezTo>
                  <a:pt x="7890" y="1466"/>
                  <a:pt x="7757" y="1501"/>
                  <a:pt x="7624" y="1537"/>
                </a:cubicBezTo>
                <a:cubicBezTo>
                  <a:pt x="7627" y="1513"/>
                  <a:pt x="7631" y="1490"/>
                  <a:pt x="7637" y="1466"/>
                </a:cubicBezTo>
                <a:cubicBezTo>
                  <a:pt x="7657" y="1466"/>
                  <a:pt x="7678" y="1477"/>
                  <a:pt x="7696" y="1469"/>
                </a:cubicBezTo>
                <a:cubicBezTo>
                  <a:pt x="7749" y="1447"/>
                  <a:pt x="7793" y="1407"/>
                  <a:pt x="7843" y="1380"/>
                </a:cubicBezTo>
                <a:cubicBezTo>
                  <a:pt x="7859" y="1371"/>
                  <a:pt x="7912" y="1362"/>
                  <a:pt x="7894" y="1360"/>
                </a:cubicBezTo>
                <a:close/>
                <a:moveTo>
                  <a:pt x="7527" y="1664"/>
                </a:moveTo>
                <a:cubicBezTo>
                  <a:pt x="7537" y="1761"/>
                  <a:pt x="7567" y="1855"/>
                  <a:pt x="7615" y="1945"/>
                </a:cubicBezTo>
                <a:cubicBezTo>
                  <a:pt x="7102" y="2159"/>
                  <a:pt x="6602" y="2402"/>
                  <a:pt x="6117" y="2675"/>
                </a:cubicBezTo>
                <a:cubicBezTo>
                  <a:pt x="5654" y="2935"/>
                  <a:pt x="5196" y="3230"/>
                  <a:pt x="4751" y="3554"/>
                </a:cubicBezTo>
                <a:cubicBezTo>
                  <a:pt x="4691" y="3399"/>
                  <a:pt x="4657" y="3236"/>
                  <a:pt x="4658" y="3064"/>
                </a:cubicBezTo>
                <a:cubicBezTo>
                  <a:pt x="4658" y="3000"/>
                  <a:pt x="4663" y="2934"/>
                  <a:pt x="4673" y="2867"/>
                </a:cubicBezTo>
                <a:cubicBezTo>
                  <a:pt x="4679" y="2825"/>
                  <a:pt x="4687" y="2784"/>
                  <a:pt x="4697" y="2743"/>
                </a:cubicBezTo>
                <a:cubicBezTo>
                  <a:pt x="5556" y="2300"/>
                  <a:pt x="6511" y="1946"/>
                  <a:pt x="7527" y="1664"/>
                </a:cubicBezTo>
                <a:close/>
                <a:moveTo>
                  <a:pt x="7426" y="1335"/>
                </a:moveTo>
                <a:cubicBezTo>
                  <a:pt x="7473" y="1327"/>
                  <a:pt x="7520" y="1318"/>
                  <a:pt x="7568" y="1310"/>
                </a:cubicBezTo>
                <a:cubicBezTo>
                  <a:pt x="7576" y="1309"/>
                  <a:pt x="7584" y="1307"/>
                  <a:pt x="7593" y="1306"/>
                </a:cubicBezTo>
                <a:cubicBezTo>
                  <a:pt x="7586" y="1319"/>
                  <a:pt x="7581" y="1333"/>
                  <a:pt x="7576" y="1347"/>
                </a:cubicBezTo>
                <a:cubicBezTo>
                  <a:pt x="7528" y="1346"/>
                  <a:pt x="7480" y="1344"/>
                  <a:pt x="7432" y="1341"/>
                </a:cubicBezTo>
                <a:cubicBezTo>
                  <a:pt x="7430" y="1341"/>
                  <a:pt x="7428" y="1338"/>
                  <a:pt x="7426" y="1335"/>
                </a:cubicBezTo>
                <a:close/>
                <a:moveTo>
                  <a:pt x="7357" y="1348"/>
                </a:moveTo>
                <a:cubicBezTo>
                  <a:pt x="7373" y="1345"/>
                  <a:pt x="7389" y="1342"/>
                  <a:pt x="7405" y="1339"/>
                </a:cubicBezTo>
                <a:cubicBezTo>
                  <a:pt x="7381" y="1358"/>
                  <a:pt x="7353" y="1393"/>
                  <a:pt x="7351" y="1372"/>
                </a:cubicBezTo>
                <a:cubicBezTo>
                  <a:pt x="7350" y="1364"/>
                  <a:pt x="7353" y="1356"/>
                  <a:pt x="7357" y="1348"/>
                </a:cubicBezTo>
                <a:close/>
                <a:moveTo>
                  <a:pt x="5382" y="1723"/>
                </a:moveTo>
                <a:cubicBezTo>
                  <a:pt x="5386" y="1720"/>
                  <a:pt x="5390" y="1717"/>
                  <a:pt x="5394" y="1714"/>
                </a:cubicBezTo>
                <a:cubicBezTo>
                  <a:pt x="5408" y="1707"/>
                  <a:pt x="5422" y="1700"/>
                  <a:pt x="5436" y="1693"/>
                </a:cubicBezTo>
                <a:cubicBezTo>
                  <a:pt x="5419" y="1704"/>
                  <a:pt x="5401" y="1714"/>
                  <a:pt x="5382" y="1723"/>
                </a:cubicBezTo>
                <a:close/>
                <a:moveTo>
                  <a:pt x="7356" y="1348"/>
                </a:moveTo>
                <a:cubicBezTo>
                  <a:pt x="7353" y="1358"/>
                  <a:pt x="7304" y="1369"/>
                  <a:pt x="7287" y="1383"/>
                </a:cubicBezTo>
                <a:cubicBezTo>
                  <a:pt x="7239" y="1422"/>
                  <a:pt x="7194" y="1466"/>
                  <a:pt x="7147" y="1508"/>
                </a:cubicBezTo>
                <a:cubicBezTo>
                  <a:pt x="7147" y="1508"/>
                  <a:pt x="7256" y="1564"/>
                  <a:pt x="7314" y="1559"/>
                </a:cubicBezTo>
                <a:cubicBezTo>
                  <a:pt x="7390" y="1553"/>
                  <a:pt x="7461" y="1523"/>
                  <a:pt x="7534" y="1496"/>
                </a:cubicBezTo>
                <a:cubicBezTo>
                  <a:pt x="7530" y="1519"/>
                  <a:pt x="7528" y="1541"/>
                  <a:pt x="7526" y="1564"/>
                </a:cubicBezTo>
                <a:cubicBezTo>
                  <a:pt x="6527" y="1840"/>
                  <a:pt x="5585" y="2185"/>
                  <a:pt x="4731" y="2617"/>
                </a:cubicBezTo>
                <a:cubicBezTo>
                  <a:pt x="4814" y="2366"/>
                  <a:pt x="4962" y="2142"/>
                  <a:pt x="5149" y="1943"/>
                </a:cubicBezTo>
                <a:cubicBezTo>
                  <a:pt x="5782" y="1664"/>
                  <a:pt x="6459" y="1510"/>
                  <a:pt x="7356" y="1348"/>
                </a:cubicBezTo>
                <a:close/>
                <a:moveTo>
                  <a:pt x="4672" y="3612"/>
                </a:moveTo>
                <a:cubicBezTo>
                  <a:pt x="3847" y="4223"/>
                  <a:pt x="3073" y="4937"/>
                  <a:pt x="2403" y="5733"/>
                </a:cubicBezTo>
                <a:cubicBezTo>
                  <a:pt x="2341" y="5490"/>
                  <a:pt x="2358" y="5365"/>
                  <a:pt x="2347" y="4961"/>
                </a:cubicBezTo>
                <a:cubicBezTo>
                  <a:pt x="2347" y="4955"/>
                  <a:pt x="2347" y="4949"/>
                  <a:pt x="2347" y="4943"/>
                </a:cubicBezTo>
                <a:cubicBezTo>
                  <a:pt x="2346" y="4736"/>
                  <a:pt x="2443" y="4483"/>
                  <a:pt x="2528" y="4287"/>
                </a:cubicBezTo>
                <a:cubicBezTo>
                  <a:pt x="2532" y="4279"/>
                  <a:pt x="2536" y="4271"/>
                  <a:pt x="2539" y="4263"/>
                </a:cubicBezTo>
                <a:cubicBezTo>
                  <a:pt x="3125" y="3691"/>
                  <a:pt x="3816" y="3208"/>
                  <a:pt x="4587" y="2800"/>
                </a:cubicBezTo>
                <a:cubicBezTo>
                  <a:pt x="4583" y="2818"/>
                  <a:pt x="4580" y="2835"/>
                  <a:pt x="4577" y="2853"/>
                </a:cubicBezTo>
                <a:cubicBezTo>
                  <a:pt x="4567" y="2925"/>
                  <a:pt x="4562" y="2995"/>
                  <a:pt x="4562" y="3064"/>
                </a:cubicBezTo>
                <a:cubicBezTo>
                  <a:pt x="4563" y="3259"/>
                  <a:pt x="4603" y="3441"/>
                  <a:pt x="4672" y="3612"/>
                </a:cubicBezTo>
                <a:close/>
                <a:moveTo>
                  <a:pt x="2562" y="14856"/>
                </a:moveTo>
                <a:cubicBezTo>
                  <a:pt x="2562" y="14705"/>
                  <a:pt x="2565" y="14554"/>
                  <a:pt x="2574" y="14405"/>
                </a:cubicBezTo>
                <a:cubicBezTo>
                  <a:pt x="3316" y="14947"/>
                  <a:pt x="4156" y="15381"/>
                  <a:pt x="5011" y="15714"/>
                </a:cubicBezTo>
                <a:cubicBezTo>
                  <a:pt x="5006" y="16222"/>
                  <a:pt x="5002" y="16730"/>
                  <a:pt x="5001" y="17238"/>
                </a:cubicBezTo>
                <a:cubicBezTo>
                  <a:pt x="5001" y="17240"/>
                  <a:pt x="5001" y="17243"/>
                  <a:pt x="5001" y="17245"/>
                </a:cubicBezTo>
                <a:cubicBezTo>
                  <a:pt x="5001" y="17540"/>
                  <a:pt x="5061" y="17828"/>
                  <a:pt x="5094" y="18113"/>
                </a:cubicBezTo>
                <a:cubicBezTo>
                  <a:pt x="5095" y="18117"/>
                  <a:pt x="5095" y="18121"/>
                  <a:pt x="5096" y="18125"/>
                </a:cubicBezTo>
                <a:cubicBezTo>
                  <a:pt x="4255" y="17769"/>
                  <a:pt x="3449" y="17321"/>
                  <a:pt x="2743" y="16769"/>
                </a:cubicBezTo>
                <a:cubicBezTo>
                  <a:pt x="2700" y="16597"/>
                  <a:pt x="2663" y="16421"/>
                  <a:pt x="2645" y="16249"/>
                </a:cubicBezTo>
                <a:cubicBezTo>
                  <a:pt x="2617" y="15987"/>
                  <a:pt x="2592" y="15724"/>
                  <a:pt x="2568" y="15462"/>
                </a:cubicBezTo>
                <a:cubicBezTo>
                  <a:pt x="2565" y="15427"/>
                  <a:pt x="2563" y="15392"/>
                  <a:pt x="2563" y="15358"/>
                </a:cubicBezTo>
                <a:cubicBezTo>
                  <a:pt x="2563" y="15354"/>
                  <a:pt x="2563" y="15351"/>
                  <a:pt x="2563" y="15349"/>
                </a:cubicBezTo>
                <a:cubicBezTo>
                  <a:pt x="2563" y="15305"/>
                  <a:pt x="2564" y="15262"/>
                  <a:pt x="2564" y="15219"/>
                </a:cubicBezTo>
                <a:cubicBezTo>
                  <a:pt x="2564" y="15098"/>
                  <a:pt x="2562" y="14977"/>
                  <a:pt x="2562" y="14856"/>
                </a:cubicBezTo>
                <a:close/>
                <a:moveTo>
                  <a:pt x="10471" y="20810"/>
                </a:moveTo>
                <a:cubicBezTo>
                  <a:pt x="9852" y="20785"/>
                  <a:pt x="9356" y="20755"/>
                  <a:pt x="8730" y="20668"/>
                </a:cubicBezTo>
                <a:cubicBezTo>
                  <a:pt x="8677" y="20660"/>
                  <a:pt x="8623" y="20652"/>
                  <a:pt x="8570" y="20644"/>
                </a:cubicBezTo>
                <a:cubicBezTo>
                  <a:pt x="8501" y="20422"/>
                  <a:pt x="8456" y="20184"/>
                  <a:pt x="8427" y="19957"/>
                </a:cubicBezTo>
                <a:cubicBezTo>
                  <a:pt x="8392" y="19685"/>
                  <a:pt x="8339" y="19418"/>
                  <a:pt x="8332" y="19152"/>
                </a:cubicBezTo>
                <a:cubicBezTo>
                  <a:pt x="8687" y="19212"/>
                  <a:pt x="9058" y="19263"/>
                  <a:pt x="9396" y="19290"/>
                </a:cubicBezTo>
                <a:cubicBezTo>
                  <a:pt x="9468" y="19364"/>
                  <a:pt x="9529" y="19389"/>
                  <a:pt x="9581" y="19455"/>
                </a:cubicBezTo>
                <a:cubicBezTo>
                  <a:pt x="9647" y="19539"/>
                  <a:pt x="9586" y="19599"/>
                  <a:pt x="9625" y="19707"/>
                </a:cubicBezTo>
                <a:cubicBezTo>
                  <a:pt x="9660" y="19805"/>
                  <a:pt x="9712" y="19896"/>
                  <a:pt x="9758" y="19989"/>
                </a:cubicBezTo>
                <a:cubicBezTo>
                  <a:pt x="9840" y="20155"/>
                  <a:pt x="9937" y="20178"/>
                  <a:pt x="10089" y="20263"/>
                </a:cubicBezTo>
                <a:cubicBezTo>
                  <a:pt x="10183" y="20315"/>
                  <a:pt x="10178" y="20370"/>
                  <a:pt x="10260" y="20456"/>
                </a:cubicBezTo>
                <a:cubicBezTo>
                  <a:pt x="10299" y="20496"/>
                  <a:pt x="10345" y="20526"/>
                  <a:pt x="10389" y="20560"/>
                </a:cubicBezTo>
                <a:cubicBezTo>
                  <a:pt x="10412" y="20579"/>
                  <a:pt x="10445" y="20588"/>
                  <a:pt x="10461" y="20613"/>
                </a:cubicBezTo>
                <a:cubicBezTo>
                  <a:pt x="10573" y="20791"/>
                  <a:pt x="10158" y="20575"/>
                  <a:pt x="10471" y="20810"/>
                </a:cubicBezTo>
                <a:close/>
                <a:moveTo>
                  <a:pt x="20658" y="9933"/>
                </a:moveTo>
                <a:cubicBezTo>
                  <a:pt x="20673" y="9970"/>
                  <a:pt x="20706" y="9998"/>
                  <a:pt x="20718" y="10036"/>
                </a:cubicBezTo>
                <a:cubicBezTo>
                  <a:pt x="20963" y="10820"/>
                  <a:pt x="20693" y="10065"/>
                  <a:pt x="20851" y="10523"/>
                </a:cubicBezTo>
                <a:cubicBezTo>
                  <a:pt x="20887" y="10628"/>
                  <a:pt x="20929" y="10732"/>
                  <a:pt x="20963" y="10838"/>
                </a:cubicBezTo>
                <a:cubicBezTo>
                  <a:pt x="20969" y="10856"/>
                  <a:pt x="20965" y="10875"/>
                  <a:pt x="20969" y="10893"/>
                </a:cubicBezTo>
                <a:cubicBezTo>
                  <a:pt x="20991" y="10989"/>
                  <a:pt x="20988" y="11096"/>
                  <a:pt x="21040" y="11179"/>
                </a:cubicBezTo>
                <a:cubicBezTo>
                  <a:pt x="21050" y="11195"/>
                  <a:pt x="21070" y="11180"/>
                  <a:pt x="21086" y="11158"/>
                </a:cubicBezTo>
                <a:cubicBezTo>
                  <a:pt x="21111" y="11316"/>
                  <a:pt x="21134" y="11475"/>
                  <a:pt x="21149" y="11634"/>
                </a:cubicBezTo>
                <a:cubicBezTo>
                  <a:pt x="20911" y="12265"/>
                  <a:pt x="20539" y="12829"/>
                  <a:pt x="20082" y="13328"/>
                </a:cubicBezTo>
                <a:cubicBezTo>
                  <a:pt x="20018" y="12643"/>
                  <a:pt x="19884" y="11966"/>
                  <a:pt x="19713" y="11333"/>
                </a:cubicBezTo>
                <a:cubicBezTo>
                  <a:pt x="19644" y="11074"/>
                  <a:pt x="19565" y="10818"/>
                  <a:pt x="19479" y="10564"/>
                </a:cubicBezTo>
                <a:cubicBezTo>
                  <a:pt x="19868" y="10196"/>
                  <a:pt x="20202" y="9782"/>
                  <a:pt x="20448" y="9319"/>
                </a:cubicBezTo>
                <a:cubicBezTo>
                  <a:pt x="20514" y="9530"/>
                  <a:pt x="20576" y="9729"/>
                  <a:pt x="20658" y="9933"/>
                </a:cubicBezTo>
                <a:close/>
                <a:moveTo>
                  <a:pt x="21016" y="7618"/>
                </a:moveTo>
                <a:cubicBezTo>
                  <a:pt x="21113" y="7928"/>
                  <a:pt x="21197" y="8241"/>
                  <a:pt x="21265" y="8559"/>
                </a:cubicBezTo>
                <a:cubicBezTo>
                  <a:pt x="21212" y="8385"/>
                  <a:pt x="21152" y="8209"/>
                  <a:pt x="21082" y="8025"/>
                </a:cubicBezTo>
                <a:cubicBezTo>
                  <a:pt x="21068" y="7988"/>
                  <a:pt x="21052" y="7951"/>
                  <a:pt x="21037" y="7914"/>
                </a:cubicBezTo>
                <a:cubicBezTo>
                  <a:pt x="21035" y="7896"/>
                  <a:pt x="21033" y="7879"/>
                  <a:pt x="21032" y="7861"/>
                </a:cubicBezTo>
                <a:cubicBezTo>
                  <a:pt x="21027" y="7812"/>
                  <a:pt x="21038" y="7760"/>
                  <a:pt x="21028" y="7711"/>
                </a:cubicBezTo>
                <a:cubicBezTo>
                  <a:pt x="21016" y="7654"/>
                  <a:pt x="20996" y="7599"/>
                  <a:pt x="20971" y="7547"/>
                </a:cubicBezTo>
                <a:cubicBezTo>
                  <a:pt x="20989" y="7571"/>
                  <a:pt x="21003" y="7594"/>
                  <a:pt x="21016" y="7618"/>
                </a:cubicBezTo>
                <a:close/>
                <a:moveTo>
                  <a:pt x="98" y="10938"/>
                </a:moveTo>
                <a:cubicBezTo>
                  <a:pt x="97" y="10888"/>
                  <a:pt x="96" y="10838"/>
                  <a:pt x="96" y="10787"/>
                </a:cubicBezTo>
                <a:cubicBezTo>
                  <a:pt x="96" y="10698"/>
                  <a:pt x="98" y="10608"/>
                  <a:pt x="100" y="10519"/>
                </a:cubicBezTo>
                <a:cubicBezTo>
                  <a:pt x="105" y="10586"/>
                  <a:pt x="111" y="10653"/>
                  <a:pt x="119" y="10719"/>
                </a:cubicBezTo>
                <a:cubicBezTo>
                  <a:pt x="111" y="10792"/>
                  <a:pt x="104" y="10865"/>
                  <a:pt x="98" y="10938"/>
                </a:cubicBezTo>
                <a:close/>
                <a:moveTo>
                  <a:pt x="20604" y="6275"/>
                </a:moveTo>
                <a:cubicBezTo>
                  <a:pt x="20603" y="6273"/>
                  <a:pt x="20602" y="6269"/>
                  <a:pt x="20601" y="6269"/>
                </a:cubicBezTo>
                <a:lnTo>
                  <a:pt x="20601" y="6269"/>
                </a:lnTo>
                <a:cubicBezTo>
                  <a:pt x="20080" y="5124"/>
                  <a:pt x="19366" y="4102"/>
                  <a:pt x="18479" y="3205"/>
                </a:cubicBezTo>
                <a:cubicBezTo>
                  <a:pt x="18463" y="3188"/>
                  <a:pt x="18447" y="3169"/>
                  <a:pt x="18430" y="3153"/>
                </a:cubicBezTo>
                <a:lnTo>
                  <a:pt x="18429" y="3154"/>
                </a:lnTo>
                <a:cubicBezTo>
                  <a:pt x="18348" y="3073"/>
                  <a:pt x="18265" y="2993"/>
                  <a:pt x="18182" y="2915"/>
                </a:cubicBezTo>
                <a:lnTo>
                  <a:pt x="18182" y="2914"/>
                </a:lnTo>
                <a:lnTo>
                  <a:pt x="18182" y="2914"/>
                </a:lnTo>
                <a:cubicBezTo>
                  <a:pt x="18176" y="2909"/>
                  <a:pt x="18170" y="2904"/>
                  <a:pt x="18164" y="2899"/>
                </a:cubicBezTo>
                <a:cubicBezTo>
                  <a:pt x="17506" y="2286"/>
                  <a:pt x="16763" y="1748"/>
                  <a:pt x="15942" y="1305"/>
                </a:cubicBezTo>
                <a:lnTo>
                  <a:pt x="15943" y="1303"/>
                </a:lnTo>
                <a:cubicBezTo>
                  <a:pt x="15930" y="1296"/>
                  <a:pt x="15916" y="1290"/>
                  <a:pt x="15902" y="1283"/>
                </a:cubicBezTo>
                <a:cubicBezTo>
                  <a:pt x="15731" y="1192"/>
                  <a:pt x="15557" y="1104"/>
                  <a:pt x="15379" y="1021"/>
                </a:cubicBezTo>
                <a:cubicBezTo>
                  <a:pt x="15342" y="1003"/>
                  <a:pt x="15306" y="986"/>
                  <a:pt x="15270" y="969"/>
                </a:cubicBezTo>
                <a:lnTo>
                  <a:pt x="15269" y="971"/>
                </a:lnTo>
                <a:cubicBezTo>
                  <a:pt x="15179" y="930"/>
                  <a:pt x="15088" y="890"/>
                  <a:pt x="14996" y="851"/>
                </a:cubicBezTo>
                <a:cubicBezTo>
                  <a:pt x="14764" y="753"/>
                  <a:pt x="14530" y="665"/>
                  <a:pt x="14296" y="584"/>
                </a:cubicBezTo>
                <a:lnTo>
                  <a:pt x="14296" y="583"/>
                </a:lnTo>
                <a:cubicBezTo>
                  <a:pt x="14290" y="581"/>
                  <a:pt x="14283" y="580"/>
                  <a:pt x="14276" y="578"/>
                </a:cubicBezTo>
                <a:cubicBezTo>
                  <a:pt x="13132" y="187"/>
                  <a:pt x="11960" y="0"/>
                  <a:pt x="10805" y="0"/>
                </a:cubicBezTo>
                <a:cubicBezTo>
                  <a:pt x="6593" y="0"/>
                  <a:pt x="2591" y="2478"/>
                  <a:pt x="851" y="6599"/>
                </a:cubicBezTo>
                <a:cubicBezTo>
                  <a:pt x="274" y="7968"/>
                  <a:pt x="0" y="9389"/>
                  <a:pt x="0" y="10787"/>
                </a:cubicBezTo>
                <a:cubicBezTo>
                  <a:pt x="0" y="11360"/>
                  <a:pt x="46" y="11928"/>
                  <a:pt x="136" y="12487"/>
                </a:cubicBezTo>
                <a:cubicBezTo>
                  <a:pt x="137" y="12498"/>
                  <a:pt x="138" y="12510"/>
                  <a:pt x="140" y="12521"/>
                </a:cubicBezTo>
                <a:lnTo>
                  <a:pt x="141" y="12514"/>
                </a:lnTo>
                <a:cubicBezTo>
                  <a:pt x="200" y="12877"/>
                  <a:pt x="278" y="13267"/>
                  <a:pt x="374" y="13585"/>
                </a:cubicBezTo>
                <a:lnTo>
                  <a:pt x="374" y="13585"/>
                </a:lnTo>
                <a:cubicBezTo>
                  <a:pt x="374" y="13585"/>
                  <a:pt x="375" y="13595"/>
                  <a:pt x="376" y="13597"/>
                </a:cubicBezTo>
                <a:cubicBezTo>
                  <a:pt x="1199" y="16637"/>
                  <a:pt x="3341" y="19292"/>
                  <a:pt x="6436" y="20657"/>
                </a:cubicBezTo>
                <a:cubicBezTo>
                  <a:pt x="6441" y="20660"/>
                  <a:pt x="6446" y="20665"/>
                  <a:pt x="6451" y="20667"/>
                </a:cubicBezTo>
                <a:lnTo>
                  <a:pt x="6452" y="20666"/>
                </a:lnTo>
                <a:cubicBezTo>
                  <a:pt x="6502" y="20688"/>
                  <a:pt x="6553" y="20719"/>
                  <a:pt x="6604" y="20741"/>
                </a:cubicBezTo>
                <a:cubicBezTo>
                  <a:pt x="7974" y="21318"/>
                  <a:pt x="9396" y="21600"/>
                  <a:pt x="10795" y="21600"/>
                </a:cubicBezTo>
                <a:lnTo>
                  <a:pt x="10796" y="21600"/>
                </a:lnTo>
                <a:cubicBezTo>
                  <a:pt x="11868" y="21600"/>
                  <a:pt x="12934" y="21431"/>
                  <a:pt x="13946" y="21123"/>
                </a:cubicBezTo>
                <a:lnTo>
                  <a:pt x="13955" y="21120"/>
                </a:lnTo>
                <a:lnTo>
                  <a:pt x="13955" y="21120"/>
                </a:lnTo>
                <a:cubicBezTo>
                  <a:pt x="13955" y="21114"/>
                  <a:pt x="13973" y="21109"/>
                  <a:pt x="13985" y="21103"/>
                </a:cubicBezTo>
                <a:cubicBezTo>
                  <a:pt x="14865" y="20832"/>
                  <a:pt x="15705" y="20449"/>
                  <a:pt x="16490" y="19964"/>
                </a:cubicBezTo>
                <a:lnTo>
                  <a:pt x="16490" y="19964"/>
                </a:lnTo>
                <a:lnTo>
                  <a:pt x="16490" y="19964"/>
                </a:lnTo>
                <a:cubicBezTo>
                  <a:pt x="16491" y="19963"/>
                  <a:pt x="16492" y="19963"/>
                  <a:pt x="16493" y="19962"/>
                </a:cubicBezTo>
                <a:lnTo>
                  <a:pt x="16492" y="19964"/>
                </a:lnTo>
                <a:cubicBezTo>
                  <a:pt x="16498" y="19960"/>
                  <a:pt x="16502" y="19956"/>
                  <a:pt x="16508" y="19952"/>
                </a:cubicBezTo>
                <a:cubicBezTo>
                  <a:pt x="18339" y="18815"/>
                  <a:pt x="19847" y="17120"/>
                  <a:pt x="20749" y="14985"/>
                </a:cubicBezTo>
                <a:cubicBezTo>
                  <a:pt x="21327" y="13616"/>
                  <a:pt x="21600" y="12195"/>
                  <a:pt x="21600" y="10797"/>
                </a:cubicBezTo>
                <a:cubicBezTo>
                  <a:pt x="21600" y="9225"/>
                  <a:pt x="21253" y="7682"/>
                  <a:pt x="20604" y="6275"/>
                </a:cubicBezTo>
                <a:close/>
              </a:path>
            </a:pathLst>
          </a:custGeom>
          <a:solidFill>
            <a:schemeClr val="bg1">
              <a:lumMod val="85000"/>
            </a:schemeClr>
          </a:solidFill>
          <a:ln w="12700">
            <a:miter lim="400000"/>
          </a:ln>
        </p:spPr>
        <p:txBody>
          <a:bodyPr lIns="0" tIns="0" rIns="0" bIns="0"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fr-BE" sz="1125"/>
              <a:t>&lt;</a:t>
            </a:r>
            <a:endParaRPr sz="1125"/>
          </a:p>
        </p:txBody>
      </p:sp>
      <p:sp>
        <p:nvSpPr>
          <p:cNvPr id="13" name="Shape 11878">
            <a:extLst>
              <a:ext uri="{FF2B5EF4-FFF2-40B4-BE49-F238E27FC236}">
                <a16:creationId xmlns:a16="http://schemas.microsoft.com/office/drawing/2014/main" id="{7D5615A0-8BDE-4D45-9F56-EB43C9DAE336}"/>
              </a:ext>
            </a:extLst>
          </p:cNvPr>
          <p:cNvSpPr/>
          <p:nvPr userDrawn="1"/>
        </p:nvSpPr>
        <p:spPr>
          <a:xfrm flipH="1" flipV="1">
            <a:off x="3847269" y="2043185"/>
            <a:ext cx="343688" cy="125817"/>
          </a:xfrm>
          <a:prstGeom prst="line">
            <a:avLst/>
          </a:prstGeom>
          <a:ln w="25400">
            <a:solidFill>
              <a:srgbClr val="FFFFFF"/>
            </a:solidFill>
            <a:custDash>
              <a:ds d="200000" sp="200000"/>
            </a:custDash>
            <a:miter lim="400000"/>
          </a:ln>
        </p:spPr>
        <p:txBody>
          <a:bodyPr lIns="0" tIns="0" rIns="0" bIns="0" anchor="ctr"/>
          <a:lstStyle/>
          <a:p>
            <a:pPr lvl="0">
              <a:defRPr sz="3200"/>
            </a:pPr>
            <a:endParaRPr sz="1200"/>
          </a:p>
        </p:txBody>
      </p:sp>
      <p:sp>
        <p:nvSpPr>
          <p:cNvPr id="14" name="Shape 11900">
            <a:extLst>
              <a:ext uri="{FF2B5EF4-FFF2-40B4-BE49-F238E27FC236}">
                <a16:creationId xmlns:a16="http://schemas.microsoft.com/office/drawing/2014/main" id="{E36C9DA6-6100-4240-8003-8D915C255A0C}"/>
              </a:ext>
            </a:extLst>
          </p:cNvPr>
          <p:cNvSpPr/>
          <p:nvPr userDrawn="1"/>
        </p:nvSpPr>
        <p:spPr>
          <a:xfrm flipV="1">
            <a:off x="3758764" y="1663347"/>
            <a:ext cx="298394" cy="298394"/>
          </a:xfrm>
          <a:prstGeom prst="line">
            <a:avLst/>
          </a:prstGeom>
          <a:ln w="25400">
            <a:solidFill>
              <a:srgbClr val="FFFFFF"/>
            </a:solidFill>
            <a:custDash>
              <a:ds d="200000" sp="200000"/>
            </a:custDash>
            <a:miter lim="400000"/>
          </a:ln>
        </p:spPr>
        <p:txBody>
          <a:bodyPr lIns="0" tIns="0" rIns="0" bIns="0" anchor="ctr"/>
          <a:lstStyle/>
          <a:p>
            <a:pPr lvl="0">
              <a:defRPr sz="3200"/>
            </a:pPr>
            <a:endParaRPr sz="1200"/>
          </a:p>
        </p:txBody>
      </p:sp>
      <p:grpSp>
        <p:nvGrpSpPr>
          <p:cNvPr id="15" name="Group 11905">
            <a:extLst>
              <a:ext uri="{FF2B5EF4-FFF2-40B4-BE49-F238E27FC236}">
                <a16:creationId xmlns:a16="http://schemas.microsoft.com/office/drawing/2014/main" id="{85EF41E0-FFC0-4D13-A226-F4A921C3460C}"/>
              </a:ext>
            </a:extLst>
          </p:cNvPr>
          <p:cNvGrpSpPr/>
          <p:nvPr userDrawn="1"/>
        </p:nvGrpSpPr>
        <p:grpSpPr>
          <a:xfrm>
            <a:off x="4249028" y="2618372"/>
            <a:ext cx="749338" cy="749337"/>
            <a:chOff x="0" y="0"/>
            <a:chExt cx="1998232" cy="1998232"/>
          </a:xfrm>
        </p:grpSpPr>
        <p:sp>
          <p:nvSpPr>
            <p:cNvPr id="16" name="Shape 11903">
              <a:extLst>
                <a:ext uri="{FF2B5EF4-FFF2-40B4-BE49-F238E27FC236}">
                  <a16:creationId xmlns:a16="http://schemas.microsoft.com/office/drawing/2014/main" id="{5C237AD5-445C-49B7-A8C6-B7B33D12466A}"/>
                </a:ext>
              </a:extLst>
            </p:cNvPr>
            <p:cNvSpPr/>
            <p:nvPr/>
          </p:nvSpPr>
          <p:spPr>
            <a:xfrm>
              <a:off x="0" y="0"/>
              <a:ext cx="1998233" cy="199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FA1"/>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17" name="Shape 11904">
              <a:extLst>
                <a:ext uri="{FF2B5EF4-FFF2-40B4-BE49-F238E27FC236}">
                  <a16:creationId xmlns:a16="http://schemas.microsoft.com/office/drawing/2014/main" id="{8492C871-B92C-45B4-BEF2-25FCB584FAB5}"/>
                </a:ext>
              </a:extLst>
            </p:cNvPr>
            <p:cNvSpPr/>
            <p:nvPr/>
          </p:nvSpPr>
          <p:spPr>
            <a:xfrm>
              <a:off x="637134" y="385851"/>
              <a:ext cx="596494" cy="1275751"/>
            </a:xfrm>
            <a:custGeom>
              <a:avLst/>
              <a:gdLst/>
              <a:ahLst/>
              <a:cxnLst>
                <a:cxn ang="0">
                  <a:pos x="wd2" y="hd2"/>
                </a:cxn>
                <a:cxn ang="5400000">
                  <a:pos x="wd2" y="hd2"/>
                </a:cxn>
                <a:cxn ang="10800000">
                  <a:pos x="wd2" y="hd2"/>
                </a:cxn>
                <a:cxn ang="16200000">
                  <a:pos x="wd2" y="hd2"/>
                </a:cxn>
              </a:cxnLst>
              <a:rect l="0" t="0" r="r" b="b"/>
              <a:pathLst>
                <a:path w="21600" h="21600" extrusionOk="0">
                  <a:moveTo>
                    <a:pt x="21600" y="7083"/>
                  </a:moveTo>
                  <a:lnTo>
                    <a:pt x="14399" y="7083"/>
                  </a:lnTo>
                  <a:lnTo>
                    <a:pt x="14399" y="5260"/>
                  </a:lnTo>
                  <a:cubicBezTo>
                    <a:pt x="14399" y="4698"/>
                    <a:pt x="14573" y="4302"/>
                    <a:pt x="14925" y="4068"/>
                  </a:cubicBezTo>
                  <a:cubicBezTo>
                    <a:pt x="15273" y="3834"/>
                    <a:pt x="16147" y="3717"/>
                    <a:pt x="17548" y="3717"/>
                  </a:cubicBezTo>
                  <a:lnTo>
                    <a:pt x="21448" y="3717"/>
                  </a:lnTo>
                  <a:lnTo>
                    <a:pt x="21448" y="0"/>
                  </a:lnTo>
                  <a:lnTo>
                    <a:pt x="15149" y="0"/>
                  </a:lnTo>
                  <a:cubicBezTo>
                    <a:pt x="11549" y="0"/>
                    <a:pt x="9098" y="410"/>
                    <a:pt x="7799" y="1227"/>
                  </a:cubicBezTo>
                  <a:cubicBezTo>
                    <a:pt x="6499" y="2046"/>
                    <a:pt x="5849" y="3273"/>
                    <a:pt x="5849" y="4909"/>
                  </a:cubicBezTo>
                  <a:lnTo>
                    <a:pt x="5849" y="7083"/>
                  </a:lnTo>
                  <a:lnTo>
                    <a:pt x="0" y="7083"/>
                  </a:lnTo>
                  <a:lnTo>
                    <a:pt x="0" y="10800"/>
                  </a:lnTo>
                  <a:lnTo>
                    <a:pt x="5849" y="10800"/>
                  </a:lnTo>
                  <a:lnTo>
                    <a:pt x="5849" y="21600"/>
                  </a:lnTo>
                  <a:lnTo>
                    <a:pt x="14399" y="21600"/>
                  </a:lnTo>
                  <a:lnTo>
                    <a:pt x="14399" y="10800"/>
                  </a:lnTo>
                  <a:lnTo>
                    <a:pt x="20699" y="10800"/>
                  </a:lnTo>
                  <a:cubicBezTo>
                    <a:pt x="20699" y="10800"/>
                    <a:pt x="21600" y="7083"/>
                    <a:pt x="21600" y="7083"/>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18" name="Group 11908">
            <a:extLst>
              <a:ext uri="{FF2B5EF4-FFF2-40B4-BE49-F238E27FC236}">
                <a16:creationId xmlns:a16="http://schemas.microsoft.com/office/drawing/2014/main" id="{7DA8AE15-A4C3-4C91-A177-1F154C867F55}"/>
              </a:ext>
            </a:extLst>
          </p:cNvPr>
          <p:cNvGrpSpPr/>
          <p:nvPr userDrawn="1"/>
        </p:nvGrpSpPr>
        <p:grpSpPr>
          <a:xfrm>
            <a:off x="4581540" y="1625337"/>
            <a:ext cx="608472" cy="608472"/>
            <a:chOff x="0" y="0"/>
            <a:chExt cx="1622589" cy="1622589"/>
          </a:xfrm>
        </p:grpSpPr>
        <p:sp>
          <p:nvSpPr>
            <p:cNvPr id="19" name="Shape 11906">
              <a:extLst>
                <a:ext uri="{FF2B5EF4-FFF2-40B4-BE49-F238E27FC236}">
                  <a16:creationId xmlns:a16="http://schemas.microsoft.com/office/drawing/2014/main" id="{435CB1A0-5C94-433D-9D45-6995C9F46FA1}"/>
                </a:ext>
              </a:extLst>
            </p:cNvPr>
            <p:cNvSpPr/>
            <p:nvPr/>
          </p:nvSpPr>
          <p:spPr>
            <a:xfrm>
              <a:off x="0" y="0"/>
              <a:ext cx="1622590" cy="16225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5ADE5"/>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20" name="Shape 11907">
              <a:extLst>
                <a:ext uri="{FF2B5EF4-FFF2-40B4-BE49-F238E27FC236}">
                  <a16:creationId xmlns:a16="http://schemas.microsoft.com/office/drawing/2014/main" id="{444E003A-71C6-4601-9AB3-DC41E0F3478F}"/>
                </a:ext>
              </a:extLst>
            </p:cNvPr>
            <p:cNvSpPr/>
            <p:nvPr/>
          </p:nvSpPr>
          <p:spPr>
            <a:xfrm>
              <a:off x="360509" y="460394"/>
              <a:ext cx="885229" cy="720857"/>
            </a:xfrm>
            <a:custGeom>
              <a:avLst/>
              <a:gdLst/>
              <a:ahLst/>
              <a:cxnLst>
                <a:cxn ang="0">
                  <a:pos x="wd2" y="hd2"/>
                </a:cxn>
                <a:cxn ang="5400000">
                  <a:pos x="wd2" y="hd2"/>
                </a:cxn>
                <a:cxn ang="10800000">
                  <a:pos x="wd2" y="hd2"/>
                </a:cxn>
                <a:cxn ang="16200000">
                  <a:pos x="wd2" y="hd2"/>
                </a:cxn>
              </a:cxnLst>
              <a:rect l="0" t="0" r="r" b="b"/>
              <a:pathLst>
                <a:path w="21600" h="21600" extrusionOk="0">
                  <a:moveTo>
                    <a:pt x="21600" y="2592"/>
                  </a:moveTo>
                  <a:cubicBezTo>
                    <a:pt x="20755" y="3054"/>
                    <a:pt x="19911" y="3342"/>
                    <a:pt x="19067" y="3456"/>
                  </a:cubicBezTo>
                  <a:cubicBezTo>
                    <a:pt x="20005" y="2765"/>
                    <a:pt x="20638" y="1758"/>
                    <a:pt x="20967" y="432"/>
                  </a:cubicBezTo>
                  <a:cubicBezTo>
                    <a:pt x="20122" y="1066"/>
                    <a:pt x="19183" y="1498"/>
                    <a:pt x="18152" y="1728"/>
                  </a:cubicBezTo>
                  <a:cubicBezTo>
                    <a:pt x="17308" y="576"/>
                    <a:pt x="16229" y="0"/>
                    <a:pt x="14915" y="0"/>
                  </a:cubicBezTo>
                  <a:cubicBezTo>
                    <a:pt x="13696" y="0"/>
                    <a:pt x="12652" y="533"/>
                    <a:pt x="11785" y="1598"/>
                  </a:cubicBezTo>
                  <a:cubicBezTo>
                    <a:pt x="10916" y="2664"/>
                    <a:pt x="10483" y="3946"/>
                    <a:pt x="10483" y="5444"/>
                  </a:cubicBezTo>
                  <a:cubicBezTo>
                    <a:pt x="10483" y="5905"/>
                    <a:pt x="10529" y="6337"/>
                    <a:pt x="10624" y="6739"/>
                  </a:cubicBezTo>
                  <a:cubicBezTo>
                    <a:pt x="6871" y="6509"/>
                    <a:pt x="3822" y="4609"/>
                    <a:pt x="1477" y="1037"/>
                  </a:cubicBezTo>
                  <a:cubicBezTo>
                    <a:pt x="1055" y="1900"/>
                    <a:pt x="844" y="2823"/>
                    <a:pt x="844" y="3802"/>
                  </a:cubicBezTo>
                  <a:cubicBezTo>
                    <a:pt x="844" y="5702"/>
                    <a:pt x="1523" y="7200"/>
                    <a:pt x="2884" y="8295"/>
                  </a:cubicBezTo>
                  <a:cubicBezTo>
                    <a:pt x="2134" y="8295"/>
                    <a:pt x="1453" y="8065"/>
                    <a:pt x="844" y="7603"/>
                  </a:cubicBezTo>
                  <a:lnTo>
                    <a:pt x="844" y="7690"/>
                  </a:lnTo>
                  <a:cubicBezTo>
                    <a:pt x="844" y="9016"/>
                    <a:pt x="1183" y="10167"/>
                    <a:pt x="1864" y="11146"/>
                  </a:cubicBezTo>
                  <a:cubicBezTo>
                    <a:pt x="2544" y="12126"/>
                    <a:pt x="3400" y="12759"/>
                    <a:pt x="4432" y="13046"/>
                  </a:cubicBezTo>
                  <a:cubicBezTo>
                    <a:pt x="4010" y="13162"/>
                    <a:pt x="3611" y="13220"/>
                    <a:pt x="3237" y="13220"/>
                  </a:cubicBezTo>
                  <a:cubicBezTo>
                    <a:pt x="2955" y="13220"/>
                    <a:pt x="2674" y="13191"/>
                    <a:pt x="2392" y="13133"/>
                  </a:cubicBezTo>
                  <a:cubicBezTo>
                    <a:pt x="2674" y="14228"/>
                    <a:pt x="3189" y="15120"/>
                    <a:pt x="3940" y="15811"/>
                  </a:cubicBezTo>
                  <a:cubicBezTo>
                    <a:pt x="4689" y="16502"/>
                    <a:pt x="5558" y="16878"/>
                    <a:pt x="6543" y="16934"/>
                  </a:cubicBezTo>
                  <a:cubicBezTo>
                    <a:pt x="4901" y="18490"/>
                    <a:pt x="3072" y="19267"/>
                    <a:pt x="1055" y="19267"/>
                  </a:cubicBezTo>
                  <a:cubicBezTo>
                    <a:pt x="679" y="19267"/>
                    <a:pt x="327" y="19239"/>
                    <a:pt x="0" y="19181"/>
                  </a:cubicBezTo>
                  <a:cubicBezTo>
                    <a:pt x="2063" y="20794"/>
                    <a:pt x="4314" y="21600"/>
                    <a:pt x="6754" y="21600"/>
                  </a:cubicBezTo>
                  <a:cubicBezTo>
                    <a:pt x="10600" y="21600"/>
                    <a:pt x="13673" y="20002"/>
                    <a:pt x="15971" y="16805"/>
                  </a:cubicBezTo>
                  <a:cubicBezTo>
                    <a:pt x="18269" y="13608"/>
                    <a:pt x="19419" y="10052"/>
                    <a:pt x="19419" y="6134"/>
                  </a:cubicBezTo>
                  <a:cubicBezTo>
                    <a:pt x="19419" y="5905"/>
                    <a:pt x="19395" y="5674"/>
                    <a:pt x="19348" y="5444"/>
                  </a:cubicBezTo>
                  <a:cubicBezTo>
                    <a:pt x="20239" y="4637"/>
                    <a:pt x="20990" y="3686"/>
                    <a:pt x="21600" y="2592"/>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21" name="Group 11911">
            <a:extLst>
              <a:ext uri="{FF2B5EF4-FFF2-40B4-BE49-F238E27FC236}">
                <a16:creationId xmlns:a16="http://schemas.microsoft.com/office/drawing/2014/main" id="{BDDEB8D7-B71B-45AF-8C3B-12D964B5935A}"/>
              </a:ext>
            </a:extLst>
          </p:cNvPr>
          <p:cNvGrpSpPr/>
          <p:nvPr userDrawn="1"/>
        </p:nvGrpSpPr>
        <p:grpSpPr>
          <a:xfrm>
            <a:off x="5159983" y="2783218"/>
            <a:ext cx="419645" cy="419646"/>
            <a:chOff x="0" y="0"/>
            <a:chExt cx="1119053" cy="1119053"/>
          </a:xfrm>
        </p:grpSpPr>
        <p:sp>
          <p:nvSpPr>
            <p:cNvPr id="22" name="Shape 11909">
              <a:extLst>
                <a:ext uri="{FF2B5EF4-FFF2-40B4-BE49-F238E27FC236}">
                  <a16:creationId xmlns:a16="http://schemas.microsoft.com/office/drawing/2014/main" id="{AE3F3006-FD87-4F4D-A60A-639789C89CCB}"/>
                </a:ext>
              </a:extLst>
            </p:cNvPr>
            <p:cNvSpPr/>
            <p:nvPr/>
          </p:nvSpPr>
          <p:spPr>
            <a:xfrm>
              <a:off x="0" y="0"/>
              <a:ext cx="1119054" cy="1119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23" name="Shape 11910">
              <a:extLst>
                <a:ext uri="{FF2B5EF4-FFF2-40B4-BE49-F238E27FC236}">
                  <a16:creationId xmlns:a16="http://schemas.microsoft.com/office/drawing/2014/main" id="{11545875-1AC1-4854-9640-3ED5D4A864DD}"/>
                </a:ext>
              </a:extLst>
            </p:cNvPr>
            <p:cNvSpPr/>
            <p:nvPr/>
          </p:nvSpPr>
          <p:spPr>
            <a:xfrm>
              <a:off x="285935" y="247937"/>
              <a:ext cx="521816" cy="672400"/>
            </a:xfrm>
            <a:custGeom>
              <a:avLst/>
              <a:gdLst/>
              <a:ahLst/>
              <a:cxnLst>
                <a:cxn ang="0">
                  <a:pos x="wd2" y="hd2"/>
                </a:cxn>
                <a:cxn ang="5400000">
                  <a:pos x="wd2" y="hd2"/>
                </a:cxn>
                <a:cxn ang="10800000">
                  <a:pos x="wd2" y="hd2"/>
                </a:cxn>
                <a:cxn ang="16200000">
                  <a:pos x="wd2" y="hd2"/>
                </a:cxn>
              </a:cxnLst>
              <a:rect l="0" t="0" r="r" b="b"/>
              <a:pathLst>
                <a:path w="21123" h="21430" extrusionOk="0">
                  <a:moveTo>
                    <a:pt x="19157" y="12764"/>
                  </a:moveTo>
                  <a:cubicBezTo>
                    <a:pt x="20836" y="10746"/>
                    <a:pt x="21440" y="8483"/>
                    <a:pt x="20969" y="5978"/>
                  </a:cubicBezTo>
                  <a:cubicBezTo>
                    <a:pt x="20616" y="3937"/>
                    <a:pt x="19303" y="2383"/>
                    <a:pt x="17035" y="1315"/>
                  </a:cubicBezTo>
                  <a:cubicBezTo>
                    <a:pt x="14766" y="248"/>
                    <a:pt x="12157" y="-170"/>
                    <a:pt x="9210" y="62"/>
                  </a:cubicBezTo>
                  <a:cubicBezTo>
                    <a:pt x="6793" y="294"/>
                    <a:pt x="4672" y="1095"/>
                    <a:pt x="2846" y="2463"/>
                  </a:cubicBezTo>
                  <a:cubicBezTo>
                    <a:pt x="1018" y="3832"/>
                    <a:pt x="76" y="5491"/>
                    <a:pt x="17" y="7439"/>
                  </a:cubicBezTo>
                  <a:cubicBezTo>
                    <a:pt x="-160" y="10270"/>
                    <a:pt x="1107" y="11919"/>
                    <a:pt x="3818" y="12381"/>
                  </a:cubicBezTo>
                  <a:cubicBezTo>
                    <a:pt x="4172" y="11686"/>
                    <a:pt x="4318" y="11210"/>
                    <a:pt x="4260" y="10955"/>
                  </a:cubicBezTo>
                  <a:cubicBezTo>
                    <a:pt x="4201" y="10700"/>
                    <a:pt x="4009" y="10363"/>
                    <a:pt x="3686" y="9946"/>
                  </a:cubicBezTo>
                  <a:cubicBezTo>
                    <a:pt x="3361" y="9528"/>
                    <a:pt x="3169" y="9157"/>
                    <a:pt x="3111" y="8832"/>
                  </a:cubicBezTo>
                  <a:cubicBezTo>
                    <a:pt x="2815" y="7533"/>
                    <a:pt x="3096" y="6326"/>
                    <a:pt x="3951" y="5212"/>
                  </a:cubicBezTo>
                  <a:cubicBezTo>
                    <a:pt x="4805" y="4099"/>
                    <a:pt x="5895" y="3264"/>
                    <a:pt x="7222" y="2707"/>
                  </a:cubicBezTo>
                  <a:cubicBezTo>
                    <a:pt x="8548" y="2150"/>
                    <a:pt x="10021" y="1918"/>
                    <a:pt x="11642" y="2010"/>
                  </a:cubicBezTo>
                  <a:cubicBezTo>
                    <a:pt x="13262" y="2104"/>
                    <a:pt x="14633" y="2591"/>
                    <a:pt x="15753" y="3472"/>
                  </a:cubicBezTo>
                  <a:cubicBezTo>
                    <a:pt x="16577" y="4122"/>
                    <a:pt x="17079" y="5050"/>
                    <a:pt x="17256" y="6257"/>
                  </a:cubicBezTo>
                  <a:cubicBezTo>
                    <a:pt x="17433" y="7464"/>
                    <a:pt x="17329" y="8623"/>
                    <a:pt x="16946" y="9737"/>
                  </a:cubicBezTo>
                  <a:cubicBezTo>
                    <a:pt x="16562" y="10851"/>
                    <a:pt x="15886" y="11778"/>
                    <a:pt x="14913" y="12520"/>
                  </a:cubicBezTo>
                  <a:cubicBezTo>
                    <a:pt x="13940" y="13264"/>
                    <a:pt x="12836" y="13542"/>
                    <a:pt x="11598" y="13356"/>
                  </a:cubicBezTo>
                  <a:cubicBezTo>
                    <a:pt x="10478" y="13171"/>
                    <a:pt x="9873" y="12672"/>
                    <a:pt x="9785" y="11860"/>
                  </a:cubicBezTo>
                  <a:cubicBezTo>
                    <a:pt x="9697" y="11048"/>
                    <a:pt x="9917" y="10189"/>
                    <a:pt x="10448" y="9284"/>
                  </a:cubicBezTo>
                  <a:cubicBezTo>
                    <a:pt x="10979" y="8379"/>
                    <a:pt x="11258" y="7486"/>
                    <a:pt x="11289" y="6604"/>
                  </a:cubicBezTo>
                  <a:cubicBezTo>
                    <a:pt x="11317" y="5724"/>
                    <a:pt x="10890" y="5143"/>
                    <a:pt x="10006" y="4864"/>
                  </a:cubicBezTo>
                  <a:cubicBezTo>
                    <a:pt x="9004" y="4540"/>
                    <a:pt x="8120" y="4680"/>
                    <a:pt x="7354" y="5282"/>
                  </a:cubicBezTo>
                  <a:cubicBezTo>
                    <a:pt x="6588" y="5886"/>
                    <a:pt x="6161" y="6639"/>
                    <a:pt x="6073" y="7544"/>
                  </a:cubicBezTo>
                  <a:cubicBezTo>
                    <a:pt x="5985" y="8448"/>
                    <a:pt x="6145" y="9296"/>
                    <a:pt x="6559" y="10084"/>
                  </a:cubicBezTo>
                  <a:cubicBezTo>
                    <a:pt x="6382" y="10688"/>
                    <a:pt x="6102" y="11558"/>
                    <a:pt x="5719" y="12695"/>
                  </a:cubicBezTo>
                  <a:cubicBezTo>
                    <a:pt x="5335" y="13832"/>
                    <a:pt x="5056" y="14725"/>
                    <a:pt x="4879" y="15375"/>
                  </a:cubicBezTo>
                  <a:cubicBezTo>
                    <a:pt x="4703" y="16025"/>
                    <a:pt x="4525" y="16975"/>
                    <a:pt x="4348" y="18228"/>
                  </a:cubicBezTo>
                  <a:cubicBezTo>
                    <a:pt x="4172" y="19481"/>
                    <a:pt x="4230" y="20549"/>
                    <a:pt x="4525" y="21430"/>
                  </a:cubicBezTo>
                  <a:cubicBezTo>
                    <a:pt x="5644" y="20734"/>
                    <a:pt x="6500" y="19806"/>
                    <a:pt x="7088" y="18646"/>
                  </a:cubicBezTo>
                  <a:cubicBezTo>
                    <a:pt x="7678" y="17486"/>
                    <a:pt x="8208" y="16001"/>
                    <a:pt x="8680" y="14191"/>
                  </a:cubicBezTo>
                  <a:cubicBezTo>
                    <a:pt x="8798" y="14238"/>
                    <a:pt x="9136" y="14412"/>
                    <a:pt x="9697" y="14713"/>
                  </a:cubicBezTo>
                  <a:cubicBezTo>
                    <a:pt x="10256" y="15016"/>
                    <a:pt x="10699" y="15224"/>
                    <a:pt x="11023" y="15340"/>
                  </a:cubicBezTo>
                  <a:cubicBezTo>
                    <a:pt x="11346" y="15456"/>
                    <a:pt x="11775" y="15513"/>
                    <a:pt x="12305" y="15513"/>
                  </a:cubicBezTo>
                  <a:cubicBezTo>
                    <a:pt x="15192" y="15700"/>
                    <a:pt x="17477" y="14783"/>
                    <a:pt x="19157" y="12764"/>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24" name="Group 11914">
            <a:extLst>
              <a:ext uri="{FF2B5EF4-FFF2-40B4-BE49-F238E27FC236}">
                <a16:creationId xmlns:a16="http://schemas.microsoft.com/office/drawing/2014/main" id="{9E03F9C1-8413-467D-8A61-82DAC61F6603}"/>
              </a:ext>
            </a:extLst>
          </p:cNvPr>
          <p:cNvGrpSpPr/>
          <p:nvPr userDrawn="1"/>
        </p:nvGrpSpPr>
        <p:grpSpPr>
          <a:xfrm>
            <a:off x="3558244" y="3518307"/>
            <a:ext cx="581940" cy="581940"/>
            <a:chOff x="0" y="0"/>
            <a:chExt cx="1551838" cy="1551838"/>
          </a:xfrm>
        </p:grpSpPr>
        <p:sp>
          <p:nvSpPr>
            <p:cNvPr id="25" name="Shape 11912">
              <a:extLst>
                <a:ext uri="{FF2B5EF4-FFF2-40B4-BE49-F238E27FC236}">
                  <a16:creationId xmlns:a16="http://schemas.microsoft.com/office/drawing/2014/main" id="{054C9C4F-92E0-4A94-A713-ED1EC0147B3C}"/>
                </a:ext>
              </a:extLst>
            </p:cNvPr>
            <p:cNvSpPr/>
            <p:nvPr/>
          </p:nvSpPr>
          <p:spPr>
            <a:xfrm>
              <a:off x="0" y="0"/>
              <a:ext cx="1551839" cy="15518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26" name="Shape 11913">
              <a:extLst>
                <a:ext uri="{FF2B5EF4-FFF2-40B4-BE49-F238E27FC236}">
                  <a16:creationId xmlns:a16="http://schemas.microsoft.com/office/drawing/2014/main" id="{306AAC67-F9B0-45A2-96C0-7E38F0B31643}"/>
                </a:ext>
              </a:extLst>
            </p:cNvPr>
            <p:cNvSpPr/>
            <p:nvPr/>
          </p:nvSpPr>
          <p:spPr>
            <a:xfrm>
              <a:off x="399268" y="412820"/>
              <a:ext cx="840598" cy="762206"/>
            </a:xfrm>
            <a:custGeom>
              <a:avLst/>
              <a:gdLst/>
              <a:ahLst/>
              <a:cxnLst>
                <a:cxn ang="0">
                  <a:pos x="wd2" y="hd2"/>
                </a:cxn>
                <a:cxn ang="5400000">
                  <a:pos x="wd2" y="hd2"/>
                </a:cxn>
                <a:cxn ang="10800000">
                  <a:pos x="wd2" y="hd2"/>
                </a:cxn>
                <a:cxn ang="16200000">
                  <a:pos x="wd2" y="hd2"/>
                </a:cxn>
              </a:cxnLst>
              <a:rect l="0" t="0" r="r" b="b"/>
              <a:pathLst>
                <a:path w="21600" h="21600" extrusionOk="0">
                  <a:moveTo>
                    <a:pt x="6607" y="0"/>
                  </a:moveTo>
                  <a:cubicBezTo>
                    <a:pt x="5217" y="0"/>
                    <a:pt x="3989" y="498"/>
                    <a:pt x="2918" y="1483"/>
                  </a:cubicBezTo>
                  <a:cubicBezTo>
                    <a:pt x="1846" y="2467"/>
                    <a:pt x="1308" y="3617"/>
                    <a:pt x="1307" y="4930"/>
                  </a:cubicBezTo>
                  <a:cubicBezTo>
                    <a:pt x="1307" y="6286"/>
                    <a:pt x="1747" y="7430"/>
                    <a:pt x="2620" y="8370"/>
                  </a:cubicBezTo>
                  <a:cubicBezTo>
                    <a:pt x="3493" y="9312"/>
                    <a:pt x="4603" y="9783"/>
                    <a:pt x="5953" y="9783"/>
                  </a:cubicBezTo>
                  <a:cubicBezTo>
                    <a:pt x="6150" y="9783"/>
                    <a:pt x="6331" y="9763"/>
                    <a:pt x="6490" y="9719"/>
                  </a:cubicBezTo>
                  <a:cubicBezTo>
                    <a:pt x="6291" y="10157"/>
                    <a:pt x="6187" y="10573"/>
                    <a:pt x="6187" y="10967"/>
                  </a:cubicBezTo>
                  <a:cubicBezTo>
                    <a:pt x="6187" y="11624"/>
                    <a:pt x="6465" y="12254"/>
                    <a:pt x="7021" y="12866"/>
                  </a:cubicBezTo>
                  <a:lnTo>
                    <a:pt x="5953" y="12866"/>
                  </a:lnTo>
                  <a:cubicBezTo>
                    <a:pt x="4325" y="12866"/>
                    <a:pt x="2924" y="13359"/>
                    <a:pt x="1754" y="14343"/>
                  </a:cubicBezTo>
                  <a:cubicBezTo>
                    <a:pt x="583" y="15328"/>
                    <a:pt x="0" y="16436"/>
                    <a:pt x="0" y="17661"/>
                  </a:cubicBezTo>
                  <a:cubicBezTo>
                    <a:pt x="0" y="18842"/>
                    <a:pt x="601" y="19794"/>
                    <a:pt x="1812" y="20516"/>
                  </a:cubicBezTo>
                  <a:cubicBezTo>
                    <a:pt x="3022" y="21238"/>
                    <a:pt x="4503" y="21600"/>
                    <a:pt x="6250" y="21600"/>
                  </a:cubicBezTo>
                  <a:cubicBezTo>
                    <a:pt x="8075" y="21600"/>
                    <a:pt x="9521" y="21121"/>
                    <a:pt x="10593" y="20158"/>
                  </a:cubicBezTo>
                  <a:cubicBezTo>
                    <a:pt x="11664" y="19196"/>
                    <a:pt x="12203" y="18080"/>
                    <a:pt x="12203" y="16811"/>
                  </a:cubicBezTo>
                  <a:cubicBezTo>
                    <a:pt x="12203" y="15805"/>
                    <a:pt x="12042" y="14978"/>
                    <a:pt x="11725" y="14343"/>
                  </a:cubicBezTo>
                  <a:cubicBezTo>
                    <a:pt x="11406" y="13710"/>
                    <a:pt x="10850" y="13066"/>
                    <a:pt x="10056" y="12409"/>
                  </a:cubicBezTo>
                  <a:cubicBezTo>
                    <a:pt x="8985" y="11579"/>
                    <a:pt x="8451" y="10900"/>
                    <a:pt x="8451" y="10375"/>
                  </a:cubicBezTo>
                  <a:cubicBezTo>
                    <a:pt x="8451" y="9981"/>
                    <a:pt x="8531" y="9667"/>
                    <a:pt x="8690" y="9425"/>
                  </a:cubicBezTo>
                  <a:cubicBezTo>
                    <a:pt x="8848" y="9185"/>
                    <a:pt x="9166" y="8844"/>
                    <a:pt x="9641" y="8406"/>
                  </a:cubicBezTo>
                  <a:cubicBezTo>
                    <a:pt x="10792" y="7443"/>
                    <a:pt x="11369" y="6286"/>
                    <a:pt x="11369" y="4930"/>
                  </a:cubicBezTo>
                  <a:cubicBezTo>
                    <a:pt x="11369" y="4055"/>
                    <a:pt x="11189" y="3254"/>
                    <a:pt x="10832" y="2532"/>
                  </a:cubicBezTo>
                  <a:cubicBezTo>
                    <a:pt x="10475" y="1810"/>
                    <a:pt x="9997" y="1317"/>
                    <a:pt x="9402" y="1055"/>
                  </a:cubicBezTo>
                  <a:lnTo>
                    <a:pt x="11310" y="1055"/>
                  </a:lnTo>
                  <a:lnTo>
                    <a:pt x="12676" y="0"/>
                  </a:lnTo>
                  <a:lnTo>
                    <a:pt x="6607" y="0"/>
                  </a:lnTo>
                  <a:close/>
                  <a:moveTo>
                    <a:pt x="5692" y="809"/>
                  </a:moveTo>
                  <a:cubicBezTo>
                    <a:pt x="6486" y="831"/>
                    <a:pt x="7211" y="1240"/>
                    <a:pt x="7866" y="2028"/>
                  </a:cubicBezTo>
                  <a:cubicBezTo>
                    <a:pt x="8521" y="2816"/>
                    <a:pt x="8906" y="3774"/>
                    <a:pt x="9025" y="4912"/>
                  </a:cubicBezTo>
                  <a:cubicBezTo>
                    <a:pt x="9143" y="6050"/>
                    <a:pt x="8975" y="7014"/>
                    <a:pt x="8520" y="7802"/>
                  </a:cubicBezTo>
                  <a:cubicBezTo>
                    <a:pt x="8063" y="8590"/>
                    <a:pt x="7449" y="8973"/>
                    <a:pt x="6676" y="8951"/>
                  </a:cubicBezTo>
                  <a:cubicBezTo>
                    <a:pt x="5902" y="8928"/>
                    <a:pt x="5189" y="8504"/>
                    <a:pt x="4534" y="7673"/>
                  </a:cubicBezTo>
                  <a:cubicBezTo>
                    <a:pt x="3880" y="6841"/>
                    <a:pt x="3482" y="5863"/>
                    <a:pt x="3343" y="4748"/>
                  </a:cubicBezTo>
                  <a:cubicBezTo>
                    <a:pt x="3204" y="3632"/>
                    <a:pt x="3365" y="2695"/>
                    <a:pt x="3821" y="1928"/>
                  </a:cubicBezTo>
                  <a:cubicBezTo>
                    <a:pt x="4277" y="1163"/>
                    <a:pt x="4899" y="787"/>
                    <a:pt x="5692" y="809"/>
                  </a:cubicBezTo>
                  <a:close/>
                  <a:moveTo>
                    <a:pt x="15886" y="1618"/>
                  </a:moveTo>
                  <a:lnTo>
                    <a:pt x="15886" y="5821"/>
                  </a:lnTo>
                  <a:lnTo>
                    <a:pt x="12081" y="5821"/>
                  </a:lnTo>
                  <a:lnTo>
                    <a:pt x="12081" y="7983"/>
                  </a:lnTo>
                  <a:lnTo>
                    <a:pt x="15886" y="7983"/>
                  </a:lnTo>
                  <a:lnTo>
                    <a:pt x="15886" y="12122"/>
                  </a:lnTo>
                  <a:lnTo>
                    <a:pt x="17794" y="12122"/>
                  </a:lnTo>
                  <a:lnTo>
                    <a:pt x="17794" y="7983"/>
                  </a:lnTo>
                  <a:lnTo>
                    <a:pt x="21600" y="7983"/>
                  </a:lnTo>
                  <a:lnTo>
                    <a:pt x="21600" y="5821"/>
                  </a:lnTo>
                  <a:cubicBezTo>
                    <a:pt x="21600" y="5821"/>
                    <a:pt x="17794" y="5821"/>
                    <a:pt x="17794" y="5821"/>
                  </a:cubicBezTo>
                  <a:lnTo>
                    <a:pt x="17794" y="1618"/>
                  </a:lnTo>
                  <a:lnTo>
                    <a:pt x="15886" y="1618"/>
                  </a:lnTo>
                  <a:close/>
                  <a:moveTo>
                    <a:pt x="6601" y="13323"/>
                  </a:moveTo>
                  <a:cubicBezTo>
                    <a:pt x="7117" y="13323"/>
                    <a:pt x="7632" y="13414"/>
                    <a:pt x="8148" y="13587"/>
                  </a:cubicBezTo>
                  <a:cubicBezTo>
                    <a:pt x="8227" y="13675"/>
                    <a:pt x="8388" y="13806"/>
                    <a:pt x="8626" y="13980"/>
                  </a:cubicBezTo>
                  <a:cubicBezTo>
                    <a:pt x="8864" y="14156"/>
                    <a:pt x="9032" y="14286"/>
                    <a:pt x="9131" y="14373"/>
                  </a:cubicBezTo>
                  <a:cubicBezTo>
                    <a:pt x="9230" y="14461"/>
                    <a:pt x="9360" y="14570"/>
                    <a:pt x="9519" y="14701"/>
                  </a:cubicBezTo>
                  <a:cubicBezTo>
                    <a:pt x="9677" y="14832"/>
                    <a:pt x="9795" y="14947"/>
                    <a:pt x="9875" y="15035"/>
                  </a:cubicBezTo>
                  <a:cubicBezTo>
                    <a:pt x="9954" y="15123"/>
                    <a:pt x="10053" y="15239"/>
                    <a:pt x="10173" y="15393"/>
                  </a:cubicBezTo>
                  <a:cubicBezTo>
                    <a:pt x="10292" y="15546"/>
                    <a:pt x="10379" y="15689"/>
                    <a:pt x="10439" y="15820"/>
                  </a:cubicBezTo>
                  <a:cubicBezTo>
                    <a:pt x="10499" y="15952"/>
                    <a:pt x="10529" y="16082"/>
                    <a:pt x="10529" y="16213"/>
                  </a:cubicBezTo>
                  <a:cubicBezTo>
                    <a:pt x="10608" y="16475"/>
                    <a:pt x="10646" y="16716"/>
                    <a:pt x="10646" y="16934"/>
                  </a:cubicBezTo>
                  <a:cubicBezTo>
                    <a:pt x="10646" y="19254"/>
                    <a:pt x="9158" y="20416"/>
                    <a:pt x="6181" y="20416"/>
                  </a:cubicBezTo>
                  <a:cubicBezTo>
                    <a:pt x="5031" y="20416"/>
                    <a:pt x="4080" y="20067"/>
                    <a:pt x="3327" y="19367"/>
                  </a:cubicBezTo>
                  <a:cubicBezTo>
                    <a:pt x="2573" y="18667"/>
                    <a:pt x="2195" y="17812"/>
                    <a:pt x="2195" y="16805"/>
                  </a:cubicBezTo>
                  <a:cubicBezTo>
                    <a:pt x="2195" y="15886"/>
                    <a:pt x="2641" y="15074"/>
                    <a:pt x="3534" y="14373"/>
                  </a:cubicBezTo>
                  <a:cubicBezTo>
                    <a:pt x="4427" y="13673"/>
                    <a:pt x="5450" y="13323"/>
                    <a:pt x="6601" y="13323"/>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27" name="Group 11917">
            <a:extLst>
              <a:ext uri="{FF2B5EF4-FFF2-40B4-BE49-F238E27FC236}">
                <a16:creationId xmlns:a16="http://schemas.microsoft.com/office/drawing/2014/main" id="{D59548A1-31E5-4E3F-BE80-0B0DCCCCD1F8}"/>
              </a:ext>
            </a:extLst>
          </p:cNvPr>
          <p:cNvGrpSpPr/>
          <p:nvPr userDrawn="1"/>
        </p:nvGrpSpPr>
        <p:grpSpPr>
          <a:xfrm>
            <a:off x="4013005" y="1500231"/>
            <a:ext cx="279461" cy="279460"/>
            <a:chOff x="0" y="0"/>
            <a:chExt cx="745226" cy="745226"/>
          </a:xfrm>
        </p:grpSpPr>
        <p:sp>
          <p:nvSpPr>
            <p:cNvPr id="28" name="Shape 11915">
              <a:extLst>
                <a:ext uri="{FF2B5EF4-FFF2-40B4-BE49-F238E27FC236}">
                  <a16:creationId xmlns:a16="http://schemas.microsoft.com/office/drawing/2014/main" id="{947707C8-83EF-48B5-ADE7-4C6257EEE351}"/>
                </a:ext>
              </a:extLst>
            </p:cNvPr>
            <p:cNvSpPr/>
            <p:nvPr/>
          </p:nvSpPr>
          <p:spPr>
            <a:xfrm>
              <a:off x="0" y="0"/>
              <a:ext cx="745227" cy="7452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FA1"/>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29" name="Shape 11916">
              <a:extLst>
                <a:ext uri="{FF2B5EF4-FFF2-40B4-BE49-F238E27FC236}">
                  <a16:creationId xmlns:a16="http://schemas.microsoft.com/office/drawing/2014/main" id="{C54B19A8-FE63-43C8-AA51-4DAC82A4CB45}"/>
                </a:ext>
              </a:extLst>
            </p:cNvPr>
            <p:cNvSpPr/>
            <p:nvPr/>
          </p:nvSpPr>
          <p:spPr>
            <a:xfrm>
              <a:off x="173514" y="217732"/>
              <a:ext cx="385425" cy="274618"/>
            </a:xfrm>
            <a:custGeom>
              <a:avLst/>
              <a:gdLst/>
              <a:ahLst/>
              <a:cxnLst>
                <a:cxn ang="0">
                  <a:pos x="wd2" y="hd2"/>
                </a:cxn>
                <a:cxn ang="5400000">
                  <a:pos x="wd2" y="hd2"/>
                </a:cxn>
                <a:cxn ang="10800000">
                  <a:pos x="wd2" y="hd2"/>
                </a:cxn>
                <a:cxn ang="16200000">
                  <a:pos x="wd2" y="hd2"/>
                </a:cxn>
              </a:cxnLst>
              <a:rect l="0" t="0" r="r" b="b"/>
              <a:pathLst>
                <a:path w="21600" h="21600" extrusionOk="0">
                  <a:moveTo>
                    <a:pt x="18495" y="10800"/>
                  </a:moveTo>
                  <a:lnTo>
                    <a:pt x="18495" y="15157"/>
                  </a:lnTo>
                  <a:cubicBezTo>
                    <a:pt x="18495" y="15726"/>
                    <a:pt x="18348" y="16233"/>
                    <a:pt x="18056" y="16674"/>
                  </a:cubicBezTo>
                  <a:cubicBezTo>
                    <a:pt x="17764" y="17116"/>
                    <a:pt x="17392" y="17336"/>
                    <a:pt x="16943" y="17336"/>
                  </a:cubicBezTo>
                  <a:cubicBezTo>
                    <a:pt x="16538" y="17336"/>
                    <a:pt x="16188" y="17100"/>
                    <a:pt x="15896" y="16626"/>
                  </a:cubicBezTo>
                  <a:cubicBezTo>
                    <a:pt x="15603" y="16151"/>
                    <a:pt x="15458" y="15505"/>
                    <a:pt x="15458" y="14684"/>
                  </a:cubicBezTo>
                  <a:lnTo>
                    <a:pt x="15458" y="10421"/>
                  </a:lnTo>
                  <a:lnTo>
                    <a:pt x="13433" y="11274"/>
                  </a:lnTo>
                  <a:lnTo>
                    <a:pt x="12353" y="10421"/>
                  </a:lnTo>
                  <a:lnTo>
                    <a:pt x="12353" y="14684"/>
                  </a:lnTo>
                  <a:cubicBezTo>
                    <a:pt x="12353" y="16643"/>
                    <a:pt x="12801" y="18285"/>
                    <a:pt x="13702" y="19610"/>
                  </a:cubicBezTo>
                  <a:cubicBezTo>
                    <a:pt x="14602" y="20937"/>
                    <a:pt x="15682" y="21600"/>
                    <a:pt x="16943" y="21600"/>
                  </a:cubicBezTo>
                  <a:cubicBezTo>
                    <a:pt x="18247" y="21600"/>
                    <a:pt x="19349" y="20970"/>
                    <a:pt x="20250" y="19705"/>
                  </a:cubicBezTo>
                  <a:cubicBezTo>
                    <a:pt x="21150" y="18443"/>
                    <a:pt x="21600" y="16926"/>
                    <a:pt x="21600" y="15157"/>
                  </a:cubicBezTo>
                  <a:lnTo>
                    <a:pt x="21600" y="10800"/>
                  </a:lnTo>
                  <a:cubicBezTo>
                    <a:pt x="21600" y="10800"/>
                    <a:pt x="18495" y="10800"/>
                    <a:pt x="18495" y="10800"/>
                  </a:cubicBezTo>
                  <a:close/>
                  <a:moveTo>
                    <a:pt x="12353" y="8053"/>
                  </a:moveTo>
                  <a:lnTo>
                    <a:pt x="13433" y="8904"/>
                  </a:lnTo>
                  <a:lnTo>
                    <a:pt x="15458" y="8053"/>
                  </a:lnTo>
                  <a:lnTo>
                    <a:pt x="15458" y="5968"/>
                  </a:lnTo>
                  <a:cubicBezTo>
                    <a:pt x="15458" y="4391"/>
                    <a:pt x="14996" y="3000"/>
                    <a:pt x="14074" y="1800"/>
                  </a:cubicBezTo>
                  <a:cubicBezTo>
                    <a:pt x="13151" y="599"/>
                    <a:pt x="12059" y="0"/>
                    <a:pt x="10800" y="0"/>
                  </a:cubicBezTo>
                  <a:cubicBezTo>
                    <a:pt x="9540" y="0"/>
                    <a:pt x="8448" y="632"/>
                    <a:pt x="7526" y="1894"/>
                  </a:cubicBezTo>
                  <a:cubicBezTo>
                    <a:pt x="6603" y="3159"/>
                    <a:pt x="6142" y="4674"/>
                    <a:pt x="6142" y="6442"/>
                  </a:cubicBezTo>
                  <a:lnTo>
                    <a:pt x="6142" y="15157"/>
                  </a:lnTo>
                  <a:cubicBezTo>
                    <a:pt x="6142" y="15726"/>
                    <a:pt x="5996" y="16233"/>
                    <a:pt x="5703" y="16674"/>
                  </a:cubicBezTo>
                  <a:cubicBezTo>
                    <a:pt x="5411" y="17116"/>
                    <a:pt x="5051" y="17336"/>
                    <a:pt x="4623" y="17336"/>
                  </a:cubicBezTo>
                  <a:cubicBezTo>
                    <a:pt x="4196" y="17336"/>
                    <a:pt x="3836" y="17116"/>
                    <a:pt x="3544" y="16674"/>
                  </a:cubicBezTo>
                  <a:cubicBezTo>
                    <a:pt x="3251" y="16233"/>
                    <a:pt x="3105" y="15726"/>
                    <a:pt x="3105" y="15157"/>
                  </a:cubicBezTo>
                  <a:lnTo>
                    <a:pt x="3105" y="10800"/>
                  </a:lnTo>
                  <a:lnTo>
                    <a:pt x="0" y="10800"/>
                  </a:lnTo>
                  <a:lnTo>
                    <a:pt x="0" y="15157"/>
                  </a:lnTo>
                  <a:cubicBezTo>
                    <a:pt x="0" y="16926"/>
                    <a:pt x="449" y="18443"/>
                    <a:pt x="1350" y="19705"/>
                  </a:cubicBezTo>
                  <a:cubicBezTo>
                    <a:pt x="2249" y="20970"/>
                    <a:pt x="3341" y="21600"/>
                    <a:pt x="4623" y="21600"/>
                  </a:cubicBezTo>
                  <a:cubicBezTo>
                    <a:pt x="5906" y="21600"/>
                    <a:pt x="6997" y="20970"/>
                    <a:pt x="7898" y="19705"/>
                  </a:cubicBezTo>
                  <a:cubicBezTo>
                    <a:pt x="8797" y="18443"/>
                    <a:pt x="9247" y="16926"/>
                    <a:pt x="9247" y="15157"/>
                  </a:cubicBezTo>
                  <a:lnTo>
                    <a:pt x="9247" y="6442"/>
                  </a:lnTo>
                  <a:cubicBezTo>
                    <a:pt x="9247" y="5873"/>
                    <a:pt x="9404" y="5367"/>
                    <a:pt x="9720" y="4926"/>
                  </a:cubicBezTo>
                  <a:cubicBezTo>
                    <a:pt x="10034" y="4486"/>
                    <a:pt x="10395" y="4263"/>
                    <a:pt x="10800" y="4263"/>
                  </a:cubicBezTo>
                  <a:cubicBezTo>
                    <a:pt x="11205" y="4263"/>
                    <a:pt x="11564" y="4452"/>
                    <a:pt x="11880" y="4831"/>
                  </a:cubicBezTo>
                  <a:cubicBezTo>
                    <a:pt x="12194" y="5210"/>
                    <a:pt x="12353" y="5589"/>
                    <a:pt x="12353" y="5968"/>
                  </a:cubicBezTo>
                  <a:cubicBezTo>
                    <a:pt x="12353" y="5968"/>
                    <a:pt x="12353" y="8053"/>
                    <a:pt x="12353" y="8053"/>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30" name="Group 11920">
            <a:extLst>
              <a:ext uri="{FF2B5EF4-FFF2-40B4-BE49-F238E27FC236}">
                <a16:creationId xmlns:a16="http://schemas.microsoft.com/office/drawing/2014/main" id="{21C67B3F-23EF-447E-9B44-9BFA3837CDE5}"/>
              </a:ext>
            </a:extLst>
          </p:cNvPr>
          <p:cNvGrpSpPr/>
          <p:nvPr userDrawn="1"/>
        </p:nvGrpSpPr>
        <p:grpSpPr>
          <a:xfrm>
            <a:off x="3623547" y="2940558"/>
            <a:ext cx="349325" cy="349325"/>
            <a:chOff x="0" y="0"/>
            <a:chExt cx="931533" cy="931533"/>
          </a:xfrm>
        </p:grpSpPr>
        <p:sp>
          <p:nvSpPr>
            <p:cNvPr id="31" name="Shape 11918">
              <a:extLst>
                <a:ext uri="{FF2B5EF4-FFF2-40B4-BE49-F238E27FC236}">
                  <a16:creationId xmlns:a16="http://schemas.microsoft.com/office/drawing/2014/main" id="{10E5ABAD-9267-4341-B4AD-A25D031DBF56}"/>
                </a:ext>
              </a:extLst>
            </p:cNvPr>
            <p:cNvSpPr/>
            <p:nvPr/>
          </p:nvSpPr>
          <p:spPr>
            <a:xfrm>
              <a:off x="0" y="0"/>
              <a:ext cx="931534" cy="9315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32" name="Shape 11919">
              <a:extLst>
                <a:ext uri="{FF2B5EF4-FFF2-40B4-BE49-F238E27FC236}">
                  <a16:creationId xmlns:a16="http://schemas.microsoft.com/office/drawing/2014/main" id="{C61E50E9-898F-4F4A-A4A5-0CCAFCD28900}"/>
                </a:ext>
              </a:extLst>
            </p:cNvPr>
            <p:cNvSpPr/>
            <p:nvPr/>
          </p:nvSpPr>
          <p:spPr>
            <a:xfrm>
              <a:off x="194503" y="273381"/>
              <a:ext cx="521816" cy="456293"/>
            </a:xfrm>
            <a:custGeom>
              <a:avLst/>
              <a:gdLst/>
              <a:ahLst/>
              <a:cxnLst>
                <a:cxn ang="0">
                  <a:pos x="wd2" y="hd2"/>
                </a:cxn>
                <a:cxn ang="5400000">
                  <a:pos x="wd2" y="hd2"/>
                </a:cxn>
                <a:cxn ang="10800000">
                  <a:pos x="wd2" y="hd2"/>
                </a:cxn>
                <a:cxn ang="16200000">
                  <a:pos x="wd2" y="hd2"/>
                </a:cxn>
              </a:cxnLst>
              <a:rect l="0" t="0" r="r" b="b"/>
              <a:pathLst>
                <a:path w="21430" h="21150" extrusionOk="0">
                  <a:moveTo>
                    <a:pt x="20554" y="1079"/>
                  </a:moveTo>
                  <a:cubicBezTo>
                    <a:pt x="19440" y="-180"/>
                    <a:pt x="17930" y="-337"/>
                    <a:pt x="16025" y="607"/>
                  </a:cubicBezTo>
                  <a:cubicBezTo>
                    <a:pt x="13889" y="1603"/>
                    <a:pt x="12657" y="3308"/>
                    <a:pt x="12333" y="5719"/>
                  </a:cubicBezTo>
                  <a:cubicBezTo>
                    <a:pt x="13493" y="4931"/>
                    <a:pt x="14364" y="4959"/>
                    <a:pt x="14946" y="5797"/>
                  </a:cubicBezTo>
                  <a:cubicBezTo>
                    <a:pt x="15526" y="6637"/>
                    <a:pt x="15468" y="7711"/>
                    <a:pt x="14771" y="9020"/>
                  </a:cubicBezTo>
                  <a:cubicBezTo>
                    <a:pt x="13424" y="11958"/>
                    <a:pt x="12448" y="13425"/>
                    <a:pt x="11845" y="13425"/>
                  </a:cubicBezTo>
                  <a:cubicBezTo>
                    <a:pt x="11380" y="13425"/>
                    <a:pt x="10800" y="11800"/>
                    <a:pt x="10103" y="8549"/>
                  </a:cubicBezTo>
                  <a:cubicBezTo>
                    <a:pt x="9964" y="8077"/>
                    <a:pt x="9835" y="7369"/>
                    <a:pt x="9719" y="6426"/>
                  </a:cubicBezTo>
                  <a:cubicBezTo>
                    <a:pt x="9603" y="5482"/>
                    <a:pt x="9476" y="4684"/>
                    <a:pt x="9337" y="4028"/>
                  </a:cubicBezTo>
                  <a:cubicBezTo>
                    <a:pt x="9197" y="3372"/>
                    <a:pt x="9011" y="2704"/>
                    <a:pt x="8779" y="2023"/>
                  </a:cubicBezTo>
                  <a:cubicBezTo>
                    <a:pt x="8546" y="1341"/>
                    <a:pt x="8233" y="842"/>
                    <a:pt x="7838" y="528"/>
                  </a:cubicBezTo>
                  <a:cubicBezTo>
                    <a:pt x="7443" y="213"/>
                    <a:pt x="6968" y="135"/>
                    <a:pt x="6410" y="292"/>
                  </a:cubicBezTo>
                  <a:cubicBezTo>
                    <a:pt x="5620" y="450"/>
                    <a:pt x="4656" y="1039"/>
                    <a:pt x="3519" y="2062"/>
                  </a:cubicBezTo>
                  <a:cubicBezTo>
                    <a:pt x="2380" y="3084"/>
                    <a:pt x="1579" y="3870"/>
                    <a:pt x="1115" y="4420"/>
                  </a:cubicBezTo>
                  <a:cubicBezTo>
                    <a:pt x="650" y="4971"/>
                    <a:pt x="278" y="5431"/>
                    <a:pt x="0" y="5797"/>
                  </a:cubicBezTo>
                  <a:lnTo>
                    <a:pt x="905" y="7055"/>
                  </a:lnTo>
                  <a:lnTo>
                    <a:pt x="1393" y="6662"/>
                  </a:lnTo>
                  <a:cubicBezTo>
                    <a:pt x="1718" y="6400"/>
                    <a:pt x="2055" y="6218"/>
                    <a:pt x="2403" y="6112"/>
                  </a:cubicBezTo>
                  <a:cubicBezTo>
                    <a:pt x="2753" y="6007"/>
                    <a:pt x="3042" y="6060"/>
                    <a:pt x="3275" y="6269"/>
                  </a:cubicBezTo>
                  <a:cubicBezTo>
                    <a:pt x="3507" y="6583"/>
                    <a:pt x="4111" y="8562"/>
                    <a:pt x="5086" y="12206"/>
                  </a:cubicBezTo>
                  <a:cubicBezTo>
                    <a:pt x="6062" y="15850"/>
                    <a:pt x="6665" y="17934"/>
                    <a:pt x="6898" y="18458"/>
                  </a:cubicBezTo>
                  <a:cubicBezTo>
                    <a:pt x="7177" y="19087"/>
                    <a:pt x="7524" y="19625"/>
                    <a:pt x="7943" y="20070"/>
                  </a:cubicBezTo>
                  <a:cubicBezTo>
                    <a:pt x="8361" y="20516"/>
                    <a:pt x="8884" y="20844"/>
                    <a:pt x="9511" y="21053"/>
                  </a:cubicBezTo>
                  <a:cubicBezTo>
                    <a:pt x="10138" y="21263"/>
                    <a:pt x="10776" y="21131"/>
                    <a:pt x="11427" y="20659"/>
                  </a:cubicBezTo>
                  <a:cubicBezTo>
                    <a:pt x="12077" y="20188"/>
                    <a:pt x="12843" y="19507"/>
                    <a:pt x="13726" y="18615"/>
                  </a:cubicBezTo>
                  <a:cubicBezTo>
                    <a:pt x="14608" y="17724"/>
                    <a:pt x="15584" y="16598"/>
                    <a:pt x="16653" y="15234"/>
                  </a:cubicBezTo>
                  <a:cubicBezTo>
                    <a:pt x="17720" y="13871"/>
                    <a:pt x="18696" y="12285"/>
                    <a:pt x="19579" y="10475"/>
                  </a:cubicBezTo>
                  <a:cubicBezTo>
                    <a:pt x="20461" y="8667"/>
                    <a:pt x="21042" y="6872"/>
                    <a:pt x="21321" y="5089"/>
                  </a:cubicBezTo>
                  <a:cubicBezTo>
                    <a:pt x="21600" y="3308"/>
                    <a:pt x="21344" y="1970"/>
                    <a:pt x="20554" y="1079"/>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33" name="Group 11923">
            <a:extLst>
              <a:ext uri="{FF2B5EF4-FFF2-40B4-BE49-F238E27FC236}">
                <a16:creationId xmlns:a16="http://schemas.microsoft.com/office/drawing/2014/main" id="{E8178B06-906C-436D-B897-86D872A1A9F2}"/>
              </a:ext>
            </a:extLst>
          </p:cNvPr>
          <p:cNvGrpSpPr/>
          <p:nvPr userDrawn="1"/>
        </p:nvGrpSpPr>
        <p:grpSpPr>
          <a:xfrm>
            <a:off x="5430920" y="2066811"/>
            <a:ext cx="419645" cy="419646"/>
            <a:chOff x="0" y="0"/>
            <a:chExt cx="1119053" cy="1119053"/>
          </a:xfrm>
        </p:grpSpPr>
        <p:sp>
          <p:nvSpPr>
            <p:cNvPr id="34" name="Shape 11921">
              <a:extLst>
                <a:ext uri="{FF2B5EF4-FFF2-40B4-BE49-F238E27FC236}">
                  <a16:creationId xmlns:a16="http://schemas.microsoft.com/office/drawing/2014/main" id="{D4C1708A-E087-4E95-854C-DFA097DCBFB5}"/>
                </a:ext>
              </a:extLst>
            </p:cNvPr>
            <p:cNvSpPr/>
            <p:nvPr/>
          </p:nvSpPr>
          <p:spPr>
            <a:xfrm>
              <a:off x="0" y="0"/>
              <a:ext cx="1119054" cy="1119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C21F"/>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35" name="Shape 11922">
              <a:extLst>
                <a:ext uri="{FF2B5EF4-FFF2-40B4-BE49-F238E27FC236}">
                  <a16:creationId xmlns:a16="http://schemas.microsoft.com/office/drawing/2014/main" id="{28C76367-B32F-440A-83B4-F2E2F6887176}"/>
                </a:ext>
              </a:extLst>
            </p:cNvPr>
            <p:cNvSpPr/>
            <p:nvPr/>
          </p:nvSpPr>
          <p:spPr>
            <a:xfrm>
              <a:off x="323083" y="253936"/>
              <a:ext cx="533940" cy="552485"/>
            </a:xfrm>
            <a:custGeom>
              <a:avLst/>
              <a:gdLst/>
              <a:ahLst/>
              <a:cxnLst>
                <a:cxn ang="0">
                  <a:pos x="wd2" y="hd2"/>
                </a:cxn>
                <a:cxn ang="5400000">
                  <a:pos x="wd2" y="hd2"/>
                </a:cxn>
                <a:cxn ang="10800000">
                  <a:pos x="wd2" y="hd2"/>
                </a:cxn>
                <a:cxn ang="16200000">
                  <a:pos x="wd2" y="hd2"/>
                </a:cxn>
              </a:cxnLst>
              <a:rect l="0" t="0" r="r" b="b"/>
              <a:pathLst>
                <a:path w="21600" h="21600" extrusionOk="0">
                  <a:moveTo>
                    <a:pt x="20062" y="6741"/>
                  </a:moveTo>
                  <a:cubicBezTo>
                    <a:pt x="19037" y="5824"/>
                    <a:pt x="17950" y="5364"/>
                    <a:pt x="16800" y="5364"/>
                  </a:cubicBezTo>
                  <a:cubicBezTo>
                    <a:pt x="15000" y="5364"/>
                    <a:pt x="13400" y="5871"/>
                    <a:pt x="11999" y="6885"/>
                  </a:cubicBezTo>
                  <a:lnTo>
                    <a:pt x="11999" y="5364"/>
                  </a:lnTo>
                  <a:lnTo>
                    <a:pt x="7200" y="5364"/>
                  </a:lnTo>
                  <a:lnTo>
                    <a:pt x="7200" y="21600"/>
                  </a:lnTo>
                  <a:lnTo>
                    <a:pt x="11999" y="21600"/>
                  </a:lnTo>
                  <a:lnTo>
                    <a:pt x="11999" y="11597"/>
                  </a:lnTo>
                  <a:lnTo>
                    <a:pt x="12225" y="11089"/>
                  </a:lnTo>
                  <a:cubicBezTo>
                    <a:pt x="12324" y="10752"/>
                    <a:pt x="12625" y="10414"/>
                    <a:pt x="13125" y="10075"/>
                  </a:cubicBezTo>
                  <a:cubicBezTo>
                    <a:pt x="13624" y="9737"/>
                    <a:pt x="14224" y="9568"/>
                    <a:pt x="14925" y="9568"/>
                  </a:cubicBezTo>
                  <a:cubicBezTo>
                    <a:pt x="16174" y="9568"/>
                    <a:pt x="16800" y="10245"/>
                    <a:pt x="16800" y="11597"/>
                  </a:cubicBezTo>
                  <a:lnTo>
                    <a:pt x="16800" y="21600"/>
                  </a:lnTo>
                  <a:lnTo>
                    <a:pt x="21600" y="21600"/>
                  </a:lnTo>
                  <a:lnTo>
                    <a:pt x="21600" y="11669"/>
                  </a:lnTo>
                  <a:cubicBezTo>
                    <a:pt x="21600" y="9302"/>
                    <a:pt x="21086" y="7660"/>
                    <a:pt x="20062" y="6741"/>
                  </a:cubicBezTo>
                  <a:close/>
                  <a:moveTo>
                    <a:pt x="2550" y="0"/>
                  </a:moveTo>
                  <a:cubicBezTo>
                    <a:pt x="1950" y="0"/>
                    <a:pt x="1425" y="217"/>
                    <a:pt x="975" y="652"/>
                  </a:cubicBezTo>
                  <a:cubicBezTo>
                    <a:pt x="525" y="1087"/>
                    <a:pt x="299" y="1607"/>
                    <a:pt x="299" y="2210"/>
                  </a:cubicBezTo>
                  <a:cubicBezTo>
                    <a:pt x="299" y="2815"/>
                    <a:pt x="525" y="3322"/>
                    <a:pt x="975" y="3733"/>
                  </a:cubicBezTo>
                  <a:cubicBezTo>
                    <a:pt x="1425" y="4144"/>
                    <a:pt x="1950" y="4349"/>
                    <a:pt x="2550" y="4349"/>
                  </a:cubicBezTo>
                  <a:cubicBezTo>
                    <a:pt x="3150" y="4349"/>
                    <a:pt x="3674" y="4144"/>
                    <a:pt x="4125" y="3733"/>
                  </a:cubicBezTo>
                  <a:cubicBezTo>
                    <a:pt x="4575" y="3322"/>
                    <a:pt x="4800" y="2815"/>
                    <a:pt x="4800" y="2210"/>
                  </a:cubicBezTo>
                  <a:cubicBezTo>
                    <a:pt x="4800" y="1607"/>
                    <a:pt x="4575" y="1087"/>
                    <a:pt x="4125" y="652"/>
                  </a:cubicBezTo>
                  <a:cubicBezTo>
                    <a:pt x="3674" y="217"/>
                    <a:pt x="3150" y="0"/>
                    <a:pt x="2550" y="0"/>
                  </a:cubicBezTo>
                  <a:close/>
                  <a:moveTo>
                    <a:pt x="0" y="21600"/>
                  </a:moveTo>
                  <a:lnTo>
                    <a:pt x="4800" y="21600"/>
                  </a:lnTo>
                  <a:lnTo>
                    <a:pt x="4800" y="5364"/>
                  </a:lnTo>
                  <a:lnTo>
                    <a:pt x="0" y="5364"/>
                  </a:lnTo>
                  <a:cubicBezTo>
                    <a:pt x="0" y="5364"/>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36" name="Group 11926">
            <a:extLst>
              <a:ext uri="{FF2B5EF4-FFF2-40B4-BE49-F238E27FC236}">
                <a16:creationId xmlns:a16="http://schemas.microsoft.com/office/drawing/2014/main" id="{06550547-9F39-4554-9316-DB31623832E5}"/>
              </a:ext>
            </a:extLst>
          </p:cNvPr>
          <p:cNvGrpSpPr/>
          <p:nvPr userDrawn="1"/>
        </p:nvGrpSpPr>
        <p:grpSpPr>
          <a:xfrm>
            <a:off x="4091770" y="2076095"/>
            <a:ext cx="349325" cy="349325"/>
            <a:chOff x="0" y="0"/>
            <a:chExt cx="931533" cy="931533"/>
          </a:xfrm>
        </p:grpSpPr>
        <p:sp>
          <p:nvSpPr>
            <p:cNvPr id="37" name="Shape 11924">
              <a:extLst>
                <a:ext uri="{FF2B5EF4-FFF2-40B4-BE49-F238E27FC236}">
                  <a16:creationId xmlns:a16="http://schemas.microsoft.com/office/drawing/2014/main" id="{8B832BCE-20BC-4B9F-B592-793242F9D9A7}"/>
                </a:ext>
              </a:extLst>
            </p:cNvPr>
            <p:cNvSpPr/>
            <p:nvPr/>
          </p:nvSpPr>
          <p:spPr>
            <a:xfrm>
              <a:off x="0" y="0"/>
              <a:ext cx="931534" cy="9315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38" name="Shape 11925">
              <a:extLst>
                <a:ext uri="{FF2B5EF4-FFF2-40B4-BE49-F238E27FC236}">
                  <a16:creationId xmlns:a16="http://schemas.microsoft.com/office/drawing/2014/main" id="{E1AE6738-D6F6-4A4E-8BAC-D481A59C5E56}"/>
                </a:ext>
              </a:extLst>
            </p:cNvPr>
            <p:cNvSpPr/>
            <p:nvPr/>
          </p:nvSpPr>
          <p:spPr>
            <a:xfrm>
              <a:off x="167351" y="277302"/>
              <a:ext cx="629685" cy="320769"/>
            </a:xfrm>
            <a:custGeom>
              <a:avLst/>
              <a:gdLst/>
              <a:ahLst/>
              <a:cxnLst>
                <a:cxn ang="0">
                  <a:pos x="wd2" y="hd2"/>
                </a:cxn>
                <a:cxn ang="5400000">
                  <a:pos x="wd2" y="hd2"/>
                </a:cxn>
                <a:cxn ang="10800000">
                  <a:pos x="wd2" y="hd2"/>
                </a:cxn>
                <a:cxn ang="16200000">
                  <a:pos x="wd2" y="hd2"/>
                </a:cxn>
              </a:cxnLst>
              <a:rect l="0" t="0" r="r" b="b"/>
              <a:pathLst>
                <a:path w="21261" h="21600" extrusionOk="0">
                  <a:moveTo>
                    <a:pt x="3661" y="15463"/>
                  </a:moveTo>
                  <a:cubicBezTo>
                    <a:pt x="3250" y="11947"/>
                    <a:pt x="3866" y="9328"/>
                    <a:pt x="5508" y="7609"/>
                  </a:cubicBezTo>
                  <a:lnTo>
                    <a:pt x="7046" y="13867"/>
                  </a:lnTo>
                  <a:cubicBezTo>
                    <a:pt x="7046" y="13867"/>
                    <a:pt x="3661" y="15463"/>
                    <a:pt x="3661" y="15463"/>
                  </a:cubicBezTo>
                  <a:close/>
                  <a:moveTo>
                    <a:pt x="11662" y="6505"/>
                  </a:moveTo>
                  <a:cubicBezTo>
                    <a:pt x="10800" y="6342"/>
                    <a:pt x="9855" y="6464"/>
                    <a:pt x="8831" y="6872"/>
                  </a:cubicBezTo>
                  <a:lnTo>
                    <a:pt x="11353" y="15832"/>
                  </a:lnTo>
                  <a:lnTo>
                    <a:pt x="21261" y="10309"/>
                  </a:lnTo>
                  <a:cubicBezTo>
                    <a:pt x="21139" y="9818"/>
                    <a:pt x="20974" y="9328"/>
                    <a:pt x="20769" y="8837"/>
                  </a:cubicBezTo>
                  <a:cubicBezTo>
                    <a:pt x="19661" y="6300"/>
                    <a:pt x="17774" y="4500"/>
                    <a:pt x="15108" y="3436"/>
                  </a:cubicBezTo>
                  <a:cubicBezTo>
                    <a:pt x="12892" y="2455"/>
                    <a:pt x="10369" y="2375"/>
                    <a:pt x="7538" y="3191"/>
                  </a:cubicBezTo>
                  <a:cubicBezTo>
                    <a:pt x="7455" y="3191"/>
                    <a:pt x="7353" y="3233"/>
                    <a:pt x="7230" y="3313"/>
                  </a:cubicBezTo>
                  <a:lnTo>
                    <a:pt x="6369" y="0"/>
                  </a:lnTo>
                  <a:cubicBezTo>
                    <a:pt x="5508" y="245"/>
                    <a:pt x="4708" y="614"/>
                    <a:pt x="3969" y="1104"/>
                  </a:cubicBezTo>
                  <a:lnTo>
                    <a:pt x="4830" y="4542"/>
                  </a:lnTo>
                  <a:cubicBezTo>
                    <a:pt x="3435" y="5605"/>
                    <a:pt x="2327" y="7079"/>
                    <a:pt x="1508" y="8958"/>
                  </a:cubicBezTo>
                  <a:cubicBezTo>
                    <a:pt x="70" y="12232"/>
                    <a:pt x="-339" y="15710"/>
                    <a:pt x="277" y="19390"/>
                  </a:cubicBezTo>
                  <a:cubicBezTo>
                    <a:pt x="400" y="20127"/>
                    <a:pt x="584" y="20863"/>
                    <a:pt x="831" y="21600"/>
                  </a:cubicBezTo>
                  <a:lnTo>
                    <a:pt x="10738" y="16077"/>
                  </a:lnTo>
                  <a:lnTo>
                    <a:pt x="7969" y="6013"/>
                  </a:lnTo>
                  <a:cubicBezTo>
                    <a:pt x="8132" y="5933"/>
                    <a:pt x="8236" y="5890"/>
                    <a:pt x="8277" y="5890"/>
                  </a:cubicBezTo>
                  <a:cubicBezTo>
                    <a:pt x="11886" y="4582"/>
                    <a:pt x="14615" y="5728"/>
                    <a:pt x="16461" y="9328"/>
                  </a:cubicBezTo>
                  <a:lnTo>
                    <a:pt x="13077" y="10924"/>
                  </a:lnTo>
                  <a:cubicBezTo>
                    <a:pt x="13077" y="10924"/>
                    <a:pt x="11662" y="6505"/>
                    <a:pt x="11662" y="6505"/>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39" name="Group 11929">
            <a:extLst>
              <a:ext uri="{FF2B5EF4-FFF2-40B4-BE49-F238E27FC236}">
                <a16:creationId xmlns:a16="http://schemas.microsoft.com/office/drawing/2014/main" id="{5AAE7747-E0FB-4A26-96D4-383D062DDCE7}"/>
              </a:ext>
            </a:extLst>
          </p:cNvPr>
          <p:cNvGrpSpPr/>
          <p:nvPr userDrawn="1"/>
        </p:nvGrpSpPr>
        <p:grpSpPr>
          <a:xfrm>
            <a:off x="4739826" y="1199207"/>
            <a:ext cx="279460" cy="279461"/>
            <a:chOff x="0" y="0"/>
            <a:chExt cx="745226" cy="745226"/>
          </a:xfrm>
        </p:grpSpPr>
        <p:sp>
          <p:nvSpPr>
            <p:cNvPr id="40" name="Shape 11927">
              <a:extLst>
                <a:ext uri="{FF2B5EF4-FFF2-40B4-BE49-F238E27FC236}">
                  <a16:creationId xmlns:a16="http://schemas.microsoft.com/office/drawing/2014/main" id="{3854E051-E38D-4AFF-A1F8-7A39880734A9}"/>
                </a:ext>
              </a:extLst>
            </p:cNvPr>
            <p:cNvSpPr/>
            <p:nvPr/>
          </p:nvSpPr>
          <p:spPr>
            <a:xfrm>
              <a:off x="0" y="0"/>
              <a:ext cx="745227" cy="7452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41" name="Shape 11928">
              <a:extLst>
                <a:ext uri="{FF2B5EF4-FFF2-40B4-BE49-F238E27FC236}">
                  <a16:creationId xmlns:a16="http://schemas.microsoft.com/office/drawing/2014/main" id="{2FC1A5D1-B633-451E-8865-6C5054CD539E}"/>
                </a:ext>
              </a:extLst>
            </p:cNvPr>
            <p:cNvSpPr/>
            <p:nvPr/>
          </p:nvSpPr>
          <p:spPr>
            <a:xfrm>
              <a:off x="188316" y="229073"/>
              <a:ext cx="385425" cy="275485"/>
            </a:xfrm>
            <a:custGeom>
              <a:avLst/>
              <a:gdLst/>
              <a:ahLst/>
              <a:cxnLst>
                <a:cxn ang="0">
                  <a:pos x="wd2" y="hd2"/>
                </a:cxn>
                <a:cxn ang="5400000">
                  <a:pos x="wd2" y="hd2"/>
                </a:cxn>
                <a:cxn ang="10800000">
                  <a:pos x="wd2" y="hd2"/>
                </a:cxn>
                <a:cxn ang="16200000">
                  <a:pos x="wd2" y="hd2"/>
                </a:cxn>
              </a:cxnLst>
              <a:rect l="0" t="0" r="r" b="b"/>
              <a:pathLst>
                <a:path w="21488" h="21350" extrusionOk="0">
                  <a:moveTo>
                    <a:pt x="8589" y="16667"/>
                  </a:moveTo>
                  <a:lnTo>
                    <a:pt x="8589" y="4682"/>
                  </a:lnTo>
                  <a:lnTo>
                    <a:pt x="15055" y="10674"/>
                  </a:lnTo>
                  <a:cubicBezTo>
                    <a:pt x="15055" y="10674"/>
                    <a:pt x="8589" y="16667"/>
                    <a:pt x="8589" y="16667"/>
                  </a:cubicBezTo>
                  <a:close/>
                  <a:moveTo>
                    <a:pt x="21320" y="5057"/>
                  </a:moveTo>
                  <a:cubicBezTo>
                    <a:pt x="21275" y="3872"/>
                    <a:pt x="21017" y="2809"/>
                    <a:pt x="20545" y="1873"/>
                  </a:cubicBezTo>
                  <a:cubicBezTo>
                    <a:pt x="20074" y="937"/>
                    <a:pt x="19434" y="437"/>
                    <a:pt x="18626" y="375"/>
                  </a:cubicBezTo>
                  <a:cubicBezTo>
                    <a:pt x="12787" y="-125"/>
                    <a:pt x="7534" y="-125"/>
                    <a:pt x="2863" y="375"/>
                  </a:cubicBezTo>
                  <a:cubicBezTo>
                    <a:pt x="2144" y="501"/>
                    <a:pt x="1527" y="1077"/>
                    <a:pt x="1011" y="2107"/>
                  </a:cubicBezTo>
                  <a:cubicBezTo>
                    <a:pt x="494" y="3138"/>
                    <a:pt x="213" y="4183"/>
                    <a:pt x="169" y="5244"/>
                  </a:cubicBezTo>
                  <a:cubicBezTo>
                    <a:pt x="-56" y="8865"/>
                    <a:pt x="-56" y="12454"/>
                    <a:pt x="169" y="16013"/>
                  </a:cubicBezTo>
                  <a:cubicBezTo>
                    <a:pt x="213" y="17137"/>
                    <a:pt x="494" y="18212"/>
                    <a:pt x="1011" y="19243"/>
                  </a:cubicBezTo>
                  <a:cubicBezTo>
                    <a:pt x="1527" y="20273"/>
                    <a:pt x="2144" y="20851"/>
                    <a:pt x="2863" y="20974"/>
                  </a:cubicBezTo>
                  <a:cubicBezTo>
                    <a:pt x="8566" y="21475"/>
                    <a:pt x="13820" y="21475"/>
                    <a:pt x="18626" y="20974"/>
                  </a:cubicBezTo>
                  <a:cubicBezTo>
                    <a:pt x="19344" y="20789"/>
                    <a:pt x="19962" y="20195"/>
                    <a:pt x="20478" y="19195"/>
                  </a:cubicBezTo>
                  <a:cubicBezTo>
                    <a:pt x="20994" y="18199"/>
                    <a:pt x="21275" y="17137"/>
                    <a:pt x="21320" y="16013"/>
                  </a:cubicBezTo>
                  <a:cubicBezTo>
                    <a:pt x="21544" y="12329"/>
                    <a:pt x="21544" y="8678"/>
                    <a:pt x="21320" y="5057"/>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42" name="Group 11932">
            <a:extLst>
              <a:ext uri="{FF2B5EF4-FFF2-40B4-BE49-F238E27FC236}">
                <a16:creationId xmlns:a16="http://schemas.microsoft.com/office/drawing/2014/main" id="{13F8EB3C-5E3C-401E-814A-723D8516C572}"/>
              </a:ext>
            </a:extLst>
          </p:cNvPr>
          <p:cNvGrpSpPr/>
          <p:nvPr userDrawn="1"/>
        </p:nvGrpSpPr>
        <p:grpSpPr>
          <a:xfrm>
            <a:off x="3264022" y="2607438"/>
            <a:ext cx="308071" cy="308071"/>
            <a:chOff x="0" y="0"/>
            <a:chExt cx="821521" cy="821521"/>
          </a:xfrm>
        </p:grpSpPr>
        <p:sp>
          <p:nvSpPr>
            <p:cNvPr id="43" name="Shape 11930">
              <a:extLst>
                <a:ext uri="{FF2B5EF4-FFF2-40B4-BE49-F238E27FC236}">
                  <a16:creationId xmlns:a16="http://schemas.microsoft.com/office/drawing/2014/main" id="{1F4AA053-4312-4D7D-9E60-555789A55508}"/>
                </a:ext>
              </a:extLst>
            </p:cNvPr>
            <p:cNvSpPr/>
            <p:nvPr/>
          </p:nvSpPr>
          <p:spPr>
            <a:xfrm>
              <a:off x="0" y="0"/>
              <a:ext cx="821522" cy="8215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44" name="Shape 11931">
              <a:extLst>
                <a:ext uri="{FF2B5EF4-FFF2-40B4-BE49-F238E27FC236}">
                  <a16:creationId xmlns:a16="http://schemas.microsoft.com/office/drawing/2014/main" id="{73C58907-D3A6-4A8F-9ED0-88680F626E8C}"/>
                </a:ext>
              </a:extLst>
            </p:cNvPr>
            <p:cNvSpPr/>
            <p:nvPr/>
          </p:nvSpPr>
          <p:spPr>
            <a:xfrm>
              <a:off x="183938" y="193321"/>
              <a:ext cx="448373" cy="448357"/>
            </a:xfrm>
            <a:custGeom>
              <a:avLst/>
              <a:gdLst/>
              <a:ahLst/>
              <a:cxnLst>
                <a:cxn ang="0">
                  <a:pos x="wd2" y="hd2"/>
                </a:cxn>
                <a:cxn ang="5400000">
                  <a:pos x="wd2" y="hd2"/>
                </a:cxn>
                <a:cxn ang="10800000">
                  <a:pos x="wd2" y="hd2"/>
                </a:cxn>
                <a:cxn ang="16200000">
                  <a:pos x="wd2" y="hd2"/>
                </a:cxn>
              </a:cxnLst>
              <a:rect l="0" t="0" r="r" b="b"/>
              <a:pathLst>
                <a:path w="21600" h="21600" extrusionOk="0">
                  <a:moveTo>
                    <a:pt x="19911" y="12277"/>
                  </a:moveTo>
                  <a:cubicBezTo>
                    <a:pt x="18056" y="11685"/>
                    <a:pt x="16144" y="11559"/>
                    <a:pt x="14175" y="11895"/>
                  </a:cubicBezTo>
                  <a:cubicBezTo>
                    <a:pt x="15019" y="14231"/>
                    <a:pt x="15609" y="16425"/>
                    <a:pt x="15946" y="18478"/>
                  </a:cubicBezTo>
                  <a:cubicBezTo>
                    <a:pt x="18167" y="16959"/>
                    <a:pt x="19490" y="14892"/>
                    <a:pt x="19911" y="12277"/>
                  </a:cubicBezTo>
                  <a:close/>
                  <a:moveTo>
                    <a:pt x="20038" y="10716"/>
                  </a:moveTo>
                  <a:cubicBezTo>
                    <a:pt x="20010" y="8578"/>
                    <a:pt x="19307" y="6666"/>
                    <a:pt x="17929" y="4977"/>
                  </a:cubicBezTo>
                  <a:cubicBezTo>
                    <a:pt x="17761" y="5204"/>
                    <a:pt x="17542" y="5463"/>
                    <a:pt x="17275" y="5758"/>
                  </a:cubicBezTo>
                  <a:cubicBezTo>
                    <a:pt x="17008" y="6054"/>
                    <a:pt x="16445" y="6498"/>
                    <a:pt x="15588" y="7087"/>
                  </a:cubicBezTo>
                  <a:cubicBezTo>
                    <a:pt x="14729" y="7677"/>
                    <a:pt x="13796" y="8185"/>
                    <a:pt x="12782" y="8605"/>
                  </a:cubicBezTo>
                  <a:cubicBezTo>
                    <a:pt x="13007" y="9056"/>
                    <a:pt x="13218" y="9507"/>
                    <a:pt x="13416" y="9955"/>
                  </a:cubicBezTo>
                  <a:cubicBezTo>
                    <a:pt x="13471" y="10097"/>
                    <a:pt x="13528" y="10250"/>
                    <a:pt x="13584" y="10419"/>
                  </a:cubicBezTo>
                  <a:cubicBezTo>
                    <a:pt x="15693" y="10167"/>
                    <a:pt x="17845" y="10265"/>
                    <a:pt x="20038" y="10716"/>
                  </a:cubicBezTo>
                  <a:close/>
                  <a:moveTo>
                    <a:pt x="8648" y="1856"/>
                  </a:moveTo>
                  <a:cubicBezTo>
                    <a:pt x="9886" y="3515"/>
                    <a:pt x="11024" y="5316"/>
                    <a:pt x="12066" y="7256"/>
                  </a:cubicBezTo>
                  <a:cubicBezTo>
                    <a:pt x="13049" y="6891"/>
                    <a:pt x="13943" y="6426"/>
                    <a:pt x="14744" y="5864"/>
                  </a:cubicBezTo>
                  <a:cubicBezTo>
                    <a:pt x="15545" y="5301"/>
                    <a:pt x="16073" y="4887"/>
                    <a:pt x="16327" y="4620"/>
                  </a:cubicBezTo>
                  <a:cubicBezTo>
                    <a:pt x="16579" y="4352"/>
                    <a:pt x="16776" y="4119"/>
                    <a:pt x="16917" y="3923"/>
                  </a:cubicBezTo>
                  <a:cubicBezTo>
                    <a:pt x="15173" y="2376"/>
                    <a:pt x="13134" y="1603"/>
                    <a:pt x="10800" y="1603"/>
                  </a:cubicBezTo>
                  <a:cubicBezTo>
                    <a:pt x="10068" y="1603"/>
                    <a:pt x="9351" y="1687"/>
                    <a:pt x="8648" y="1856"/>
                  </a:cubicBezTo>
                  <a:close/>
                  <a:moveTo>
                    <a:pt x="14386" y="19322"/>
                  </a:moveTo>
                  <a:cubicBezTo>
                    <a:pt x="14020" y="17072"/>
                    <a:pt x="13374" y="14738"/>
                    <a:pt x="12445" y="12319"/>
                  </a:cubicBezTo>
                  <a:cubicBezTo>
                    <a:pt x="12417" y="12319"/>
                    <a:pt x="12388" y="12319"/>
                    <a:pt x="12360" y="12319"/>
                  </a:cubicBezTo>
                  <a:cubicBezTo>
                    <a:pt x="11404" y="12656"/>
                    <a:pt x="10498" y="13085"/>
                    <a:pt x="9640" y="13604"/>
                  </a:cubicBezTo>
                  <a:cubicBezTo>
                    <a:pt x="8781" y="14124"/>
                    <a:pt x="8107" y="14603"/>
                    <a:pt x="7615" y="15039"/>
                  </a:cubicBezTo>
                  <a:cubicBezTo>
                    <a:pt x="7122" y="15475"/>
                    <a:pt x="6672" y="15946"/>
                    <a:pt x="6265" y="16453"/>
                  </a:cubicBezTo>
                  <a:cubicBezTo>
                    <a:pt x="5858" y="16959"/>
                    <a:pt x="5590" y="17317"/>
                    <a:pt x="5463" y="17529"/>
                  </a:cubicBezTo>
                  <a:cubicBezTo>
                    <a:pt x="5337" y="17739"/>
                    <a:pt x="5231" y="17930"/>
                    <a:pt x="5147" y="18098"/>
                  </a:cubicBezTo>
                  <a:cubicBezTo>
                    <a:pt x="6806" y="19391"/>
                    <a:pt x="8691" y="20038"/>
                    <a:pt x="10800" y="20038"/>
                  </a:cubicBezTo>
                  <a:cubicBezTo>
                    <a:pt x="12066" y="20038"/>
                    <a:pt x="13260" y="19800"/>
                    <a:pt x="14386" y="19322"/>
                  </a:cubicBezTo>
                  <a:close/>
                  <a:moveTo>
                    <a:pt x="3586" y="5083"/>
                  </a:moveTo>
                  <a:cubicBezTo>
                    <a:pt x="2685" y="6223"/>
                    <a:pt x="2081" y="7508"/>
                    <a:pt x="1772" y="8943"/>
                  </a:cubicBezTo>
                  <a:cubicBezTo>
                    <a:pt x="4500" y="8972"/>
                    <a:pt x="7341" y="8591"/>
                    <a:pt x="10293" y="7804"/>
                  </a:cubicBezTo>
                  <a:cubicBezTo>
                    <a:pt x="9252" y="5920"/>
                    <a:pt x="8114" y="4134"/>
                    <a:pt x="6877" y="2447"/>
                  </a:cubicBezTo>
                  <a:cubicBezTo>
                    <a:pt x="5583" y="3066"/>
                    <a:pt x="4486" y="3944"/>
                    <a:pt x="3586" y="5083"/>
                  </a:cubicBezTo>
                  <a:close/>
                  <a:moveTo>
                    <a:pt x="3966" y="17001"/>
                  </a:moveTo>
                  <a:cubicBezTo>
                    <a:pt x="4106" y="16720"/>
                    <a:pt x="4310" y="16396"/>
                    <a:pt x="4578" y="16031"/>
                  </a:cubicBezTo>
                  <a:cubicBezTo>
                    <a:pt x="4845" y="15665"/>
                    <a:pt x="5294" y="15131"/>
                    <a:pt x="5928" y="14427"/>
                  </a:cubicBezTo>
                  <a:cubicBezTo>
                    <a:pt x="6559" y="13725"/>
                    <a:pt x="7362" y="13050"/>
                    <a:pt x="8332" y="12403"/>
                  </a:cubicBezTo>
                  <a:cubicBezTo>
                    <a:pt x="9302" y="11756"/>
                    <a:pt x="10336" y="11249"/>
                    <a:pt x="11433" y="10884"/>
                  </a:cubicBezTo>
                  <a:cubicBezTo>
                    <a:pt x="11544" y="10857"/>
                    <a:pt x="11671" y="10827"/>
                    <a:pt x="11812" y="10800"/>
                  </a:cubicBezTo>
                  <a:cubicBezTo>
                    <a:pt x="11587" y="10265"/>
                    <a:pt x="11334" y="9745"/>
                    <a:pt x="11053" y="9239"/>
                  </a:cubicBezTo>
                  <a:cubicBezTo>
                    <a:pt x="7875" y="10167"/>
                    <a:pt x="4711" y="10602"/>
                    <a:pt x="1561" y="10546"/>
                  </a:cubicBezTo>
                  <a:cubicBezTo>
                    <a:pt x="1561" y="10632"/>
                    <a:pt x="1561" y="10716"/>
                    <a:pt x="1561" y="10800"/>
                  </a:cubicBezTo>
                  <a:cubicBezTo>
                    <a:pt x="1561" y="13162"/>
                    <a:pt x="2363" y="15230"/>
                    <a:pt x="3966" y="17001"/>
                  </a:cubicBezTo>
                  <a:close/>
                  <a:moveTo>
                    <a:pt x="21600" y="10800"/>
                  </a:moveTo>
                  <a:cubicBezTo>
                    <a:pt x="21600" y="13781"/>
                    <a:pt x="20545" y="16326"/>
                    <a:pt x="18435" y="18435"/>
                  </a:cubicBezTo>
                  <a:cubicBezTo>
                    <a:pt x="16327" y="20545"/>
                    <a:pt x="13781" y="21600"/>
                    <a:pt x="10800" y="21600"/>
                  </a:cubicBezTo>
                  <a:cubicBezTo>
                    <a:pt x="7818" y="21600"/>
                    <a:pt x="5273" y="20545"/>
                    <a:pt x="3164" y="18435"/>
                  </a:cubicBezTo>
                  <a:cubicBezTo>
                    <a:pt x="1055" y="16326"/>
                    <a:pt x="0" y="13781"/>
                    <a:pt x="0" y="10800"/>
                  </a:cubicBezTo>
                  <a:cubicBezTo>
                    <a:pt x="0" y="7818"/>
                    <a:pt x="1055" y="5274"/>
                    <a:pt x="3164" y="3163"/>
                  </a:cubicBezTo>
                  <a:cubicBezTo>
                    <a:pt x="5273" y="1055"/>
                    <a:pt x="7818" y="0"/>
                    <a:pt x="10800" y="0"/>
                  </a:cubicBezTo>
                  <a:cubicBezTo>
                    <a:pt x="13781" y="0"/>
                    <a:pt x="16327" y="1055"/>
                    <a:pt x="18435" y="3163"/>
                  </a:cubicBezTo>
                  <a:cubicBezTo>
                    <a:pt x="20545" y="5274"/>
                    <a:pt x="21600" y="7818"/>
                    <a:pt x="21600" y="10800"/>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45" name="Group 11935">
            <a:extLst>
              <a:ext uri="{FF2B5EF4-FFF2-40B4-BE49-F238E27FC236}">
                <a16:creationId xmlns:a16="http://schemas.microsoft.com/office/drawing/2014/main" id="{FC80685A-E8A2-4643-A7B5-496C6DFC235D}"/>
              </a:ext>
            </a:extLst>
          </p:cNvPr>
          <p:cNvGrpSpPr/>
          <p:nvPr userDrawn="1"/>
        </p:nvGrpSpPr>
        <p:grpSpPr>
          <a:xfrm>
            <a:off x="6106356" y="2703618"/>
            <a:ext cx="279461" cy="279461"/>
            <a:chOff x="0" y="0"/>
            <a:chExt cx="745226" cy="745226"/>
          </a:xfrm>
        </p:grpSpPr>
        <p:sp>
          <p:nvSpPr>
            <p:cNvPr id="46" name="Shape 11933">
              <a:extLst>
                <a:ext uri="{FF2B5EF4-FFF2-40B4-BE49-F238E27FC236}">
                  <a16:creationId xmlns:a16="http://schemas.microsoft.com/office/drawing/2014/main" id="{70F46A07-0C54-43B8-B6DA-45B7FEDFEB99}"/>
                </a:ext>
              </a:extLst>
            </p:cNvPr>
            <p:cNvSpPr/>
            <p:nvPr/>
          </p:nvSpPr>
          <p:spPr>
            <a:xfrm>
              <a:off x="0" y="0"/>
              <a:ext cx="745227" cy="7452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FA1"/>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47" name="Shape 11934">
              <a:extLst>
                <a:ext uri="{FF2B5EF4-FFF2-40B4-BE49-F238E27FC236}">
                  <a16:creationId xmlns:a16="http://schemas.microsoft.com/office/drawing/2014/main" id="{4BCB8300-645E-49AC-BC58-9F9EB8C2846C}"/>
                </a:ext>
              </a:extLst>
            </p:cNvPr>
            <p:cNvSpPr/>
            <p:nvPr/>
          </p:nvSpPr>
          <p:spPr>
            <a:xfrm>
              <a:off x="242375" y="197585"/>
              <a:ext cx="316982" cy="316975"/>
            </a:xfrm>
            <a:custGeom>
              <a:avLst/>
              <a:gdLst/>
              <a:ahLst/>
              <a:cxnLst>
                <a:cxn ang="0">
                  <a:pos x="wd2" y="hd2"/>
                </a:cxn>
                <a:cxn ang="5400000">
                  <a:pos x="wd2" y="hd2"/>
                </a:cxn>
                <a:cxn ang="10800000">
                  <a:pos x="wd2" y="hd2"/>
                </a:cxn>
                <a:cxn ang="16200000">
                  <a:pos x="wd2" y="hd2"/>
                </a:cxn>
              </a:cxnLst>
              <a:rect l="0" t="0" r="r" b="b"/>
              <a:pathLst>
                <a:path w="21600" h="21600" extrusionOk="0">
                  <a:moveTo>
                    <a:pt x="0" y="18710"/>
                  </a:moveTo>
                  <a:cubicBezTo>
                    <a:pt x="0" y="17908"/>
                    <a:pt x="281" y="17226"/>
                    <a:pt x="844" y="16664"/>
                  </a:cubicBezTo>
                  <a:cubicBezTo>
                    <a:pt x="1406" y="16101"/>
                    <a:pt x="2081" y="15819"/>
                    <a:pt x="2868" y="15819"/>
                  </a:cubicBezTo>
                  <a:cubicBezTo>
                    <a:pt x="3656" y="15819"/>
                    <a:pt x="4331" y="16101"/>
                    <a:pt x="4894" y="16664"/>
                  </a:cubicBezTo>
                  <a:cubicBezTo>
                    <a:pt x="5456" y="17226"/>
                    <a:pt x="5738" y="17908"/>
                    <a:pt x="5738" y="18710"/>
                  </a:cubicBezTo>
                  <a:cubicBezTo>
                    <a:pt x="5738" y="19511"/>
                    <a:pt x="5456" y="20186"/>
                    <a:pt x="4894" y="20734"/>
                  </a:cubicBezTo>
                  <a:cubicBezTo>
                    <a:pt x="4331" y="21283"/>
                    <a:pt x="3656" y="21558"/>
                    <a:pt x="2868" y="21558"/>
                  </a:cubicBezTo>
                  <a:cubicBezTo>
                    <a:pt x="2081" y="21558"/>
                    <a:pt x="1406" y="21283"/>
                    <a:pt x="844" y="20734"/>
                  </a:cubicBezTo>
                  <a:cubicBezTo>
                    <a:pt x="281" y="20186"/>
                    <a:pt x="0" y="19511"/>
                    <a:pt x="0" y="18710"/>
                  </a:cubicBezTo>
                  <a:close/>
                  <a:moveTo>
                    <a:pt x="7130" y="14428"/>
                  </a:moveTo>
                  <a:cubicBezTo>
                    <a:pt x="5161" y="12460"/>
                    <a:pt x="2785" y="11474"/>
                    <a:pt x="0" y="11474"/>
                  </a:cubicBezTo>
                  <a:lnTo>
                    <a:pt x="0" y="7340"/>
                  </a:lnTo>
                  <a:cubicBezTo>
                    <a:pt x="2587" y="7340"/>
                    <a:pt x="4971" y="7981"/>
                    <a:pt x="7151" y="9260"/>
                  </a:cubicBezTo>
                  <a:cubicBezTo>
                    <a:pt x="9331" y="10540"/>
                    <a:pt x="11060" y="12269"/>
                    <a:pt x="12340" y="14449"/>
                  </a:cubicBezTo>
                  <a:cubicBezTo>
                    <a:pt x="13621" y="16629"/>
                    <a:pt x="14260" y="19012"/>
                    <a:pt x="14260" y="21600"/>
                  </a:cubicBezTo>
                  <a:lnTo>
                    <a:pt x="10083" y="21600"/>
                  </a:lnTo>
                  <a:cubicBezTo>
                    <a:pt x="10083" y="18787"/>
                    <a:pt x="9097" y="16397"/>
                    <a:pt x="7130" y="14428"/>
                  </a:cubicBezTo>
                  <a:close/>
                  <a:moveTo>
                    <a:pt x="8395" y="1707"/>
                  </a:moveTo>
                  <a:cubicBezTo>
                    <a:pt x="11068" y="2847"/>
                    <a:pt x="13366" y="4381"/>
                    <a:pt x="15293" y="6307"/>
                  </a:cubicBezTo>
                  <a:cubicBezTo>
                    <a:pt x="17220" y="8234"/>
                    <a:pt x="18753" y="10533"/>
                    <a:pt x="19892" y="13203"/>
                  </a:cubicBezTo>
                  <a:cubicBezTo>
                    <a:pt x="21030" y="15876"/>
                    <a:pt x="21600" y="18675"/>
                    <a:pt x="21600" y="21600"/>
                  </a:cubicBezTo>
                  <a:lnTo>
                    <a:pt x="17465" y="21600"/>
                  </a:lnTo>
                  <a:cubicBezTo>
                    <a:pt x="17465" y="18450"/>
                    <a:pt x="16685" y="15532"/>
                    <a:pt x="15124" y="12846"/>
                  </a:cubicBezTo>
                  <a:cubicBezTo>
                    <a:pt x="13563" y="10160"/>
                    <a:pt x="11439" y="8036"/>
                    <a:pt x="8753" y="6475"/>
                  </a:cubicBezTo>
                  <a:cubicBezTo>
                    <a:pt x="6068" y="4914"/>
                    <a:pt x="3150" y="4135"/>
                    <a:pt x="0" y="4135"/>
                  </a:cubicBezTo>
                  <a:lnTo>
                    <a:pt x="0" y="0"/>
                  </a:lnTo>
                  <a:cubicBezTo>
                    <a:pt x="2925" y="0"/>
                    <a:pt x="5724" y="569"/>
                    <a:pt x="8395" y="1707"/>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48" name="Group 11938">
            <a:extLst>
              <a:ext uri="{FF2B5EF4-FFF2-40B4-BE49-F238E27FC236}">
                <a16:creationId xmlns:a16="http://schemas.microsoft.com/office/drawing/2014/main" id="{14BE5DF5-55CA-4C50-9B84-038280E56750}"/>
              </a:ext>
            </a:extLst>
          </p:cNvPr>
          <p:cNvGrpSpPr/>
          <p:nvPr userDrawn="1"/>
        </p:nvGrpSpPr>
        <p:grpSpPr>
          <a:xfrm>
            <a:off x="5780005" y="1693014"/>
            <a:ext cx="264398" cy="264398"/>
            <a:chOff x="0" y="0"/>
            <a:chExt cx="705059" cy="705060"/>
          </a:xfrm>
        </p:grpSpPr>
        <p:sp>
          <p:nvSpPr>
            <p:cNvPr id="49" name="Shape 11936">
              <a:extLst>
                <a:ext uri="{FF2B5EF4-FFF2-40B4-BE49-F238E27FC236}">
                  <a16:creationId xmlns:a16="http://schemas.microsoft.com/office/drawing/2014/main" id="{35CDAD4F-1E7C-4AFF-8C29-4D9518F74B3C}"/>
                </a:ext>
              </a:extLst>
            </p:cNvPr>
            <p:cNvSpPr/>
            <p:nvPr/>
          </p:nvSpPr>
          <p:spPr>
            <a:xfrm>
              <a:off x="0" y="0"/>
              <a:ext cx="705060" cy="705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50" name="Shape 11937">
              <a:extLst>
                <a:ext uri="{FF2B5EF4-FFF2-40B4-BE49-F238E27FC236}">
                  <a16:creationId xmlns:a16="http://schemas.microsoft.com/office/drawing/2014/main" id="{E1986CC4-77B4-4BD7-92F1-28B5621AFB3C}"/>
                </a:ext>
              </a:extLst>
            </p:cNvPr>
            <p:cNvSpPr/>
            <p:nvPr/>
          </p:nvSpPr>
          <p:spPr>
            <a:xfrm>
              <a:off x="162615" y="152975"/>
              <a:ext cx="385425" cy="385425"/>
            </a:xfrm>
            <a:custGeom>
              <a:avLst/>
              <a:gdLst/>
              <a:ahLst/>
              <a:cxnLst>
                <a:cxn ang="0">
                  <a:pos x="wd2" y="hd2"/>
                </a:cxn>
                <a:cxn ang="5400000">
                  <a:pos x="wd2" y="hd2"/>
                </a:cxn>
                <a:cxn ang="10800000">
                  <a:pos x="wd2" y="hd2"/>
                </a:cxn>
                <a:cxn ang="16200000">
                  <a:pos x="wd2" y="hd2"/>
                </a:cxn>
              </a:cxnLst>
              <a:rect l="0" t="0" r="r" b="b"/>
              <a:pathLst>
                <a:path w="21600" h="21600" extrusionOk="0">
                  <a:moveTo>
                    <a:pt x="20124" y="5358"/>
                  </a:moveTo>
                  <a:cubicBezTo>
                    <a:pt x="21108" y="7017"/>
                    <a:pt x="21600" y="8831"/>
                    <a:pt x="21600" y="10800"/>
                  </a:cubicBezTo>
                  <a:cubicBezTo>
                    <a:pt x="21600" y="12207"/>
                    <a:pt x="21333" y="13556"/>
                    <a:pt x="20799" y="14850"/>
                  </a:cubicBezTo>
                  <a:lnTo>
                    <a:pt x="16200" y="14850"/>
                  </a:lnTo>
                  <a:lnTo>
                    <a:pt x="16200" y="1434"/>
                  </a:lnTo>
                  <a:cubicBezTo>
                    <a:pt x="17832" y="2390"/>
                    <a:pt x="19138" y="3698"/>
                    <a:pt x="20124" y="5358"/>
                  </a:cubicBezTo>
                  <a:close/>
                  <a:moveTo>
                    <a:pt x="14850" y="8311"/>
                  </a:moveTo>
                  <a:lnTo>
                    <a:pt x="7172" y="632"/>
                  </a:lnTo>
                  <a:cubicBezTo>
                    <a:pt x="8326" y="211"/>
                    <a:pt x="9535" y="0"/>
                    <a:pt x="10800" y="0"/>
                  </a:cubicBezTo>
                  <a:cubicBezTo>
                    <a:pt x="12207" y="0"/>
                    <a:pt x="13557" y="267"/>
                    <a:pt x="14850" y="801"/>
                  </a:cubicBezTo>
                  <a:cubicBezTo>
                    <a:pt x="14850" y="801"/>
                    <a:pt x="14850" y="8311"/>
                    <a:pt x="14850" y="8311"/>
                  </a:cubicBezTo>
                  <a:close/>
                  <a:moveTo>
                    <a:pt x="6750" y="16200"/>
                  </a:moveTo>
                  <a:lnTo>
                    <a:pt x="20166" y="16200"/>
                  </a:lnTo>
                  <a:cubicBezTo>
                    <a:pt x="19209" y="17830"/>
                    <a:pt x="17901" y="19138"/>
                    <a:pt x="16242" y="20124"/>
                  </a:cubicBezTo>
                  <a:cubicBezTo>
                    <a:pt x="14583" y="21107"/>
                    <a:pt x="12769" y="21600"/>
                    <a:pt x="10800" y="21600"/>
                  </a:cubicBezTo>
                  <a:cubicBezTo>
                    <a:pt x="9393" y="21600"/>
                    <a:pt x="8043" y="21332"/>
                    <a:pt x="6750" y="20798"/>
                  </a:cubicBezTo>
                  <a:cubicBezTo>
                    <a:pt x="6750" y="20798"/>
                    <a:pt x="6750" y="16200"/>
                    <a:pt x="6750" y="16200"/>
                  </a:cubicBezTo>
                  <a:close/>
                  <a:moveTo>
                    <a:pt x="887" y="15103"/>
                  </a:moveTo>
                  <a:lnTo>
                    <a:pt x="5400" y="10589"/>
                  </a:lnTo>
                  <a:lnTo>
                    <a:pt x="5400" y="20165"/>
                  </a:lnTo>
                  <a:cubicBezTo>
                    <a:pt x="3347" y="18957"/>
                    <a:pt x="1842" y="17269"/>
                    <a:pt x="887" y="15103"/>
                  </a:cubicBezTo>
                  <a:close/>
                  <a:moveTo>
                    <a:pt x="296" y="13416"/>
                  </a:moveTo>
                  <a:cubicBezTo>
                    <a:pt x="99" y="12544"/>
                    <a:pt x="0" y="11672"/>
                    <a:pt x="0" y="10800"/>
                  </a:cubicBezTo>
                  <a:cubicBezTo>
                    <a:pt x="0" y="8803"/>
                    <a:pt x="506" y="6961"/>
                    <a:pt x="1519" y="5274"/>
                  </a:cubicBezTo>
                  <a:cubicBezTo>
                    <a:pt x="2532" y="3585"/>
                    <a:pt x="3895" y="2277"/>
                    <a:pt x="5612" y="1350"/>
                  </a:cubicBezTo>
                  <a:lnTo>
                    <a:pt x="8987" y="4724"/>
                  </a:lnTo>
                  <a:cubicBezTo>
                    <a:pt x="8987" y="4724"/>
                    <a:pt x="296" y="13416"/>
                    <a:pt x="296" y="13416"/>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51" name="Group 11941">
            <a:extLst>
              <a:ext uri="{FF2B5EF4-FFF2-40B4-BE49-F238E27FC236}">
                <a16:creationId xmlns:a16="http://schemas.microsoft.com/office/drawing/2014/main" id="{E50D86B6-5C6E-43E0-843E-7D4637C4E27B}"/>
              </a:ext>
            </a:extLst>
          </p:cNvPr>
          <p:cNvGrpSpPr/>
          <p:nvPr userDrawn="1"/>
        </p:nvGrpSpPr>
        <p:grpSpPr>
          <a:xfrm>
            <a:off x="5892771" y="3202287"/>
            <a:ext cx="419646" cy="419646"/>
            <a:chOff x="0" y="0"/>
            <a:chExt cx="1119053" cy="1119053"/>
          </a:xfrm>
        </p:grpSpPr>
        <p:sp>
          <p:nvSpPr>
            <p:cNvPr id="52" name="Shape 11939">
              <a:extLst>
                <a:ext uri="{FF2B5EF4-FFF2-40B4-BE49-F238E27FC236}">
                  <a16:creationId xmlns:a16="http://schemas.microsoft.com/office/drawing/2014/main" id="{05416EFB-5384-4186-8B1F-F8DD6E89FD92}"/>
                </a:ext>
              </a:extLst>
            </p:cNvPr>
            <p:cNvSpPr/>
            <p:nvPr/>
          </p:nvSpPr>
          <p:spPr>
            <a:xfrm>
              <a:off x="0" y="0"/>
              <a:ext cx="1119054" cy="1119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53" name="Shape 11940">
              <a:extLst>
                <a:ext uri="{FF2B5EF4-FFF2-40B4-BE49-F238E27FC236}">
                  <a16:creationId xmlns:a16="http://schemas.microsoft.com/office/drawing/2014/main" id="{9504CF24-CBB4-467E-9F23-8F7E30A9145C}"/>
                </a:ext>
              </a:extLst>
            </p:cNvPr>
            <p:cNvSpPr/>
            <p:nvPr/>
          </p:nvSpPr>
          <p:spPr>
            <a:xfrm>
              <a:off x="333013" y="301812"/>
              <a:ext cx="477555" cy="477536"/>
            </a:xfrm>
            <a:custGeom>
              <a:avLst/>
              <a:gdLst/>
              <a:ahLst/>
              <a:cxnLst>
                <a:cxn ang="0">
                  <a:pos x="wd2" y="hd2"/>
                </a:cxn>
                <a:cxn ang="5400000">
                  <a:pos x="wd2" y="hd2"/>
                </a:cxn>
                <a:cxn ang="10800000">
                  <a:pos x="wd2" y="hd2"/>
                </a:cxn>
                <a:cxn ang="16200000">
                  <a:pos x="wd2" y="hd2"/>
                </a:cxn>
              </a:cxnLst>
              <a:rect l="0" t="0" r="r" b="b"/>
              <a:pathLst>
                <a:path w="21600" h="21600" extrusionOk="0">
                  <a:moveTo>
                    <a:pt x="15800" y="15799"/>
                  </a:moveTo>
                  <a:cubicBezTo>
                    <a:pt x="16067" y="15532"/>
                    <a:pt x="16200" y="15215"/>
                    <a:pt x="16200" y="14850"/>
                  </a:cubicBezTo>
                  <a:cubicBezTo>
                    <a:pt x="16200" y="14484"/>
                    <a:pt x="16067" y="14167"/>
                    <a:pt x="15800" y="13900"/>
                  </a:cubicBezTo>
                  <a:cubicBezTo>
                    <a:pt x="15531" y="13634"/>
                    <a:pt x="15215" y="13501"/>
                    <a:pt x="14850" y="13501"/>
                  </a:cubicBezTo>
                  <a:lnTo>
                    <a:pt x="6750" y="13501"/>
                  </a:lnTo>
                  <a:cubicBezTo>
                    <a:pt x="6385" y="13501"/>
                    <a:pt x="6069" y="13634"/>
                    <a:pt x="5801" y="13900"/>
                  </a:cubicBezTo>
                  <a:cubicBezTo>
                    <a:pt x="5534" y="14167"/>
                    <a:pt x="5400" y="14484"/>
                    <a:pt x="5400" y="14850"/>
                  </a:cubicBezTo>
                  <a:cubicBezTo>
                    <a:pt x="5400" y="15215"/>
                    <a:pt x="5534" y="15532"/>
                    <a:pt x="5801" y="15799"/>
                  </a:cubicBezTo>
                  <a:cubicBezTo>
                    <a:pt x="6069" y="16066"/>
                    <a:pt x="6385" y="16200"/>
                    <a:pt x="6750" y="16200"/>
                  </a:cubicBezTo>
                  <a:lnTo>
                    <a:pt x="14850" y="16200"/>
                  </a:lnTo>
                  <a:cubicBezTo>
                    <a:pt x="15215" y="16200"/>
                    <a:pt x="15531" y="16066"/>
                    <a:pt x="15800" y="15799"/>
                  </a:cubicBezTo>
                  <a:close/>
                  <a:moveTo>
                    <a:pt x="5801" y="5800"/>
                  </a:moveTo>
                  <a:cubicBezTo>
                    <a:pt x="5534" y="6069"/>
                    <a:pt x="5400" y="6384"/>
                    <a:pt x="5400" y="6750"/>
                  </a:cubicBezTo>
                  <a:cubicBezTo>
                    <a:pt x="5400" y="7115"/>
                    <a:pt x="5534" y="7432"/>
                    <a:pt x="5801" y="7699"/>
                  </a:cubicBezTo>
                  <a:cubicBezTo>
                    <a:pt x="6069" y="7966"/>
                    <a:pt x="6385" y="8100"/>
                    <a:pt x="6750" y="8100"/>
                  </a:cubicBezTo>
                  <a:lnTo>
                    <a:pt x="10800" y="8100"/>
                  </a:lnTo>
                  <a:cubicBezTo>
                    <a:pt x="11166" y="8100"/>
                    <a:pt x="11482" y="7966"/>
                    <a:pt x="11750" y="7699"/>
                  </a:cubicBezTo>
                  <a:cubicBezTo>
                    <a:pt x="12017" y="7432"/>
                    <a:pt x="12150" y="7115"/>
                    <a:pt x="12150" y="6750"/>
                  </a:cubicBezTo>
                  <a:cubicBezTo>
                    <a:pt x="12150" y="6384"/>
                    <a:pt x="12017" y="6069"/>
                    <a:pt x="11750" y="5800"/>
                  </a:cubicBezTo>
                  <a:cubicBezTo>
                    <a:pt x="11482" y="5534"/>
                    <a:pt x="11166" y="5400"/>
                    <a:pt x="10800" y="5400"/>
                  </a:cubicBezTo>
                  <a:lnTo>
                    <a:pt x="6750" y="5400"/>
                  </a:lnTo>
                  <a:cubicBezTo>
                    <a:pt x="6385" y="5400"/>
                    <a:pt x="6069" y="5534"/>
                    <a:pt x="5801" y="5800"/>
                  </a:cubicBezTo>
                  <a:close/>
                  <a:moveTo>
                    <a:pt x="21178" y="8584"/>
                  </a:moveTo>
                  <a:cubicBezTo>
                    <a:pt x="21459" y="8908"/>
                    <a:pt x="21600" y="9282"/>
                    <a:pt x="21600" y="9703"/>
                  </a:cubicBezTo>
                  <a:lnTo>
                    <a:pt x="21600" y="14638"/>
                  </a:lnTo>
                  <a:cubicBezTo>
                    <a:pt x="21600" y="16552"/>
                    <a:pt x="20918" y="18190"/>
                    <a:pt x="19554" y="19553"/>
                  </a:cubicBezTo>
                  <a:cubicBezTo>
                    <a:pt x="18189" y="20917"/>
                    <a:pt x="16538" y="21600"/>
                    <a:pt x="14597" y="21600"/>
                  </a:cubicBezTo>
                  <a:lnTo>
                    <a:pt x="7004" y="21600"/>
                  </a:lnTo>
                  <a:cubicBezTo>
                    <a:pt x="5091" y="21600"/>
                    <a:pt x="3446" y="20917"/>
                    <a:pt x="2068" y="19553"/>
                  </a:cubicBezTo>
                  <a:cubicBezTo>
                    <a:pt x="690" y="18190"/>
                    <a:pt x="0" y="16552"/>
                    <a:pt x="0" y="14638"/>
                  </a:cubicBezTo>
                  <a:lnTo>
                    <a:pt x="0" y="6961"/>
                  </a:lnTo>
                  <a:cubicBezTo>
                    <a:pt x="0" y="5048"/>
                    <a:pt x="690" y="3410"/>
                    <a:pt x="2068" y="2046"/>
                  </a:cubicBezTo>
                  <a:cubicBezTo>
                    <a:pt x="3446" y="681"/>
                    <a:pt x="5091" y="0"/>
                    <a:pt x="7004" y="0"/>
                  </a:cubicBezTo>
                  <a:lnTo>
                    <a:pt x="10547" y="0"/>
                  </a:lnTo>
                  <a:cubicBezTo>
                    <a:pt x="12515" y="0"/>
                    <a:pt x="14175" y="647"/>
                    <a:pt x="15525" y="1940"/>
                  </a:cubicBezTo>
                  <a:cubicBezTo>
                    <a:pt x="16875" y="3235"/>
                    <a:pt x="17550" y="4838"/>
                    <a:pt x="17550" y="6750"/>
                  </a:cubicBezTo>
                  <a:cubicBezTo>
                    <a:pt x="17578" y="7115"/>
                    <a:pt x="17733" y="7432"/>
                    <a:pt x="18014" y="7699"/>
                  </a:cubicBezTo>
                  <a:cubicBezTo>
                    <a:pt x="18295" y="7966"/>
                    <a:pt x="18618" y="8100"/>
                    <a:pt x="18984" y="8100"/>
                  </a:cubicBezTo>
                  <a:lnTo>
                    <a:pt x="19026" y="8100"/>
                  </a:lnTo>
                  <a:lnTo>
                    <a:pt x="20208" y="8100"/>
                  </a:lnTo>
                  <a:cubicBezTo>
                    <a:pt x="20574" y="8100"/>
                    <a:pt x="20897" y="8261"/>
                    <a:pt x="21178" y="8584"/>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54" name="Group 11944">
            <a:extLst>
              <a:ext uri="{FF2B5EF4-FFF2-40B4-BE49-F238E27FC236}">
                <a16:creationId xmlns:a16="http://schemas.microsoft.com/office/drawing/2014/main" id="{494FB236-698B-4589-A536-B31B7FBA8266}"/>
              </a:ext>
            </a:extLst>
          </p:cNvPr>
          <p:cNvGrpSpPr/>
          <p:nvPr userDrawn="1"/>
        </p:nvGrpSpPr>
        <p:grpSpPr>
          <a:xfrm>
            <a:off x="3229829" y="3258074"/>
            <a:ext cx="308071" cy="308071"/>
            <a:chOff x="0" y="0"/>
            <a:chExt cx="821521" cy="821521"/>
          </a:xfrm>
        </p:grpSpPr>
        <p:sp>
          <p:nvSpPr>
            <p:cNvPr id="55" name="Shape 11942">
              <a:extLst>
                <a:ext uri="{FF2B5EF4-FFF2-40B4-BE49-F238E27FC236}">
                  <a16:creationId xmlns:a16="http://schemas.microsoft.com/office/drawing/2014/main" id="{14ED8141-95D2-4AEE-B3C4-83BA1E7FC426}"/>
                </a:ext>
              </a:extLst>
            </p:cNvPr>
            <p:cNvSpPr/>
            <p:nvPr/>
          </p:nvSpPr>
          <p:spPr>
            <a:xfrm>
              <a:off x="0" y="0"/>
              <a:ext cx="821522" cy="8215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FA1"/>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56" name="Shape 11943">
              <a:extLst>
                <a:ext uri="{FF2B5EF4-FFF2-40B4-BE49-F238E27FC236}">
                  <a16:creationId xmlns:a16="http://schemas.microsoft.com/office/drawing/2014/main" id="{E8FD36FC-C872-4F09-B663-95C91BAF1A68}"/>
                </a:ext>
              </a:extLst>
            </p:cNvPr>
            <p:cNvSpPr/>
            <p:nvPr/>
          </p:nvSpPr>
          <p:spPr>
            <a:xfrm>
              <a:off x="231206" y="224308"/>
              <a:ext cx="359381" cy="359393"/>
            </a:xfrm>
            <a:custGeom>
              <a:avLst/>
              <a:gdLst/>
              <a:ahLst/>
              <a:cxnLst>
                <a:cxn ang="0">
                  <a:pos x="wd2" y="hd2"/>
                </a:cxn>
                <a:cxn ang="5400000">
                  <a:pos x="wd2" y="hd2"/>
                </a:cxn>
                <a:cxn ang="10800000">
                  <a:pos x="wd2" y="hd2"/>
                </a:cxn>
                <a:cxn ang="16200000">
                  <a:pos x="wd2" y="hd2"/>
                </a:cxn>
              </a:cxnLst>
              <a:rect l="0" t="0" r="r" b="b"/>
              <a:pathLst>
                <a:path w="21600" h="21600" extrusionOk="0">
                  <a:moveTo>
                    <a:pt x="20250" y="10842"/>
                  </a:moveTo>
                  <a:lnTo>
                    <a:pt x="20250" y="1350"/>
                  </a:lnTo>
                  <a:lnTo>
                    <a:pt x="10800" y="1350"/>
                  </a:lnTo>
                  <a:lnTo>
                    <a:pt x="10800" y="10800"/>
                  </a:lnTo>
                  <a:lnTo>
                    <a:pt x="1350" y="10800"/>
                  </a:lnTo>
                  <a:lnTo>
                    <a:pt x="1350" y="20250"/>
                  </a:lnTo>
                  <a:lnTo>
                    <a:pt x="10800" y="20250"/>
                  </a:lnTo>
                  <a:lnTo>
                    <a:pt x="10800" y="10842"/>
                  </a:lnTo>
                  <a:cubicBezTo>
                    <a:pt x="10800" y="10842"/>
                    <a:pt x="20250" y="10842"/>
                    <a:pt x="20250" y="10842"/>
                  </a:cubicBezTo>
                  <a:close/>
                  <a:moveTo>
                    <a:pt x="21200" y="400"/>
                  </a:moveTo>
                  <a:cubicBezTo>
                    <a:pt x="21466" y="668"/>
                    <a:pt x="21600" y="984"/>
                    <a:pt x="21600" y="1350"/>
                  </a:cubicBezTo>
                  <a:lnTo>
                    <a:pt x="21600" y="10842"/>
                  </a:lnTo>
                  <a:lnTo>
                    <a:pt x="21600" y="20250"/>
                  </a:lnTo>
                  <a:lnTo>
                    <a:pt x="21600" y="20629"/>
                  </a:lnTo>
                  <a:cubicBezTo>
                    <a:pt x="21600" y="20910"/>
                    <a:pt x="21509" y="21142"/>
                    <a:pt x="21326" y="21325"/>
                  </a:cubicBezTo>
                  <a:cubicBezTo>
                    <a:pt x="21143" y="21508"/>
                    <a:pt x="20910" y="21600"/>
                    <a:pt x="20630" y="21600"/>
                  </a:cubicBezTo>
                  <a:lnTo>
                    <a:pt x="20250" y="21600"/>
                  </a:lnTo>
                  <a:lnTo>
                    <a:pt x="10800" y="21600"/>
                  </a:lnTo>
                  <a:lnTo>
                    <a:pt x="1350" y="21600"/>
                  </a:lnTo>
                  <a:cubicBezTo>
                    <a:pt x="984" y="21600"/>
                    <a:pt x="668" y="21466"/>
                    <a:pt x="400" y="21199"/>
                  </a:cubicBezTo>
                  <a:cubicBezTo>
                    <a:pt x="133" y="20932"/>
                    <a:pt x="0" y="20614"/>
                    <a:pt x="0" y="20250"/>
                  </a:cubicBezTo>
                  <a:lnTo>
                    <a:pt x="0" y="10800"/>
                  </a:lnTo>
                  <a:lnTo>
                    <a:pt x="0" y="1350"/>
                  </a:lnTo>
                  <a:lnTo>
                    <a:pt x="0" y="969"/>
                  </a:lnTo>
                  <a:cubicBezTo>
                    <a:pt x="0" y="689"/>
                    <a:pt x="91" y="456"/>
                    <a:pt x="274" y="275"/>
                  </a:cubicBezTo>
                  <a:cubicBezTo>
                    <a:pt x="456" y="92"/>
                    <a:pt x="688" y="0"/>
                    <a:pt x="971" y="0"/>
                  </a:cubicBezTo>
                  <a:lnTo>
                    <a:pt x="1350" y="0"/>
                  </a:lnTo>
                  <a:lnTo>
                    <a:pt x="10800" y="0"/>
                  </a:lnTo>
                  <a:lnTo>
                    <a:pt x="20250" y="0"/>
                  </a:lnTo>
                  <a:cubicBezTo>
                    <a:pt x="20615" y="0"/>
                    <a:pt x="20932" y="134"/>
                    <a:pt x="21200" y="400"/>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57" name="Group 11947">
            <a:extLst>
              <a:ext uri="{FF2B5EF4-FFF2-40B4-BE49-F238E27FC236}">
                <a16:creationId xmlns:a16="http://schemas.microsoft.com/office/drawing/2014/main" id="{8F643084-6251-4F9C-BDA7-F1B523C22420}"/>
              </a:ext>
            </a:extLst>
          </p:cNvPr>
          <p:cNvGrpSpPr/>
          <p:nvPr userDrawn="1"/>
        </p:nvGrpSpPr>
        <p:grpSpPr>
          <a:xfrm>
            <a:off x="4091770" y="4049965"/>
            <a:ext cx="349325" cy="349325"/>
            <a:chOff x="0" y="0"/>
            <a:chExt cx="931533" cy="931533"/>
          </a:xfrm>
        </p:grpSpPr>
        <p:sp>
          <p:nvSpPr>
            <p:cNvPr id="58" name="Shape 11945">
              <a:extLst>
                <a:ext uri="{FF2B5EF4-FFF2-40B4-BE49-F238E27FC236}">
                  <a16:creationId xmlns:a16="http://schemas.microsoft.com/office/drawing/2014/main" id="{2E9CE8F3-97A7-4B3D-A67F-89AEDF86691A}"/>
                </a:ext>
              </a:extLst>
            </p:cNvPr>
            <p:cNvSpPr/>
            <p:nvPr/>
          </p:nvSpPr>
          <p:spPr>
            <a:xfrm>
              <a:off x="0" y="0"/>
              <a:ext cx="931534" cy="9315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59" name="Shape 11946">
              <a:extLst>
                <a:ext uri="{FF2B5EF4-FFF2-40B4-BE49-F238E27FC236}">
                  <a16:creationId xmlns:a16="http://schemas.microsoft.com/office/drawing/2014/main" id="{D5435CC1-871C-4988-A649-F78966262224}"/>
                </a:ext>
              </a:extLst>
            </p:cNvPr>
            <p:cNvSpPr/>
            <p:nvPr/>
          </p:nvSpPr>
          <p:spPr>
            <a:xfrm>
              <a:off x="263013" y="237320"/>
              <a:ext cx="428100" cy="428101"/>
            </a:xfrm>
            <a:custGeom>
              <a:avLst/>
              <a:gdLst/>
              <a:ahLst/>
              <a:cxnLst>
                <a:cxn ang="0">
                  <a:pos x="wd2" y="hd2"/>
                </a:cxn>
                <a:cxn ang="5400000">
                  <a:pos x="wd2" y="hd2"/>
                </a:cxn>
                <a:cxn ang="10800000">
                  <a:pos x="wd2" y="hd2"/>
                </a:cxn>
                <a:cxn ang="16200000">
                  <a:pos x="wd2" y="hd2"/>
                </a:cxn>
              </a:cxnLst>
              <a:rect l="0" t="0" r="r" b="b"/>
              <a:pathLst>
                <a:path w="21600" h="21600" extrusionOk="0">
                  <a:moveTo>
                    <a:pt x="20609" y="8120"/>
                  </a:moveTo>
                  <a:cubicBezTo>
                    <a:pt x="21269" y="9036"/>
                    <a:pt x="21600" y="10379"/>
                    <a:pt x="21600" y="12150"/>
                  </a:cubicBezTo>
                  <a:cubicBezTo>
                    <a:pt x="21600" y="12853"/>
                    <a:pt x="21593" y="13436"/>
                    <a:pt x="21578" y="13901"/>
                  </a:cubicBezTo>
                  <a:cubicBezTo>
                    <a:pt x="21563" y="14365"/>
                    <a:pt x="21516" y="14962"/>
                    <a:pt x="21431" y="15693"/>
                  </a:cubicBezTo>
                  <a:cubicBezTo>
                    <a:pt x="21347" y="16425"/>
                    <a:pt x="21220" y="17030"/>
                    <a:pt x="21052" y="17508"/>
                  </a:cubicBezTo>
                  <a:cubicBezTo>
                    <a:pt x="20882" y="17986"/>
                    <a:pt x="20644" y="18506"/>
                    <a:pt x="20334" y="19069"/>
                  </a:cubicBezTo>
                  <a:cubicBezTo>
                    <a:pt x="20025" y="19631"/>
                    <a:pt x="19644" y="20080"/>
                    <a:pt x="19195" y="20418"/>
                  </a:cubicBezTo>
                  <a:cubicBezTo>
                    <a:pt x="18745" y="20756"/>
                    <a:pt x="18168" y="21036"/>
                    <a:pt x="17466" y="21261"/>
                  </a:cubicBezTo>
                  <a:cubicBezTo>
                    <a:pt x="16762" y="21486"/>
                    <a:pt x="15975" y="21600"/>
                    <a:pt x="15103" y="21600"/>
                  </a:cubicBezTo>
                  <a:cubicBezTo>
                    <a:pt x="13556" y="21600"/>
                    <a:pt x="12298" y="21509"/>
                    <a:pt x="11327" y="21325"/>
                  </a:cubicBezTo>
                  <a:cubicBezTo>
                    <a:pt x="10357" y="21142"/>
                    <a:pt x="9668" y="20925"/>
                    <a:pt x="9261" y="20671"/>
                  </a:cubicBezTo>
                  <a:cubicBezTo>
                    <a:pt x="8852" y="20418"/>
                    <a:pt x="8494" y="20166"/>
                    <a:pt x="8185" y="19913"/>
                  </a:cubicBezTo>
                  <a:cubicBezTo>
                    <a:pt x="7875" y="19659"/>
                    <a:pt x="7446" y="19442"/>
                    <a:pt x="6898" y="19257"/>
                  </a:cubicBezTo>
                  <a:cubicBezTo>
                    <a:pt x="6349" y="19076"/>
                    <a:pt x="5611" y="18984"/>
                    <a:pt x="4682" y="18984"/>
                  </a:cubicBezTo>
                  <a:lnTo>
                    <a:pt x="4050" y="18900"/>
                  </a:lnTo>
                  <a:lnTo>
                    <a:pt x="4050" y="8100"/>
                  </a:lnTo>
                  <a:cubicBezTo>
                    <a:pt x="4078" y="8100"/>
                    <a:pt x="4241" y="8036"/>
                    <a:pt x="4536" y="7910"/>
                  </a:cubicBezTo>
                  <a:cubicBezTo>
                    <a:pt x="4831" y="7783"/>
                    <a:pt x="5224" y="7552"/>
                    <a:pt x="5717" y="7214"/>
                  </a:cubicBezTo>
                  <a:cubicBezTo>
                    <a:pt x="6208" y="6877"/>
                    <a:pt x="6686" y="6470"/>
                    <a:pt x="7151" y="5990"/>
                  </a:cubicBezTo>
                  <a:cubicBezTo>
                    <a:pt x="7614" y="5512"/>
                    <a:pt x="8029" y="4872"/>
                    <a:pt x="8395" y="4070"/>
                  </a:cubicBezTo>
                  <a:cubicBezTo>
                    <a:pt x="8761" y="3270"/>
                    <a:pt x="8987" y="2391"/>
                    <a:pt x="9070" y="1434"/>
                  </a:cubicBezTo>
                  <a:lnTo>
                    <a:pt x="9070" y="1097"/>
                  </a:lnTo>
                  <a:cubicBezTo>
                    <a:pt x="9098" y="844"/>
                    <a:pt x="9261" y="597"/>
                    <a:pt x="9555" y="359"/>
                  </a:cubicBezTo>
                  <a:cubicBezTo>
                    <a:pt x="9851" y="120"/>
                    <a:pt x="10252" y="0"/>
                    <a:pt x="10758" y="0"/>
                  </a:cubicBezTo>
                  <a:cubicBezTo>
                    <a:pt x="11263" y="0"/>
                    <a:pt x="11636" y="295"/>
                    <a:pt x="11875" y="886"/>
                  </a:cubicBezTo>
                  <a:cubicBezTo>
                    <a:pt x="12114" y="1476"/>
                    <a:pt x="12220" y="2209"/>
                    <a:pt x="12192" y="3080"/>
                  </a:cubicBezTo>
                  <a:lnTo>
                    <a:pt x="12192" y="6750"/>
                  </a:lnTo>
                  <a:lnTo>
                    <a:pt x="18309" y="6750"/>
                  </a:lnTo>
                  <a:cubicBezTo>
                    <a:pt x="19181" y="6750"/>
                    <a:pt x="19948" y="7208"/>
                    <a:pt x="20609" y="8120"/>
                  </a:cubicBezTo>
                  <a:close/>
                  <a:moveTo>
                    <a:pt x="0" y="18900"/>
                  </a:moveTo>
                  <a:lnTo>
                    <a:pt x="0" y="8142"/>
                  </a:lnTo>
                  <a:cubicBezTo>
                    <a:pt x="0" y="7777"/>
                    <a:pt x="134" y="7461"/>
                    <a:pt x="400" y="7193"/>
                  </a:cubicBezTo>
                  <a:cubicBezTo>
                    <a:pt x="668" y="6926"/>
                    <a:pt x="984" y="6792"/>
                    <a:pt x="1350" y="6792"/>
                  </a:cubicBezTo>
                  <a:cubicBezTo>
                    <a:pt x="1716" y="6792"/>
                    <a:pt x="2032" y="6926"/>
                    <a:pt x="2300" y="7193"/>
                  </a:cubicBezTo>
                  <a:cubicBezTo>
                    <a:pt x="2566" y="7461"/>
                    <a:pt x="2699" y="7777"/>
                    <a:pt x="2699" y="8142"/>
                  </a:cubicBezTo>
                  <a:lnTo>
                    <a:pt x="2699" y="18900"/>
                  </a:lnTo>
                  <a:cubicBezTo>
                    <a:pt x="2699" y="19265"/>
                    <a:pt x="2566" y="19581"/>
                    <a:pt x="2300" y="19850"/>
                  </a:cubicBezTo>
                  <a:cubicBezTo>
                    <a:pt x="2032" y="20116"/>
                    <a:pt x="1716" y="20250"/>
                    <a:pt x="1350" y="20250"/>
                  </a:cubicBezTo>
                  <a:cubicBezTo>
                    <a:pt x="984" y="20250"/>
                    <a:pt x="668" y="20116"/>
                    <a:pt x="400" y="19850"/>
                  </a:cubicBezTo>
                  <a:cubicBezTo>
                    <a:pt x="134" y="19581"/>
                    <a:pt x="0" y="19265"/>
                    <a:pt x="0" y="18900"/>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60" name="Group 11950">
            <a:extLst>
              <a:ext uri="{FF2B5EF4-FFF2-40B4-BE49-F238E27FC236}">
                <a16:creationId xmlns:a16="http://schemas.microsoft.com/office/drawing/2014/main" id="{ACFD6B09-BFC9-4BFA-B28C-E2689A68C15C}"/>
              </a:ext>
            </a:extLst>
          </p:cNvPr>
          <p:cNvGrpSpPr/>
          <p:nvPr userDrawn="1"/>
        </p:nvGrpSpPr>
        <p:grpSpPr>
          <a:xfrm>
            <a:off x="5627415" y="3841141"/>
            <a:ext cx="279460" cy="279460"/>
            <a:chOff x="0" y="0"/>
            <a:chExt cx="745226" cy="745226"/>
          </a:xfrm>
        </p:grpSpPr>
        <p:sp>
          <p:nvSpPr>
            <p:cNvPr id="61" name="Shape 11948">
              <a:extLst>
                <a:ext uri="{FF2B5EF4-FFF2-40B4-BE49-F238E27FC236}">
                  <a16:creationId xmlns:a16="http://schemas.microsoft.com/office/drawing/2014/main" id="{ED0A1B52-F24E-4452-8A3C-BC0D86F0489F}"/>
                </a:ext>
              </a:extLst>
            </p:cNvPr>
            <p:cNvSpPr/>
            <p:nvPr/>
          </p:nvSpPr>
          <p:spPr>
            <a:xfrm>
              <a:off x="0" y="0"/>
              <a:ext cx="745227" cy="7452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FA1"/>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62" name="Shape 11949">
              <a:extLst>
                <a:ext uri="{FF2B5EF4-FFF2-40B4-BE49-F238E27FC236}">
                  <a16:creationId xmlns:a16="http://schemas.microsoft.com/office/drawing/2014/main" id="{BB2D43CD-609B-4F1B-9B9A-27831215D337}"/>
                </a:ext>
              </a:extLst>
            </p:cNvPr>
            <p:cNvSpPr/>
            <p:nvPr/>
          </p:nvSpPr>
          <p:spPr>
            <a:xfrm>
              <a:off x="250894" y="183736"/>
              <a:ext cx="239881" cy="383785"/>
            </a:xfrm>
            <a:custGeom>
              <a:avLst/>
              <a:gdLst/>
              <a:ahLst/>
              <a:cxnLst>
                <a:cxn ang="0">
                  <a:pos x="wd2" y="hd2"/>
                </a:cxn>
                <a:cxn ang="5400000">
                  <a:pos x="wd2" y="hd2"/>
                </a:cxn>
                <a:cxn ang="10800000">
                  <a:pos x="wd2" y="hd2"/>
                </a:cxn>
                <a:cxn ang="16200000">
                  <a:pos x="wd2" y="hd2"/>
                </a:cxn>
              </a:cxnLst>
              <a:rect l="0" t="0" r="r" b="b"/>
              <a:pathLst>
                <a:path w="21600" h="21600" extrusionOk="0">
                  <a:moveTo>
                    <a:pt x="16587" y="6858"/>
                  </a:moveTo>
                  <a:cubicBezTo>
                    <a:pt x="16587" y="4807"/>
                    <a:pt x="13997" y="3186"/>
                    <a:pt x="10800" y="3186"/>
                  </a:cubicBezTo>
                  <a:cubicBezTo>
                    <a:pt x="7517" y="3186"/>
                    <a:pt x="4926" y="4807"/>
                    <a:pt x="4926" y="6858"/>
                  </a:cubicBezTo>
                  <a:cubicBezTo>
                    <a:pt x="4926" y="8857"/>
                    <a:pt x="7517" y="10476"/>
                    <a:pt x="10800" y="10476"/>
                  </a:cubicBezTo>
                  <a:cubicBezTo>
                    <a:pt x="13997" y="10476"/>
                    <a:pt x="16587" y="8857"/>
                    <a:pt x="16587" y="6858"/>
                  </a:cubicBezTo>
                  <a:close/>
                  <a:moveTo>
                    <a:pt x="21600" y="6749"/>
                  </a:moveTo>
                  <a:cubicBezTo>
                    <a:pt x="21600" y="13176"/>
                    <a:pt x="10800" y="21600"/>
                    <a:pt x="10800" y="21600"/>
                  </a:cubicBezTo>
                  <a:cubicBezTo>
                    <a:pt x="10800" y="21600"/>
                    <a:pt x="0" y="13176"/>
                    <a:pt x="0" y="6749"/>
                  </a:cubicBezTo>
                  <a:cubicBezTo>
                    <a:pt x="0" y="3024"/>
                    <a:pt x="4840" y="0"/>
                    <a:pt x="10800" y="0"/>
                  </a:cubicBezTo>
                  <a:cubicBezTo>
                    <a:pt x="16761" y="0"/>
                    <a:pt x="21600" y="3024"/>
                    <a:pt x="21600" y="6749"/>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63" name="Group 11953">
            <a:extLst>
              <a:ext uri="{FF2B5EF4-FFF2-40B4-BE49-F238E27FC236}">
                <a16:creationId xmlns:a16="http://schemas.microsoft.com/office/drawing/2014/main" id="{82F83054-4042-4E5B-AF2F-69B8EC1199BC}"/>
              </a:ext>
            </a:extLst>
          </p:cNvPr>
          <p:cNvGrpSpPr/>
          <p:nvPr userDrawn="1"/>
        </p:nvGrpSpPr>
        <p:grpSpPr>
          <a:xfrm>
            <a:off x="5031526" y="3983394"/>
            <a:ext cx="419646" cy="419645"/>
            <a:chOff x="0" y="0"/>
            <a:chExt cx="1119053" cy="1119053"/>
          </a:xfrm>
        </p:grpSpPr>
        <p:sp>
          <p:nvSpPr>
            <p:cNvPr id="64" name="Shape 11951">
              <a:extLst>
                <a:ext uri="{FF2B5EF4-FFF2-40B4-BE49-F238E27FC236}">
                  <a16:creationId xmlns:a16="http://schemas.microsoft.com/office/drawing/2014/main" id="{D366A9FD-D032-4AFA-BB9F-6583DB8CC0E3}"/>
                </a:ext>
              </a:extLst>
            </p:cNvPr>
            <p:cNvSpPr/>
            <p:nvPr/>
          </p:nvSpPr>
          <p:spPr>
            <a:xfrm>
              <a:off x="0" y="0"/>
              <a:ext cx="1119054" cy="1119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65" name="Shape 11952">
              <a:extLst>
                <a:ext uri="{FF2B5EF4-FFF2-40B4-BE49-F238E27FC236}">
                  <a16:creationId xmlns:a16="http://schemas.microsoft.com/office/drawing/2014/main" id="{19EC5232-3F9A-4805-8F0B-49AF2C5C8A74}"/>
                </a:ext>
              </a:extLst>
            </p:cNvPr>
            <p:cNvSpPr/>
            <p:nvPr/>
          </p:nvSpPr>
          <p:spPr>
            <a:xfrm>
              <a:off x="179527" y="263835"/>
              <a:ext cx="724022" cy="507044"/>
            </a:xfrm>
            <a:custGeom>
              <a:avLst/>
              <a:gdLst/>
              <a:ahLst/>
              <a:cxnLst>
                <a:cxn ang="0">
                  <a:pos x="wd2" y="hd2"/>
                </a:cxn>
                <a:cxn ang="5400000">
                  <a:pos x="wd2" y="hd2"/>
                </a:cxn>
                <a:cxn ang="10800000">
                  <a:pos x="wd2" y="hd2"/>
                </a:cxn>
                <a:cxn ang="16200000">
                  <a:pos x="wd2" y="hd2"/>
                </a:cxn>
              </a:cxnLst>
              <a:rect l="0" t="0" r="r" b="b"/>
              <a:pathLst>
                <a:path w="21600" h="21600" extrusionOk="0">
                  <a:moveTo>
                    <a:pt x="3722" y="0"/>
                  </a:moveTo>
                  <a:cubicBezTo>
                    <a:pt x="3722" y="0"/>
                    <a:pt x="3722" y="5218"/>
                    <a:pt x="3722" y="5218"/>
                  </a:cubicBezTo>
                  <a:cubicBezTo>
                    <a:pt x="3722" y="5347"/>
                    <a:pt x="3677" y="5412"/>
                    <a:pt x="3586" y="5412"/>
                  </a:cubicBezTo>
                  <a:lnTo>
                    <a:pt x="0" y="5412"/>
                  </a:lnTo>
                  <a:lnTo>
                    <a:pt x="0" y="16256"/>
                  </a:lnTo>
                  <a:lnTo>
                    <a:pt x="5964" y="16256"/>
                  </a:lnTo>
                  <a:lnTo>
                    <a:pt x="5964" y="0"/>
                  </a:lnTo>
                  <a:lnTo>
                    <a:pt x="3722" y="0"/>
                  </a:lnTo>
                  <a:close/>
                  <a:moveTo>
                    <a:pt x="6548" y="0"/>
                  </a:moveTo>
                  <a:cubicBezTo>
                    <a:pt x="6548" y="0"/>
                    <a:pt x="6548" y="3094"/>
                    <a:pt x="6548" y="3094"/>
                  </a:cubicBezTo>
                  <a:lnTo>
                    <a:pt x="8715" y="3094"/>
                  </a:lnTo>
                  <a:lnTo>
                    <a:pt x="8715" y="0"/>
                  </a:lnTo>
                  <a:lnTo>
                    <a:pt x="6548" y="0"/>
                  </a:lnTo>
                  <a:close/>
                  <a:moveTo>
                    <a:pt x="9822" y="5344"/>
                  </a:moveTo>
                  <a:cubicBezTo>
                    <a:pt x="9822" y="5344"/>
                    <a:pt x="9822" y="16178"/>
                    <a:pt x="9822" y="16178"/>
                  </a:cubicBezTo>
                  <a:lnTo>
                    <a:pt x="13211" y="16178"/>
                  </a:lnTo>
                  <a:cubicBezTo>
                    <a:pt x="13302" y="16195"/>
                    <a:pt x="13347" y="16259"/>
                    <a:pt x="13347" y="16372"/>
                  </a:cubicBezTo>
                  <a:lnTo>
                    <a:pt x="13347" y="18312"/>
                  </a:lnTo>
                  <a:cubicBezTo>
                    <a:pt x="13347" y="18441"/>
                    <a:pt x="13302" y="18496"/>
                    <a:pt x="13211" y="18496"/>
                  </a:cubicBezTo>
                  <a:lnTo>
                    <a:pt x="9822" y="18496"/>
                  </a:lnTo>
                  <a:lnTo>
                    <a:pt x="9822" y="21600"/>
                  </a:lnTo>
                  <a:lnTo>
                    <a:pt x="15582" y="21600"/>
                  </a:lnTo>
                  <a:lnTo>
                    <a:pt x="15582" y="5344"/>
                  </a:lnTo>
                  <a:lnTo>
                    <a:pt x="9822" y="5344"/>
                  </a:lnTo>
                  <a:close/>
                  <a:moveTo>
                    <a:pt x="15901" y="5344"/>
                  </a:moveTo>
                  <a:lnTo>
                    <a:pt x="15901" y="16178"/>
                  </a:lnTo>
                  <a:lnTo>
                    <a:pt x="19494" y="16178"/>
                  </a:lnTo>
                  <a:cubicBezTo>
                    <a:pt x="19584" y="16195"/>
                    <a:pt x="19630" y="16259"/>
                    <a:pt x="19630" y="16372"/>
                  </a:cubicBezTo>
                  <a:lnTo>
                    <a:pt x="19630" y="18312"/>
                  </a:lnTo>
                  <a:cubicBezTo>
                    <a:pt x="19630" y="18441"/>
                    <a:pt x="19584" y="18496"/>
                    <a:pt x="19494" y="18496"/>
                  </a:cubicBezTo>
                  <a:lnTo>
                    <a:pt x="15901" y="18496"/>
                  </a:lnTo>
                  <a:lnTo>
                    <a:pt x="15901" y="21600"/>
                  </a:lnTo>
                  <a:lnTo>
                    <a:pt x="21600" y="21600"/>
                  </a:lnTo>
                  <a:lnTo>
                    <a:pt x="21600" y="5344"/>
                  </a:lnTo>
                  <a:cubicBezTo>
                    <a:pt x="21600" y="5344"/>
                    <a:pt x="15901" y="5344"/>
                    <a:pt x="15901" y="5344"/>
                  </a:cubicBezTo>
                  <a:close/>
                  <a:moveTo>
                    <a:pt x="6548" y="5412"/>
                  </a:moveTo>
                  <a:cubicBezTo>
                    <a:pt x="6548" y="5412"/>
                    <a:pt x="6548" y="16256"/>
                    <a:pt x="6548" y="16256"/>
                  </a:cubicBezTo>
                  <a:lnTo>
                    <a:pt x="8715" y="16256"/>
                  </a:lnTo>
                  <a:lnTo>
                    <a:pt x="8715" y="5412"/>
                  </a:lnTo>
                  <a:lnTo>
                    <a:pt x="6548" y="5412"/>
                  </a:lnTo>
                  <a:close/>
                  <a:moveTo>
                    <a:pt x="2472" y="8011"/>
                  </a:moveTo>
                  <a:lnTo>
                    <a:pt x="3763" y="8011"/>
                  </a:lnTo>
                  <a:cubicBezTo>
                    <a:pt x="3853" y="8027"/>
                    <a:pt x="3892" y="8093"/>
                    <a:pt x="3892" y="8205"/>
                  </a:cubicBezTo>
                  <a:cubicBezTo>
                    <a:pt x="3892" y="8205"/>
                    <a:pt x="3892" y="13045"/>
                    <a:pt x="3892" y="13045"/>
                  </a:cubicBezTo>
                  <a:cubicBezTo>
                    <a:pt x="3892" y="13175"/>
                    <a:pt x="3853" y="13239"/>
                    <a:pt x="3763" y="13239"/>
                  </a:cubicBezTo>
                  <a:lnTo>
                    <a:pt x="2472" y="13239"/>
                  </a:lnTo>
                  <a:cubicBezTo>
                    <a:pt x="2382" y="13239"/>
                    <a:pt x="2337" y="13175"/>
                    <a:pt x="2337" y="13045"/>
                  </a:cubicBezTo>
                  <a:lnTo>
                    <a:pt x="2337" y="8205"/>
                  </a:lnTo>
                  <a:cubicBezTo>
                    <a:pt x="2348" y="8076"/>
                    <a:pt x="2394" y="8012"/>
                    <a:pt x="2472" y="8011"/>
                  </a:cubicBezTo>
                  <a:close/>
                  <a:moveTo>
                    <a:pt x="12294" y="8011"/>
                  </a:moveTo>
                  <a:lnTo>
                    <a:pt x="13381" y="8011"/>
                  </a:lnTo>
                  <a:cubicBezTo>
                    <a:pt x="13472" y="8027"/>
                    <a:pt x="13517" y="8093"/>
                    <a:pt x="13517" y="8205"/>
                  </a:cubicBezTo>
                  <a:lnTo>
                    <a:pt x="13517" y="13045"/>
                  </a:lnTo>
                  <a:cubicBezTo>
                    <a:pt x="13517" y="13175"/>
                    <a:pt x="13472" y="13239"/>
                    <a:pt x="13381" y="13239"/>
                  </a:cubicBezTo>
                  <a:lnTo>
                    <a:pt x="12294" y="13239"/>
                  </a:lnTo>
                  <a:cubicBezTo>
                    <a:pt x="12204" y="13239"/>
                    <a:pt x="12158" y="13175"/>
                    <a:pt x="12158" y="13045"/>
                  </a:cubicBezTo>
                  <a:cubicBezTo>
                    <a:pt x="12158" y="13045"/>
                    <a:pt x="12158" y="8205"/>
                    <a:pt x="12158" y="8205"/>
                  </a:cubicBezTo>
                  <a:cubicBezTo>
                    <a:pt x="12169" y="8076"/>
                    <a:pt x="12215" y="8012"/>
                    <a:pt x="12294" y="8011"/>
                  </a:cubicBezTo>
                  <a:close/>
                  <a:moveTo>
                    <a:pt x="18380" y="8011"/>
                  </a:moveTo>
                  <a:lnTo>
                    <a:pt x="19664" y="8011"/>
                  </a:lnTo>
                  <a:cubicBezTo>
                    <a:pt x="19754" y="8027"/>
                    <a:pt x="19800" y="8093"/>
                    <a:pt x="19800" y="8205"/>
                  </a:cubicBezTo>
                  <a:cubicBezTo>
                    <a:pt x="19800" y="8205"/>
                    <a:pt x="19800" y="13045"/>
                    <a:pt x="19800" y="13045"/>
                  </a:cubicBezTo>
                  <a:cubicBezTo>
                    <a:pt x="19800" y="13175"/>
                    <a:pt x="19754" y="13239"/>
                    <a:pt x="19664" y="13239"/>
                  </a:cubicBezTo>
                  <a:lnTo>
                    <a:pt x="18380" y="13239"/>
                  </a:lnTo>
                  <a:cubicBezTo>
                    <a:pt x="18290" y="13239"/>
                    <a:pt x="18245" y="13175"/>
                    <a:pt x="18245" y="13045"/>
                  </a:cubicBezTo>
                  <a:lnTo>
                    <a:pt x="18245" y="8205"/>
                  </a:lnTo>
                  <a:cubicBezTo>
                    <a:pt x="18255" y="8076"/>
                    <a:pt x="18301" y="8012"/>
                    <a:pt x="18380" y="8011"/>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66" name="Group 11956">
            <a:extLst>
              <a:ext uri="{FF2B5EF4-FFF2-40B4-BE49-F238E27FC236}">
                <a16:creationId xmlns:a16="http://schemas.microsoft.com/office/drawing/2014/main" id="{C51B9A5C-7E97-48A4-BC64-B2D74E4ADD30}"/>
              </a:ext>
            </a:extLst>
          </p:cNvPr>
          <p:cNvGrpSpPr/>
          <p:nvPr userDrawn="1"/>
        </p:nvGrpSpPr>
        <p:grpSpPr>
          <a:xfrm>
            <a:off x="3485528" y="1905395"/>
            <a:ext cx="419646" cy="419645"/>
            <a:chOff x="0" y="0"/>
            <a:chExt cx="1119053" cy="1119053"/>
          </a:xfrm>
        </p:grpSpPr>
        <p:sp>
          <p:nvSpPr>
            <p:cNvPr id="67" name="Shape 11954">
              <a:extLst>
                <a:ext uri="{FF2B5EF4-FFF2-40B4-BE49-F238E27FC236}">
                  <a16:creationId xmlns:a16="http://schemas.microsoft.com/office/drawing/2014/main" id="{F8F70E8D-A460-4118-8219-9FDA423FD3D8}"/>
                </a:ext>
              </a:extLst>
            </p:cNvPr>
            <p:cNvSpPr/>
            <p:nvPr/>
          </p:nvSpPr>
          <p:spPr>
            <a:xfrm>
              <a:off x="0" y="0"/>
              <a:ext cx="1119054" cy="1119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68" name="Shape 11955">
              <a:extLst>
                <a:ext uri="{FF2B5EF4-FFF2-40B4-BE49-F238E27FC236}">
                  <a16:creationId xmlns:a16="http://schemas.microsoft.com/office/drawing/2014/main" id="{0F50F3C3-666C-4243-85AE-74B1876BFA1E}"/>
                </a:ext>
              </a:extLst>
            </p:cNvPr>
            <p:cNvSpPr/>
            <p:nvPr/>
          </p:nvSpPr>
          <p:spPr>
            <a:xfrm>
              <a:off x="237605" y="363256"/>
              <a:ext cx="629686" cy="3903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340"/>
                  </a:lnTo>
                  <a:lnTo>
                    <a:pt x="5936" y="21340"/>
                  </a:lnTo>
                  <a:cubicBezTo>
                    <a:pt x="8286" y="21340"/>
                    <a:pt x="9805" y="20111"/>
                    <a:pt x="10469" y="17644"/>
                  </a:cubicBezTo>
                  <a:cubicBezTo>
                    <a:pt x="10649" y="17172"/>
                    <a:pt x="10784" y="16254"/>
                    <a:pt x="10873" y="14912"/>
                  </a:cubicBezTo>
                  <a:cubicBezTo>
                    <a:pt x="10873" y="12643"/>
                    <a:pt x="10225" y="10954"/>
                    <a:pt x="8921" y="9811"/>
                  </a:cubicBezTo>
                  <a:cubicBezTo>
                    <a:pt x="9910" y="8976"/>
                    <a:pt x="10405" y="7660"/>
                    <a:pt x="10405" y="5881"/>
                  </a:cubicBezTo>
                  <a:lnTo>
                    <a:pt x="10405" y="5231"/>
                  </a:lnTo>
                  <a:cubicBezTo>
                    <a:pt x="10405" y="2166"/>
                    <a:pt x="9133" y="418"/>
                    <a:pt x="6614" y="0"/>
                  </a:cubicBezTo>
                  <a:lnTo>
                    <a:pt x="0" y="0"/>
                  </a:lnTo>
                  <a:close/>
                  <a:moveTo>
                    <a:pt x="14454" y="0"/>
                  </a:moveTo>
                  <a:lnTo>
                    <a:pt x="14454" y="2290"/>
                  </a:lnTo>
                  <a:lnTo>
                    <a:pt x="19842" y="2290"/>
                  </a:lnTo>
                  <a:cubicBezTo>
                    <a:pt x="19842" y="2290"/>
                    <a:pt x="19842" y="0"/>
                    <a:pt x="19842" y="0"/>
                  </a:cubicBezTo>
                  <a:lnTo>
                    <a:pt x="14454" y="0"/>
                  </a:lnTo>
                  <a:close/>
                  <a:moveTo>
                    <a:pt x="3468" y="3591"/>
                  </a:moveTo>
                  <a:lnTo>
                    <a:pt x="6033" y="3591"/>
                  </a:lnTo>
                  <a:cubicBezTo>
                    <a:pt x="7293" y="3591"/>
                    <a:pt x="7921" y="4174"/>
                    <a:pt x="7921" y="5335"/>
                  </a:cubicBezTo>
                  <a:lnTo>
                    <a:pt x="7921" y="6194"/>
                  </a:lnTo>
                  <a:cubicBezTo>
                    <a:pt x="7921" y="7500"/>
                    <a:pt x="7254" y="8146"/>
                    <a:pt x="5904" y="8146"/>
                  </a:cubicBezTo>
                  <a:lnTo>
                    <a:pt x="3468" y="8146"/>
                  </a:lnTo>
                  <a:cubicBezTo>
                    <a:pt x="3377" y="8146"/>
                    <a:pt x="3339" y="8083"/>
                    <a:pt x="3339" y="7937"/>
                  </a:cubicBezTo>
                  <a:cubicBezTo>
                    <a:pt x="3339" y="7937"/>
                    <a:pt x="3339" y="3800"/>
                    <a:pt x="3339" y="3800"/>
                  </a:cubicBezTo>
                  <a:cubicBezTo>
                    <a:pt x="3348" y="3654"/>
                    <a:pt x="3389" y="3591"/>
                    <a:pt x="3468" y="3591"/>
                  </a:cubicBezTo>
                  <a:close/>
                  <a:moveTo>
                    <a:pt x="16486" y="5387"/>
                  </a:moveTo>
                  <a:cubicBezTo>
                    <a:pt x="14732" y="5387"/>
                    <a:pt x="13421" y="6894"/>
                    <a:pt x="12566" y="9941"/>
                  </a:cubicBezTo>
                  <a:cubicBezTo>
                    <a:pt x="12341" y="10886"/>
                    <a:pt x="12228" y="11986"/>
                    <a:pt x="12228" y="13220"/>
                  </a:cubicBezTo>
                  <a:lnTo>
                    <a:pt x="12228" y="14079"/>
                  </a:lnTo>
                  <a:cubicBezTo>
                    <a:pt x="12228" y="17383"/>
                    <a:pt x="13103" y="19646"/>
                    <a:pt x="14857" y="20845"/>
                  </a:cubicBezTo>
                  <a:cubicBezTo>
                    <a:pt x="15521" y="21353"/>
                    <a:pt x="16243" y="21600"/>
                    <a:pt x="17019" y="21600"/>
                  </a:cubicBezTo>
                  <a:cubicBezTo>
                    <a:pt x="19189" y="21600"/>
                    <a:pt x="20653" y="20067"/>
                    <a:pt x="21406" y="17020"/>
                  </a:cubicBezTo>
                  <a:cubicBezTo>
                    <a:pt x="21452" y="16895"/>
                    <a:pt x="21471" y="16709"/>
                    <a:pt x="21471" y="16473"/>
                  </a:cubicBezTo>
                  <a:lnTo>
                    <a:pt x="18971" y="16473"/>
                  </a:lnTo>
                  <a:cubicBezTo>
                    <a:pt x="18521" y="17633"/>
                    <a:pt x="17913" y="18217"/>
                    <a:pt x="17148" y="18217"/>
                  </a:cubicBezTo>
                  <a:lnTo>
                    <a:pt x="16954" y="18217"/>
                  </a:lnTo>
                  <a:cubicBezTo>
                    <a:pt x="16020" y="18217"/>
                    <a:pt x="15372" y="17571"/>
                    <a:pt x="15002" y="16265"/>
                  </a:cubicBezTo>
                  <a:cubicBezTo>
                    <a:pt x="14866" y="15793"/>
                    <a:pt x="14793" y="15274"/>
                    <a:pt x="14793" y="14730"/>
                  </a:cubicBezTo>
                  <a:cubicBezTo>
                    <a:pt x="14804" y="14583"/>
                    <a:pt x="14842" y="14521"/>
                    <a:pt x="14922" y="14521"/>
                  </a:cubicBezTo>
                  <a:lnTo>
                    <a:pt x="21600" y="14521"/>
                  </a:lnTo>
                  <a:lnTo>
                    <a:pt x="21600" y="13428"/>
                  </a:lnTo>
                  <a:cubicBezTo>
                    <a:pt x="21600" y="9528"/>
                    <a:pt x="20632" y="6952"/>
                    <a:pt x="18696" y="5699"/>
                  </a:cubicBezTo>
                  <a:cubicBezTo>
                    <a:pt x="18045" y="5481"/>
                    <a:pt x="17529" y="5387"/>
                    <a:pt x="17148" y="5387"/>
                  </a:cubicBezTo>
                  <a:lnTo>
                    <a:pt x="16486" y="5387"/>
                  </a:lnTo>
                  <a:close/>
                  <a:moveTo>
                    <a:pt x="16341" y="8952"/>
                  </a:moveTo>
                  <a:lnTo>
                    <a:pt x="16615" y="8952"/>
                  </a:lnTo>
                  <a:cubicBezTo>
                    <a:pt x="17920" y="9224"/>
                    <a:pt x="18567" y="10207"/>
                    <a:pt x="18567" y="11893"/>
                  </a:cubicBezTo>
                  <a:lnTo>
                    <a:pt x="18438" y="12023"/>
                  </a:lnTo>
                  <a:lnTo>
                    <a:pt x="14583" y="12023"/>
                  </a:lnTo>
                  <a:cubicBezTo>
                    <a:pt x="14492" y="12023"/>
                    <a:pt x="14454" y="11903"/>
                    <a:pt x="14454" y="11685"/>
                  </a:cubicBezTo>
                  <a:cubicBezTo>
                    <a:pt x="14454" y="10687"/>
                    <a:pt x="14873" y="9827"/>
                    <a:pt x="15728" y="9082"/>
                  </a:cubicBezTo>
                  <a:cubicBezTo>
                    <a:pt x="15976" y="9010"/>
                    <a:pt x="16184" y="8952"/>
                    <a:pt x="16341" y="8952"/>
                  </a:cubicBezTo>
                  <a:close/>
                  <a:moveTo>
                    <a:pt x="3468" y="12544"/>
                  </a:moveTo>
                  <a:lnTo>
                    <a:pt x="5501" y="12544"/>
                  </a:lnTo>
                  <a:cubicBezTo>
                    <a:pt x="7301" y="12544"/>
                    <a:pt x="8195" y="13247"/>
                    <a:pt x="8195" y="14626"/>
                  </a:cubicBezTo>
                  <a:cubicBezTo>
                    <a:pt x="8195" y="14626"/>
                    <a:pt x="8195" y="15693"/>
                    <a:pt x="8195" y="15693"/>
                  </a:cubicBezTo>
                  <a:cubicBezTo>
                    <a:pt x="8195" y="17091"/>
                    <a:pt x="7606" y="17887"/>
                    <a:pt x="6436" y="18087"/>
                  </a:cubicBezTo>
                  <a:lnTo>
                    <a:pt x="3468" y="18087"/>
                  </a:lnTo>
                  <a:cubicBezTo>
                    <a:pt x="3377" y="18087"/>
                    <a:pt x="3339" y="18023"/>
                    <a:pt x="3339" y="17879"/>
                  </a:cubicBezTo>
                  <a:lnTo>
                    <a:pt x="3339" y="12778"/>
                  </a:lnTo>
                  <a:cubicBezTo>
                    <a:pt x="3348" y="12633"/>
                    <a:pt x="3389" y="12544"/>
                    <a:pt x="3468" y="12544"/>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69" name="Group 11959">
            <a:extLst>
              <a:ext uri="{FF2B5EF4-FFF2-40B4-BE49-F238E27FC236}">
                <a16:creationId xmlns:a16="http://schemas.microsoft.com/office/drawing/2014/main" id="{6278EBB1-49FE-42CF-8EF9-C848BBFDB91E}"/>
              </a:ext>
            </a:extLst>
          </p:cNvPr>
          <p:cNvGrpSpPr/>
          <p:nvPr userDrawn="1"/>
        </p:nvGrpSpPr>
        <p:grpSpPr>
          <a:xfrm>
            <a:off x="4634719" y="3630075"/>
            <a:ext cx="349325" cy="349325"/>
            <a:chOff x="0" y="0"/>
            <a:chExt cx="931533" cy="931533"/>
          </a:xfrm>
        </p:grpSpPr>
        <p:sp>
          <p:nvSpPr>
            <p:cNvPr id="70" name="Shape 11957">
              <a:extLst>
                <a:ext uri="{FF2B5EF4-FFF2-40B4-BE49-F238E27FC236}">
                  <a16:creationId xmlns:a16="http://schemas.microsoft.com/office/drawing/2014/main" id="{CFCDEA6A-7512-4492-B108-095DC0F30A5F}"/>
                </a:ext>
              </a:extLst>
            </p:cNvPr>
            <p:cNvSpPr/>
            <p:nvPr/>
          </p:nvSpPr>
          <p:spPr>
            <a:xfrm>
              <a:off x="0" y="0"/>
              <a:ext cx="931534" cy="9315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200"/>
            </a:p>
          </p:txBody>
        </p:sp>
        <p:sp>
          <p:nvSpPr>
            <p:cNvPr id="71" name="Shape 11958">
              <a:extLst>
                <a:ext uri="{FF2B5EF4-FFF2-40B4-BE49-F238E27FC236}">
                  <a16:creationId xmlns:a16="http://schemas.microsoft.com/office/drawing/2014/main" id="{AFFE3E18-01A4-412F-A246-D02AD8A62439}"/>
                </a:ext>
              </a:extLst>
            </p:cNvPr>
            <p:cNvSpPr/>
            <p:nvPr/>
          </p:nvSpPr>
          <p:spPr>
            <a:xfrm>
              <a:off x="200702" y="146166"/>
              <a:ext cx="521816" cy="593764"/>
            </a:xfrm>
            <a:custGeom>
              <a:avLst/>
              <a:gdLst/>
              <a:ahLst/>
              <a:cxnLst>
                <a:cxn ang="0">
                  <a:pos x="wd2" y="hd2"/>
                </a:cxn>
                <a:cxn ang="5400000">
                  <a:pos x="wd2" y="hd2"/>
                </a:cxn>
                <a:cxn ang="10800000">
                  <a:pos x="wd2" y="hd2"/>
                </a:cxn>
                <a:cxn ang="16200000">
                  <a:pos x="wd2" y="hd2"/>
                </a:cxn>
              </a:cxnLst>
              <a:rect l="0" t="0" r="r" b="b"/>
              <a:pathLst>
                <a:path w="21600" h="21600" extrusionOk="0">
                  <a:moveTo>
                    <a:pt x="12143" y="3522"/>
                  </a:moveTo>
                  <a:cubicBezTo>
                    <a:pt x="12143" y="3031"/>
                    <a:pt x="12247" y="2574"/>
                    <a:pt x="12457" y="2151"/>
                  </a:cubicBezTo>
                  <a:cubicBezTo>
                    <a:pt x="12664" y="1729"/>
                    <a:pt x="12952" y="1357"/>
                    <a:pt x="13320" y="1034"/>
                  </a:cubicBezTo>
                  <a:cubicBezTo>
                    <a:pt x="13689" y="711"/>
                    <a:pt x="14112" y="456"/>
                    <a:pt x="14593" y="274"/>
                  </a:cubicBezTo>
                  <a:cubicBezTo>
                    <a:pt x="15073" y="92"/>
                    <a:pt x="15592" y="0"/>
                    <a:pt x="16153" y="0"/>
                  </a:cubicBezTo>
                  <a:cubicBezTo>
                    <a:pt x="16712" y="0"/>
                    <a:pt x="17232" y="92"/>
                    <a:pt x="17713" y="274"/>
                  </a:cubicBezTo>
                  <a:cubicBezTo>
                    <a:pt x="18192" y="456"/>
                    <a:pt x="18617" y="711"/>
                    <a:pt x="18984" y="1034"/>
                  </a:cubicBezTo>
                  <a:cubicBezTo>
                    <a:pt x="19351" y="1357"/>
                    <a:pt x="19640" y="1729"/>
                    <a:pt x="19849" y="2151"/>
                  </a:cubicBezTo>
                  <a:cubicBezTo>
                    <a:pt x="20057" y="2574"/>
                    <a:pt x="20161" y="3031"/>
                    <a:pt x="20161" y="3522"/>
                  </a:cubicBezTo>
                  <a:cubicBezTo>
                    <a:pt x="20161" y="4015"/>
                    <a:pt x="20057" y="4471"/>
                    <a:pt x="19849" y="4892"/>
                  </a:cubicBezTo>
                  <a:cubicBezTo>
                    <a:pt x="19640" y="5315"/>
                    <a:pt x="19351" y="5682"/>
                    <a:pt x="18984" y="5989"/>
                  </a:cubicBezTo>
                  <a:cubicBezTo>
                    <a:pt x="18617" y="6299"/>
                    <a:pt x="18192" y="6554"/>
                    <a:pt x="17713" y="6749"/>
                  </a:cubicBezTo>
                  <a:cubicBezTo>
                    <a:pt x="17232" y="6945"/>
                    <a:pt x="16712" y="7043"/>
                    <a:pt x="16153" y="7043"/>
                  </a:cubicBezTo>
                  <a:cubicBezTo>
                    <a:pt x="15592" y="7043"/>
                    <a:pt x="15073" y="6945"/>
                    <a:pt x="14593" y="6749"/>
                  </a:cubicBezTo>
                  <a:cubicBezTo>
                    <a:pt x="14112" y="6554"/>
                    <a:pt x="13689" y="6299"/>
                    <a:pt x="13320" y="5989"/>
                  </a:cubicBezTo>
                  <a:cubicBezTo>
                    <a:pt x="12952" y="5682"/>
                    <a:pt x="12664" y="5315"/>
                    <a:pt x="12457" y="4892"/>
                  </a:cubicBezTo>
                  <a:cubicBezTo>
                    <a:pt x="12247" y="4471"/>
                    <a:pt x="12143" y="4015"/>
                    <a:pt x="12143" y="3522"/>
                  </a:cubicBezTo>
                  <a:close/>
                  <a:moveTo>
                    <a:pt x="8401" y="6200"/>
                  </a:moveTo>
                  <a:cubicBezTo>
                    <a:pt x="7568" y="6200"/>
                    <a:pt x="6848" y="5940"/>
                    <a:pt x="6241" y="5420"/>
                  </a:cubicBezTo>
                  <a:cubicBezTo>
                    <a:pt x="5632" y="4899"/>
                    <a:pt x="5329" y="4261"/>
                    <a:pt x="5329" y="3501"/>
                  </a:cubicBezTo>
                  <a:cubicBezTo>
                    <a:pt x="5329" y="2742"/>
                    <a:pt x="5632" y="2102"/>
                    <a:pt x="6241" y="1583"/>
                  </a:cubicBezTo>
                  <a:cubicBezTo>
                    <a:pt x="6848" y="1062"/>
                    <a:pt x="7568" y="801"/>
                    <a:pt x="8401" y="801"/>
                  </a:cubicBezTo>
                  <a:cubicBezTo>
                    <a:pt x="9265" y="801"/>
                    <a:pt x="9992" y="1062"/>
                    <a:pt x="10585" y="1583"/>
                  </a:cubicBezTo>
                  <a:cubicBezTo>
                    <a:pt x="11176" y="2102"/>
                    <a:pt x="11472" y="2742"/>
                    <a:pt x="11472" y="3501"/>
                  </a:cubicBezTo>
                  <a:cubicBezTo>
                    <a:pt x="11472" y="4261"/>
                    <a:pt x="11176" y="4899"/>
                    <a:pt x="10585" y="5420"/>
                  </a:cubicBezTo>
                  <a:cubicBezTo>
                    <a:pt x="9992" y="5940"/>
                    <a:pt x="9265" y="6200"/>
                    <a:pt x="8401" y="6200"/>
                  </a:cubicBezTo>
                  <a:close/>
                  <a:moveTo>
                    <a:pt x="192" y="3501"/>
                  </a:moveTo>
                  <a:cubicBezTo>
                    <a:pt x="192" y="2939"/>
                    <a:pt x="423" y="2461"/>
                    <a:pt x="889" y="2066"/>
                  </a:cubicBezTo>
                  <a:cubicBezTo>
                    <a:pt x="1352" y="1674"/>
                    <a:pt x="1904" y="1476"/>
                    <a:pt x="2544" y="1476"/>
                  </a:cubicBezTo>
                  <a:cubicBezTo>
                    <a:pt x="3184" y="1476"/>
                    <a:pt x="3728" y="1681"/>
                    <a:pt x="4176" y="2088"/>
                  </a:cubicBezTo>
                  <a:cubicBezTo>
                    <a:pt x="4624" y="2496"/>
                    <a:pt x="4849" y="2967"/>
                    <a:pt x="4849" y="3501"/>
                  </a:cubicBezTo>
                  <a:cubicBezTo>
                    <a:pt x="4849" y="4093"/>
                    <a:pt x="4624" y="4584"/>
                    <a:pt x="4176" y="4977"/>
                  </a:cubicBezTo>
                  <a:cubicBezTo>
                    <a:pt x="3728" y="5372"/>
                    <a:pt x="3184" y="5568"/>
                    <a:pt x="2544" y="5568"/>
                  </a:cubicBezTo>
                  <a:cubicBezTo>
                    <a:pt x="1904" y="5568"/>
                    <a:pt x="1352" y="5372"/>
                    <a:pt x="889" y="4977"/>
                  </a:cubicBezTo>
                  <a:cubicBezTo>
                    <a:pt x="423" y="4584"/>
                    <a:pt x="192" y="4093"/>
                    <a:pt x="192" y="3501"/>
                  </a:cubicBezTo>
                  <a:close/>
                  <a:moveTo>
                    <a:pt x="21169" y="11349"/>
                  </a:moveTo>
                  <a:cubicBezTo>
                    <a:pt x="21457" y="11881"/>
                    <a:pt x="21600" y="12500"/>
                    <a:pt x="21600" y="13203"/>
                  </a:cubicBezTo>
                  <a:lnTo>
                    <a:pt x="21600" y="21600"/>
                  </a:lnTo>
                  <a:lnTo>
                    <a:pt x="10800" y="21600"/>
                  </a:lnTo>
                  <a:lnTo>
                    <a:pt x="10800" y="16873"/>
                  </a:lnTo>
                  <a:lnTo>
                    <a:pt x="4032" y="16873"/>
                  </a:lnTo>
                  <a:lnTo>
                    <a:pt x="4032" y="13374"/>
                  </a:lnTo>
                  <a:lnTo>
                    <a:pt x="0" y="13374"/>
                  </a:lnTo>
                  <a:lnTo>
                    <a:pt x="0" y="9025"/>
                  </a:lnTo>
                  <a:cubicBezTo>
                    <a:pt x="0" y="8156"/>
                    <a:pt x="176" y="7564"/>
                    <a:pt x="529" y="7257"/>
                  </a:cubicBezTo>
                  <a:cubicBezTo>
                    <a:pt x="1073" y="6776"/>
                    <a:pt x="1744" y="6538"/>
                    <a:pt x="2544" y="6538"/>
                  </a:cubicBezTo>
                  <a:cubicBezTo>
                    <a:pt x="3216" y="6538"/>
                    <a:pt x="3800" y="6715"/>
                    <a:pt x="4296" y="7065"/>
                  </a:cubicBezTo>
                  <a:cubicBezTo>
                    <a:pt x="4793" y="7418"/>
                    <a:pt x="5120" y="7859"/>
                    <a:pt x="5280" y="8395"/>
                  </a:cubicBezTo>
                  <a:cubicBezTo>
                    <a:pt x="5665" y="8000"/>
                    <a:pt x="6128" y="7691"/>
                    <a:pt x="6671" y="7466"/>
                  </a:cubicBezTo>
                  <a:cubicBezTo>
                    <a:pt x="7216" y="7242"/>
                    <a:pt x="7792" y="7129"/>
                    <a:pt x="8401" y="7129"/>
                  </a:cubicBezTo>
                  <a:cubicBezTo>
                    <a:pt x="9360" y="7129"/>
                    <a:pt x="10200" y="7382"/>
                    <a:pt x="10919" y="7889"/>
                  </a:cubicBezTo>
                  <a:cubicBezTo>
                    <a:pt x="11639" y="8395"/>
                    <a:pt x="12112" y="9025"/>
                    <a:pt x="12337" y="9786"/>
                  </a:cubicBezTo>
                  <a:cubicBezTo>
                    <a:pt x="12816" y="9365"/>
                    <a:pt x="13384" y="9025"/>
                    <a:pt x="14041" y="8773"/>
                  </a:cubicBezTo>
                  <a:cubicBezTo>
                    <a:pt x="14697" y="8520"/>
                    <a:pt x="15401" y="8395"/>
                    <a:pt x="16153" y="8395"/>
                  </a:cubicBezTo>
                  <a:cubicBezTo>
                    <a:pt x="16905" y="8395"/>
                    <a:pt x="17617" y="8520"/>
                    <a:pt x="18288" y="8773"/>
                  </a:cubicBezTo>
                  <a:cubicBezTo>
                    <a:pt x="18960" y="9025"/>
                    <a:pt x="19537" y="9372"/>
                    <a:pt x="20016" y="9808"/>
                  </a:cubicBezTo>
                  <a:cubicBezTo>
                    <a:pt x="20497" y="10244"/>
                    <a:pt x="20881" y="10757"/>
                    <a:pt x="21169" y="11349"/>
                  </a:cubicBezTo>
                  <a:close/>
                </a:path>
              </a:pathLst>
            </a:custGeom>
            <a:solidFill>
              <a:srgbClr val="FFFFF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
        <p:nvSpPr>
          <p:cNvPr id="72" name="Shape 11960">
            <a:extLst>
              <a:ext uri="{FF2B5EF4-FFF2-40B4-BE49-F238E27FC236}">
                <a16:creationId xmlns:a16="http://schemas.microsoft.com/office/drawing/2014/main" id="{6FF7A031-7221-45DF-B75A-9E4F9B73B447}"/>
              </a:ext>
            </a:extLst>
          </p:cNvPr>
          <p:cNvSpPr/>
          <p:nvPr userDrawn="1"/>
        </p:nvSpPr>
        <p:spPr>
          <a:xfrm>
            <a:off x="7092100" y="1655328"/>
            <a:ext cx="129839" cy="277694"/>
          </a:xfrm>
          <a:custGeom>
            <a:avLst/>
            <a:gdLst/>
            <a:ahLst/>
            <a:cxnLst>
              <a:cxn ang="0">
                <a:pos x="wd2" y="hd2"/>
              </a:cxn>
              <a:cxn ang="5400000">
                <a:pos x="wd2" y="hd2"/>
              </a:cxn>
              <a:cxn ang="10800000">
                <a:pos x="wd2" y="hd2"/>
              </a:cxn>
              <a:cxn ang="16200000">
                <a:pos x="wd2" y="hd2"/>
              </a:cxn>
            </a:cxnLst>
            <a:rect l="0" t="0" r="r" b="b"/>
            <a:pathLst>
              <a:path w="21600" h="21600" extrusionOk="0">
                <a:moveTo>
                  <a:pt x="21600" y="7083"/>
                </a:moveTo>
                <a:lnTo>
                  <a:pt x="14399" y="7083"/>
                </a:lnTo>
                <a:lnTo>
                  <a:pt x="14399" y="5260"/>
                </a:lnTo>
                <a:cubicBezTo>
                  <a:pt x="14399" y="4698"/>
                  <a:pt x="14573" y="4302"/>
                  <a:pt x="14925" y="4068"/>
                </a:cubicBezTo>
                <a:cubicBezTo>
                  <a:pt x="15273" y="3834"/>
                  <a:pt x="16147" y="3717"/>
                  <a:pt x="17548" y="3717"/>
                </a:cubicBezTo>
                <a:lnTo>
                  <a:pt x="21448" y="3717"/>
                </a:lnTo>
                <a:lnTo>
                  <a:pt x="21448" y="0"/>
                </a:lnTo>
                <a:lnTo>
                  <a:pt x="15149" y="0"/>
                </a:lnTo>
                <a:cubicBezTo>
                  <a:pt x="11549" y="0"/>
                  <a:pt x="9098" y="410"/>
                  <a:pt x="7799" y="1227"/>
                </a:cubicBezTo>
                <a:cubicBezTo>
                  <a:pt x="6499" y="2046"/>
                  <a:pt x="5849" y="3273"/>
                  <a:pt x="5849" y="4909"/>
                </a:cubicBezTo>
                <a:lnTo>
                  <a:pt x="5849" y="7083"/>
                </a:lnTo>
                <a:lnTo>
                  <a:pt x="0" y="7083"/>
                </a:lnTo>
                <a:lnTo>
                  <a:pt x="0" y="10800"/>
                </a:lnTo>
                <a:lnTo>
                  <a:pt x="5849" y="10800"/>
                </a:lnTo>
                <a:lnTo>
                  <a:pt x="5849" y="21600"/>
                </a:lnTo>
                <a:lnTo>
                  <a:pt x="14399" y="21600"/>
                </a:lnTo>
                <a:lnTo>
                  <a:pt x="14399" y="10800"/>
                </a:lnTo>
                <a:lnTo>
                  <a:pt x="20699" y="10800"/>
                </a:lnTo>
                <a:cubicBezTo>
                  <a:pt x="20699" y="10800"/>
                  <a:pt x="21600" y="7083"/>
                  <a:pt x="21600" y="7083"/>
                </a:cubicBezTo>
                <a:close/>
              </a:path>
            </a:pathLst>
          </a:custGeom>
          <a:solidFill>
            <a:srgbClr val="005FA1"/>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nvGrpSpPr>
          <p:cNvPr id="73" name="Group 11965">
            <a:extLst>
              <a:ext uri="{FF2B5EF4-FFF2-40B4-BE49-F238E27FC236}">
                <a16:creationId xmlns:a16="http://schemas.microsoft.com/office/drawing/2014/main" id="{E2D3C4B5-CEDD-4A3E-9BCC-B3218966F302}"/>
              </a:ext>
            </a:extLst>
          </p:cNvPr>
          <p:cNvGrpSpPr/>
          <p:nvPr userDrawn="1"/>
        </p:nvGrpSpPr>
        <p:grpSpPr>
          <a:xfrm>
            <a:off x="7311565" y="1653079"/>
            <a:ext cx="1558327" cy="222661"/>
            <a:chOff x="0" y="0"/>
            <a:chExt cx="4155536" cy="593763"/>
          </a:xfrm>
        </p:grpSpPr>
        <p:sp>
          <p:nvSpPr>
            <p:cNvPr id="74" name="Shape 11961">
              <a:extLst>
                <a:ext uri="{FF2B5EF4-FFF2-40B4-BE49-F238E27FC236}">
                  <a16:creationId xmlns:a16="http://schemas.microsoft.com/office/drawing/2014/main" id="{5A539112-C82A-428F-BBDD-D1A93E958577}"/>
                </a:ext>
              </a:extLst>
            </p:cNvPr>
            <p:cNvSpPr/>
            <p:nvPr/>
          </p:nvSpPr>
          <p:spPr>
            <a:xfrm>
              <a:off x="0" y="0"/>
              <a:ext cx="3238254" cy="593763"/>
            </a:xfrm>
            <a:prstGeom prst="roundRect">
              <a:avLst>
                <a:gd name="adj" fmla="val 50000"/>
              </a:avLst>
            </a:prstGeom>
            <a:solidFill>
              <a:srgbClr val="005FA1"/>
            </a:solidFill>
            <a:ln w="12700" cap="flat">
              <a:noFill/>
              <a:miter lim="400000"/>
            </a:ln>
            <a:effectLst/>
          </p:spPr>
          <p:txBody>
            <a:bodyPr wrap="square" lIns="0" tIns="0" rIns="0" bIns="0" numCol="1" anchor="ctr">
              <a:noAutofit/>
            </a:bodyP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sp>
          <p:nvSpPr>
            <p:cNvPr id="75" name="Shape 11962">
              <a:extLst>
                <a:ext uri="{FF2B5EF4-FFF2-40B4-BE49-F238E27FC236}">
                  <a16:creationId xmlns:a16="http://schemas.microsoft.com/office/drawing/2014/main" id="{0AD94144-5DA0-410D-90A5-3160D3BCC868}"/>
                </a:ext>
              </a:extLst>
            </p:cNvPr>
            <p:cNvSpPr/>
            <p:nvPr/>
          </p:nvSpPr>
          <p:spPr>
            <a:xfrm>
              <a:off x="0" y="0"/>
              <a:ext cx="4155536" cy="593763"/>
            </a:xfrm>
            <a:prstGeom prst="roundRect">
              <a:avLst>
                <a:gd name="adj" fmla="val 50000"/>
              </a:avLst>
            </a:prstGeom>
            <a:noFill/>
            <a:ln w="12700" cap="flat">
              <a:solidFill>
                <a:srgbClr val="005FA1"/>
              </a:solidFill>
              <a:prstDash val="solid"/>
              <a:miter lim="400000"/>
            </a:ln>
            <a:effectLst/>
          </p:spPr>
          <p:txBody>
            <a:bodyPr wrap="square" lIns="0" tIns="0" rIns="0" bIns="0" numCol="1" anchor="ctr">
              <a:noAutofit/>
            </a:bodyP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sp>
          <p:nvSpPr>
            <p:cNvPr id="76" name="Shape 11964">
              <a:extLst>
                <a:ext uri="{FF2B5EF4-FFF2-40B4-BE49-F238E27FC236}">
                  <a16:creationId xmlns:a16="http://schemas.microsoft.com/office/drawing/2014/main" id="{23CFCA3F-A24A-4A6A-8423-16450E8759DC}"/>
                </a:ext>
              </a:extLst>
            </p:cNvPr>
            <p:cNvSpPr/>
            <p:nvPr/>
          </p:nvSpPr>
          <p:spPr>
            <a:xfrm>
              <a:off x="429514" y="121863"/>
              <a:ext cx="2211881" cy="4562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120000"/>
                </a:lnSpc>
                <a:defRPr sz="1800">
                  <a:solidFill>
                    <a:srgbClr val="FFFFFF"/>
                  </a:solidFill>
                  <a:latin typeface="Lato Regular"/>
                  <a:ea typeface="Lato Regular"/>
                  <a:cs typeface="Lato Regular"/>
                  <a:sym typeface="Lato Regular"/>
                </a:defRPr>
              </a:lvl1pPr>
            </a:lstStyle>
            <a:p>
              <a:pPr lvl="0">
                <a:defRPr>
                  <a:solidFill>
                    <a:srgbClr val="000000"/>
                  </a:solidFill>
                </a:defRPr>
              </a:pPr>
              <a:r>
                <a:rPr lang="en-GB" sz="675">
                  <a:solidFill>
                    <a:schemeClr val="bg1"/>
                  </a:solidFill>
                </a:rPr>
                <a:t>795</a:t>
              </a:r>
              <a:endParaRPr sz="675">
                <a:solidFill>
                  <a:schemeClr val="bg1"/>
                </a:solidFill>
                <a:latin typeface="Arial" panose="020B0604020202020204" pitchFamily="34" charset="0"/>
                <a:cs typeface="Arial" panose="020B0604020202020204" pitchFamily="34" charset="0"/>
              </a:endParaRPr>
            </a:p>
          </p:txBody>
        </p:sp>
      </p:grpSp>
      <p:sp>
        <p:nvSpPr>
          <p:cNvPr id="77" name="Shape 11966">
            <a:extLst>
              <a:ext uri="{FF2B5EF4-FFF2-40B4-BE49-F238E27FC236}">
                <a16:creationId xmlns:a16="http://schemas.microsoft.com/office/drawing/2014/main" id="{F00DF3E8-60C4-4939-90AF-D658C7AD6BDE}"/>
              </a:ext>
            </a:extLst>
          </p:cNvPr>
          <p:cNvSpPr/>
          <p:nvPr userDrawn="1"/>
        </p:nvSpPr>
        <p:spPr>
          <a:xfrm>
            <a:off x="6942737" y="2150690"/>
            <a:ext cx="476250" cy="4762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5ADE5"/>
            </a:solidFill>
            <a:miter lim="400000"/>
          </a:ln>
        </p:spPr>
        <p:txBody>
          <a:bodyPr lIns="0" tIns="0" rIns="0" bIns="0" anchor="ctr"/>
          <a:lstStyle/>
          <a:p>
            <a:pPr lvl="0">
              <a:defRPr sz="3200">
                <a:solidFill>
                  <a:srgbClr val="FFFFFF"/>
                </a:solidFill>
              </a:defRPr>
            </a:pPr>
            <a:endParaRPr sz="1200"/>
          </a:p>
        </p:txBody>
      </p:sp>
      <p:grpSp>
        <p:nvGrpSpPr>
          <p:cNvPr id="78" name="Group 11971">
            <a:extLst>
              <a:ext uri="{FF2B5EF4-FFF2-40B4-BE49-F238E27FC236}">
                <a16:creationId xmlns:a16="http://schemas.microsoft.com/office/drawing/2014/main" id="{C66562C1-4444-448A-9DC1-8044381522FF}"/>
              </a:ext>
            </a:extLst>
          </p:cNvPr>
          <p:cNvGrpSpPr/>
          <p:nvPr userDrawn="1"/>
        </p:nvGrpSpPr>
        <p:grpSpPr>
          <a:xfrm>
            <a:off x="7311566" y="2282247"/>
            <a:ext cx="1558326" cy="222661"/>
            <a:chOff x="0" y="0"/>
            <a:chExt cx="4155536" cy="593763"/>
          </a:xfrm>
        </p:grpSpPr>
        <p:sp>
          <p:nvSpPr>
            <p:cNvPr id="79" name="Shape 11967">
              <a:extLst>
                <a:ext uri="{FF2B5EF4-FFF2-40B4-BE49-F238E27FC236}">
                  <a16:creationId xmlns:a16="http://schemas.microsoft.com/office/drawing/2014/main" id="{3E09DD7C-9548-4BE0-8D68-CE48A655FEF0}"/>
                </a:ext>
              </a:extLst>
            </p:cNvPr>
            <p:cNvSpPr/>
            <p:nvPr/>
          </p:nvSpPr>
          <p:spPr>
            <a:xfrm>
              <a:off x="0" y="0"/>
              <a:ext cx="2982512" cy="593763"/>
            </a:xfrm>
            <a:prstGeom prst="roundRect">
              <a:avLst>
                <a:gd name="adj" fmla="val 50000"/>
              </a:avLst>
            </a:prstGeom>
            <a:solidFill>
              <a:srgbClr val="35ADE5"/>
            </a:solidFill>
            <a:ln w="12700" cap="flat">
              <a:solidFill>
                <a:srgbClr val="00B0F0"/>
              </a:solidFill>
              <a:miter lim="400000"/>
            </a:ln>
            <a:effectLst/>
          </p:spPr>
          <p:txBody>
            <a:bodyPr wrap="square" lIns="0" tIns="0" rIns="0" bIns="0" numCol="1" anchor="ctr">
              <a:noAutofit/>
            </a:bodyP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sp>
          <p:nvSpPr>
            <p:cNvPr id="80" name="Shape 11968">
              <a:extLst>
                <a:ext uri="{FF2B5EF4-FFF2-40B4-BE49-F238E27FC236}">
                  <a16:creationId xmlns:a16="http://schemas.microsoft.com/office/drawing/2014/main" id="{F6716BE0-65DA-4ADF-ABC9-FFEB3805D826}"/>
                </a:ext>
              </a:extLst>
            </p:cNvPr>
            <p:cNvSpPr/>
            <p:nvPr/>
          </p:nvSpPr>
          <p:spPr>
            <a:xfrm>
              <a:off x="0" y="0"/>
              <a:ext cx="4155536" cy="593763"/>
            </a:xfrm>
            <a:prstGeom prst="roundRect">
              <a:avLst>
                <a:gd name="adj" fmla="val 50000"/>
              </a:avLst>
            </a:prstGeom>
            <a:noFill/>
            <a:ln w="12700" cap="flat">
              <a:solidFill>
                <a:srgbClr val="35ADE5"/>
              </a:solidFill>
              <a:prstDash val="solid"/>
              <a:miter lim="400000"/>
            </a:ln>
            <a:effectLst/>
          </p:spPr>
          <p:txBody>
            <a:bodyPr wrap="square" lIns="0" tIns="0" rIns="0" bIns="0" numCol="1" anchor="ctr">
              <a:noAutofit/>
            </a:bodyP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sp>
          <p:nvSpPr>
            <p:cNvPr id="81" name="Shape 11970">
              <a:extLst>
                <a:ext uri="{FF2B5EF4-FFF2-40B4-BE49-F238E27FC236}">
                  <a16:creationId xmlns:a16="http://schemas.microsoft.com/office/drawing/2014/main" id="{76F15337-ACAB-4DD1-B55E-A2E96382CCBB}"/>
                </a:ext>
              </a:extLst>
            </p:cNvPr>
            <p:cNvSpPr/>
            <p:nvPr/>
          </p:nvSpPr>
          <p:spPr>
            <a:xfrm>
              <a:off x="429514" y="116308"/>
              <a:ext cx="2211881" cy="4562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120000"/>
                </a:lnSpc>
                <a:defRPr sz="1800">
                  <a:solidFill>
                    <a:srgbClr val="FFFFFF"/>
                  </a:solidFill>
                  <a:latin typeface="Lato Regular"/>
                  <a:ea typeface="Lato Regular"/>
                  <a:cs typeface="Lato Regular"/>
                  <a:sym typeface="Lato Regular"/>
                </a:defRPr>
              </a:lvl1pPr>
            </a:lstStyle>
            <a:p>
              <a:pPr lvl="0">
                <a:defRPr>
                  <a:solidFill>
                    <a:srgbClr val="000000"/>
                  </a:solidFill>
                </a:defRPr>
              </a:pPr>
              <a:r>
                <a:rPr lang="fr-BE" sz="675">
                  <a:solidFill>
                    <a:schemeClr val="bg1"/>
                  </a:solidFill>
                  <a:latin typeface="Arial" panose="020B0604020202020204" pitchFamily="34" charset="0"/>
                  <a:cs typeface="Arial" panose="020B0604020202020204" pitchFamily="34" charset="0"/>
                </a:rPr>
                <a:t>3,815</a:t>
              </a:r>
              <a:endParaRPr sz="675">
                <a:solidFill>
                  <a:schemeClr val="bg1"/>
                </a:solidFill>
                <a:latin typeface="Arial" panose="020B0604020202020204" pitchFamily="34" charset="0"/>
                <a:cs typeface="Arial" panose="020B0604020202020204" pitchFamily="34" charset="0"/>
              </a:endParaRPr>
            </a:p>
          </p:txBody>
        </p:sp>
      </p:grpSp>
      <p:sp>
        <p:nvSpPr>
          <p:cNvPr id="82" name="Shape 11978">
            <a:extLst>
              <a:ext uri="{FF2B5EF4-FFF2-40B4-BE49-F238E27FC236}">
                <a16:creationId xmlns:a16="http://schemas.microsoft.com/office/drawing/2014/main" id="{7836C91B-CD8C-4BC0-B9AF-B19598DD56B3}"/>
              </a:ext>
            </a:extLst>
          </p:cNvPr>
          <p:cNvSpPr/>
          <p:nvPr userDrawn="1"/>
        </p:nvSpPr>
        <p:spPr>
          <a:xfrm>
            <a:off x="7035508" y="2305241"/>
            <a:ext cx="233498" cy="190142"/>
          </a:xfrm>
          <a:custGeom>
            <a:avLst/>
            <a:gdLst/>
            <a:ahLst/>
            <a:cxnLst>
              <a:cxn ang="0">
                <a:pos x="wd2" y="hd2"/>
              </a:cxn>
              <a:cxn ang="5400000">
                <a:pos x="wd2" y="hd2"/>
              </a:cxn>
              <a:cxn ang="10800000">
                <a:pos x="wd2" y="hd2"/>
              </a:cxn>
              <a:cxn ang="16200000">
                <a:pos x="wd2" y="hd2"/>
              </a:cxn>
            </a:cxnLst>
            <a:rect l="0" t="0" r="r" b="b"/>
            <a:pathLst>
              <a:path w="21600" h="21600" extrusionOk="0">
                <a:moveTo>
                  <a:pt x="21600" y="2592"/>
                </a:moveTo>
                <a:cubicBezTo>
                  <a:pt x="20755" y="3054"/>
                  <a:pt x="19911" y="3342"/>
                  <a:pt x="19067" y="3456"/>
                </a:cubicBezTo>
                <a:cubicBezTo>
                  <a:pt x="20005" y="2765"/>
                  <a:pt x="20638" y="1758"/>
                  <a:pt x="20967" y="432"/>
                </a:cubicBezTo>
                <a:cubicBezTo>
                  <a:pt x="20122" y="1066"/>
                  <a:pt x="19183" y="1498"/>
                  <a:pt x="18152" y="1728"/>
                </a:cubicBezTo>
                <a:cubicBezTo>
                  <a:pt x="17308" y="576"/>
                  <a:pt x="16229" y="0"/>
                  <a:pt x="14915" y="0"/>
                </a:cubicBezTo>
                <a:cubicBezTo>
                  <a:pt x="13696" y="0"/>
                  <a:pt x="12652" y="533"/>
                  <a:pt x="11785" y="1598"/>
                </a:cubicBezTo>
                <a:cubicBezTo>
                  <a:pt x="10916" y="2664"/>
                  <a:pt x="10483" y="3946"/>
                  <a:pt x="10483" y="5444"/>
                </a:cubicBezTo>
                <a:cubicBezTo>
                  <a:pt x="10483" y="5905"/>
                  <a:pt x="10529" y="6337"/>
                  <a:pt x="10624" y="6739"/>
                </a:cubicBezTo>
                <a:cubicBezTo>
                  <a:pt x="6871" y="6509"/>
                  <a:pt x="3822" y="4609"/>
                  <a:pt x="1477" y="1037"/>
                </a:cubicBezTo>
                <a:cubicBezTo>
                  <a:pt x="1055" y="1900"/>
                  <a:pt x="844" y="2823"/>
                  <a:pt x="844" y="3802"/>
                </a:cubicBezTo>
                <a:cubicBezTo>
                  <a:pt x="844" y="5702"/>
                  <a:pt x="1523" y="7200"/>
                  <a:pt x="2884" y="8295"/>
                </a:cubicBezTo>
                <a:cubicBezTo>
                  <a:pt x="2134" y="8295"/>
                  <a:pt x="1453" y="8065"/>
                  <a:pt x="844" y="7603"/>
                </a:cubicBezTo>
                <a:lnTo>
                  <a:pt x="844" y="7690"/>
                </a:lnTo>
                <a:cubicBezTo>
                  <a:pt x="844" y="9016"/>
                  <a:pt x="1183" y="10167"/>
                  <a:pt x="1864" y="11146"/>
                </a:cubicBezTo>
                <a:cubicBezTo>
                  <a:pt x="2544" y="12126"/>
                  <a:pt x="3400" y="12759"/>
                  <a:pt x="4432" y="13046"/>
                </a:cubicBezTo>
                <a:cubicBezTo>
                  <a:pt x="4010" y="13162"/>
                  <a:pt x="3611" y="13220"/>
                  <a:pt x="3237" y="13220"/>
                </a:cubicBezTo>
                <a:cubicBezTo>
                  <a:pt x="2955" y="13220"/>
                  <a:pt x="2674" y="13191"/>
                  <a:pt x="2392" y="13133"/>
                </a:cubicBezTo>
                <a:cubicBezTo>
                  <a:pt x="2674" y="14228"/>
                  <a:pt x="3189" y="15120"/>
                  <a:pt x="3940" y="15811"/>
                </a:cubicBezTo>
                <a:cubicBezTo>
                  <a:pt x="4689" y="16502"/>
                  <a:pt x="5558" y="16878"/>
                  <a:pt x="6543" y="16934"/>
                </a:cubicBezTo>
                <a:cubicBezTo>
                  <a:pt x="4901" y="18490"/>
                  <a:pt x="3072" y="19267"/>
                  <a:pt x="1055" y="19267"/>
                </a:cubicBezTo>
                <a:cubicBezTo>
                  <a:pt x="679" y="19267"/>
                  <a:pt x="327" y="19239"/>
                  <a:pt x="0" y="19181"/>
                </a:cubicBezTo>
                <a:cubicBezTo>
                  <a:pt x="2063" y="20794"/>
                  <a:pt x="4314" y="21600"/>
                  <a:pt x="6754" y="21600"/>
                </a:cubicBezTo>
                <a:cubicBezTo>
                  <a:pt x="10600" y="21600"/>
                  <a:pt x="13673" y="20002"/>
                  <a:pt x="15971" y="16805"/>
                </a:cubicBezTo>
                <a:cubicBezTo>
                  <a:pt x="18269" y="13608"/>
                  <a:pt x="19419" y="10052"/>
                  <a:pt x="19419" y="6134"/>
                </a:cubicBezTo>
                <a:cubicBezTo>
                  <a:pt x="19419" y="5905"/>
                  <a:pt x="19395" y="5674"/>
                  <a:pt x="19348" y="5444"/>
                </a:cubicBezTo>
                <a:cubicBezTo>
                  <a:pt x="20239" y="4637"/>
                  <a:pt x="20990" y="3686"/>
                  <a:pt x="21600" y="2592"/>
                </a:cubicBezTo>
                <a:close/>
              </a:path>
            </a:pathLst>
          </a:custGeom>
          <a:solidFill>
            <a:srgbClr val="35ADE5"/>
          </a:solidFill>
          <a:ln w="12700">
            <a:miter lim="400000"/>
          </a:ln>
        </p:spPr>
        <p:txBody>
          <a:bodyPr lIns="0" tIns="0" rIns="0" bIns="0"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84" name="Shape 39">
            <a:extLst>
              <a:ext uri="{FF2B5EF4-FFF2-40B4-BE49-F238E27FC236}">
                <a16:creationId xmlns:a16="http://schemas.microsoft.com/office/drawing/2014/main" id="{9F26D8A3-1A8C-4D0E-A073-63EF363332D3}"/>
              </a:ext>
            </a:extLst>
          </p:cNvPr>
          <p:cNvSpPr/>
          <p:nvPr userDrawn="1"/>
        </p:nvSpPr>
        <p:spPr>
          <a:xfrm>
            <a:off x="278269" y="1421610"/>
            <a:ext cx="2549135" cy="3249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120000"/>
              </a:lnSpc>
              <a:defRPr sz="2000">
                <a:solidFill>
                  <a:srgbClr val="1A202E"/>
                </a:solidFill>
                <a:latin typeface="Lato Light"/>
                <a:ea typeface="Lato Light"/>
                <a:cs typeface="Lato Light"/>
                <a:sym typeface="Lato Light"/>
              </a:defRPr>
            </a:lvl1pPr>
          </a:lstStyle>
          <a:p>
            <a:pPr lvl="0" algn="ctr"/>
            <a:r>
              <a:rPr lang="en-GB" sz="1600">
                <a:latin typeface="Arial" panose="020B0604020202020204" pitchFamily="34" charset="0"/>
                <a:cs typeface="Arial" panose="020B0604020202020204" pitchFamily="34" charset="0"/>
              </a:rPr>
              <a:t>FORATOM followers consist of a number of EU decision-makers including MEPs, journalists and specialised media that use FORATOM’s Social Media as a reliable source of news and information related to nuclear.</a:t>
            </a:r>
          </a:p>
        </p:txBody>
      </p:sp>
      <p:sp>
        <p:nvSpPr>
          <p:cNvPr id="85" name="Shape 11966">
            <a:extLst>
              <a:ext uri="{FF2B5EF4-FFF2-40B4-BE49-F238E27FC236}">
                <a16:creationId xmlns:a16="http://schemas.microsoft.com/office/drawing/2014/main" id="{92716EFC-ACA3-46AD-AE9D-25E440D7C8F4}"/>
              </a:ext>
            </a:extLst>
          </p:cNvPr>
          <p:cNvSpPr/>
          <p:nvPr userDrawn="1"/>
        </p:nvSpPr>
        <p:spPr>
          <a:xfrm>
            <a:off x="6951041" y="2788621"/>
            <a:ext cx="476250" cy="4762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99C21F"/>
            </a:solidFill>
            <a:miter lim="400000"/>
          </a:ln>
        </p:spPr>
        <p:txBody>
          <a:bodyPr lIns="0" tIns="0" rIns="0" bIns="0" anchor="ctr"/>
          <a:lstStyle/>
          <a:p>
            <a:pPr lvl="0">
              <a:defRPr sz="3200">
                <a:solidFill>
                  <a:srgbClr val="FFFFFF"/>
                </a:solidFill>
              </a:defRPr>
            </a:pPr>
            <a:endParaRPr sz="1200"/>
          </a:p>
        </p:txBody>
      </p:sp>
      <p:grpSp>
        <p:nvGrpSpPr>
          <p:cNvPr id="86" name="Group 11971">
            <a:extLst>
              <a:ext uri="{FF2B5EF4-FFF2-40B4-BE49-F238E27FC236}">
                <a16:creationId xmlns:a16="http://schemas.microsoft.com/office/drawing/2014/main" id="{E5BA7316-ED63-4B90-AC99-6C8922EC9997}"/>
              </a:ext>
            </a:extLst>
          </p:cNvPr>
          <p:cNvGrpSpPr/>
          <p:nvPr userDrawn="1"/>
        </p:nvGrpSpPr>
        <p:grpSpPr>
          <a:xfrm>
            <a:off x="7319869" y="2920178"/>
            <a:ext cx="1558326" cy="222661"/>
            <a:chOff x="0" y="0"/>
            <a:chExt cx="4155536" cy="593763"/>
          </a:xfrm>
        </p:grpSpPr>
        <p:sp>
          <p:nvSpPr>
            <p:cNvPr id="87" name="Shape 11967">
              <a:extLst>
                <a:ext uri="{FF2B5EF4-FFF2-40B4-BE49-F238E27FC236}">
                  <a16:creationId xmlns:a16="http://schemas.microsoft.com/office/drawing/2014/main" id="{AB1B7C24-36C8-4DBA-A6DB-2D0E368C159F}"/>
                </a:ext>
              </a:extLst>
            </p:cNvPr>
            <p:cNvSpPr/>
            <p:nvPr/>
          </p:nvSpPr>
          <p:spPr>
            <a:xfrm>
              <a:off x="0" y="0"/>
              <a:ext cx="2982512" cy="593763"/>
            </a:xfrm>
            <a:prstGeom prst="roundRect">
              <a:avLst>
                <a:gd name="adj" fmla="val 50000"/>
              </a:avLst>
            </a:prstGeom>
            <a:solidFill>
              <a:srgbClr val="99C21F"/>
            </a:solidFill>
            <a:ln w="12700" cap="flat">
              <a:noFill/>
              <a:miter lim="400000"/>
            </a:ln>
            <a:effectLst/>
          </p:spPr>
          <p:txBody>
            <a:bodyPr wrap="square" lIns="0" tIns="0" rIns="0" bIns="0" numCol="1" anchor="ctr">
              <a:noAutofit/>
            </a:bodyP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sp>
          <p:nvSpPr>
            <p:cNvPr id="88" name="Shape 11968">
              <a:extLst>
                <a:ext uri="{FF2B5EF4-FFF2-40B4-BE49-F238E27FC236}">
                  <a16:creationId xmlns:a16="http://schemas.microsoft.com/office/drawing/2014/main" id="{C90654DA-D688-49BF-9A04-E6FDC3C76AFE}"/>
                </a:ext>
              </a:extLst>
            </p:cNvPr>
            <p:cNvSpPr/>
            <p:nvPr/>
          </p:nvSpPr>
          <p:spPr>
            <a:xfrm>
              <a:off x="0" y="0"/>
              <a:ext cx="4155536" cy="593763"/>
            </a:xfrm>
            <a:prstGeom prst="roundRect">
              <a:avLst>
                <a:gd name="adj" fmla="val 50000"/>
              </a:avLst>
            </a:prstGeom>
            <a:noFill/>
            <a:ln w="12700" cap="flat">
              <a:solidFill>
                <a:srgbClr val="99C21F"/>
              </a:solidFill>
              <a:prstDash val="solid"/>
              <a:miter lim="400000"/>
            </a:ln>
            <a:effectLst/>
          </p:spPr>
          <p:txBody>
            <a:bodyPr wrap="square" lIns="0" tIns="0" rIns="0" bIns="0" numCol="1" anchor="ctr">
              <a:noAutofit/>
            </a:bodyPr>
            <a:lstStyle/>
            <a:p>
              <a:pPr lvl="0">
                <a:defRPr sz="3200">
                  <a:solidFill>
                    <a:srgbClr val="FFFFFF"/>
                  </a:solidFill>
                </a:defRPr>
              </a:pPr>
              <a:endParaRPr sz="1200">
                <a:latin typeface="Arial" panose="020B0604020202020204" pitchFamily="34" charset="0"/>
                <a:cs typeface="Arial" panose="020B0604020202020204" pitchFamily="34" charset="0"/>
              </a:endParaRPr>
            </a:p>
          </p:txBody>
        </p:sp>
        <p:sp>
          <p:nvSpPr>
            <p:cNvPr id="89" name="Shape 11970">
              <a:extLst>
                <a:ext uri="{FF2B5EF4-FFF2-40B4-BE49-F238E27FC236}">
                  <a16:creationId xmlns:a16="http://schemas.microsoft.com/office/drawing/2014/main" id="{9185BA2F-9ABC-4A45-81DD-A76DC01892D8}"/>
                </a:ext>
              </a:extLst>
            </p:cNvPr>
            <p:cNvSpPr/>
            <p:nvPr/>
          </p:nvSpPr>
          <p:spPr>
            <a:xfrm>
              <a:off x="429514" y="116308"/>
              <a:ext cx="2211881" cy="4562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120000"/>
                </a:lnSpc>
                <a:defRPr sz="1800">
                  <a:solidFill>
                    <a:srgbClr val="FFFFFF"/>
                  </a:solidFill>
                  <a:latin typeface="Lato Regular"/>
                  <a:ea typeface="Lato Regular"/>
                  <a:cs typeface="Lato Regular"/>
                  <a:sym typeface="Lato Regular"/>
                </a:defRPr>
              </a:lvl1pPr>
            </a:lstStyle>
            <a:p>
              <a:pPr lvl="0">
                <a:defRPr>
                  <a:solidFill>
                    <a:srgbClr val="000000"/>
                  </a:solidFill>
                </a:defRPr>
              </a:pPr>
              <a:r>
                <a:rPr lang="fr-BE" sz="675">
                  <a:solidFill>
                    <a:schemeClr val="bg1"/>
                  </a:solidFill>
                  <a:latin typeface="Arial" panose="020B0604020202020204" pitchFamily="34" charset="0"/>
                  <a:cs typeface="Arial" panose="020B0604020202020204" pitchFamily="34" charset="0"/>
                </a:rPr>
                <a:t>1,289</a:t>
              </a:r>
              <a:endParaRPr sz="675">
                <a:solidFill>
                  <a:schemeClr val="bg1"/>
                </a:solidFill>
                <a:latin typeface="Arial" panose="020B0604020202020204" pitchFamily="34" charset="0"/>
                <a:cs typeface="Arial" panose="020B0604020202020204" pitchFamily="34" charset="0"/>
              </a:endParaRPr>
            </a:p>
          </p:txBody>
        </p:sp>
      </p:grpSp>
      <p:sp>
        <p:nvSpPr>
          <p:cNvPr id="90" name="Shape 11922">
            <a:extLst>
              <a:ext uri="{FF2B5EF4-FFF2-40B4-BE49-F238E27FC236}">
                <a16:creationId xmlns:a16="http://schemas.microsoft.com/office/drawing/2014/main" id="{0ECE9A8D-ADB7-4E19-AA96-4ADB06FE18E0}"/>
              </a:ext>
            </a:extLst>
          </p:cNvPr>
          <p:cNvSpPr/>
          <p:nvPr userDrawn="1"/>
        </p:nvSpPr>
        <p:spPr>
          <a:xfrm>
            <a:off x="7087222" y="2901602"/>
            <a:ext cx="200228" cy="207182"/>
          </a:xfrm>
          <a:custGeom>
            <a:avLst/>
            <a:gdLst/>
            <a:ahLst/>
            <a:cxnLst>
              <a:cxn ang="0">
                <a:pos x="wd2" y="hd2"/>
              </a:cxn>
              <a:cxn ang="5400000">
                <a:pos x="wd2" y="hd2"/>
              </a:cxn>
              <a:cxn ang="10800000">
                <a:pos x="wd2" y="hd2"/>
              </a:cxn>
              <a:cxn ang="16200000">
                <a:pos x="wd2" y="hd2"/>
              </a:cxn>
            </a:cxnLst>
            <a:rect l="0" t="0" r="r" b="b"/>
            <a:pathLst>
              <a:path w="21600" h="21600" extrusionOk="0">
                <a:moveTo>
                  <a:pt x="20062" y="6741"/>
                </a:moveTo>
                <a:cubicBezTo>
                  <a:pt x="19037" y="5824"/>
                  <a:pt x="17950" y="5364"/>
                  <a:pt x="16800" y="5364"/>
                </a:cubicBezTo>
                <a:cubicBezTo>
                  <a:pt x="15000" y="5364"/>
                  <a:pt x="13400" y="5871"/>
                  <a:pt x="11999" y="6885"/>
                </a:cubicBezTo>
                <a:lnTo>
                  <a:pt x="11999" y="5364"/>
                </a:lnTo>
                <a:lnTo>
                  <a:pt x="7200" y="5364"/>
                </a:lnTo>
                <a:lnTo>
                  <a:pt x="7200" y="21600"/>
                </a:lnTo>
                <a:lnTo>
                  <a:pt x="11999" y="21600"/>
                </a:lnTo>
                <a:lnTo>
                  <a:pt x="11999" y="11597"/>
                </a:lnTo>
                <a:lnTo>
                  <a:pt x="12225" y="11089"/>
                </a:lnTo>
                <a:cubicBezTo>
                  <a:pt x="12324" y="10752"/>
                  <a:pt x="12625" y="10414"/>
                  <a:pt x="13125" y="10075"/>
                </a:cubicBezTo>
                <a:cubicBezTo>
                  <a:pt x="13624" y="9737"/>
                  <a:pt x="14224" y="9568"/>
                  <a:pt x="14925" y="9568"/>
                </a:cubicBezTo>
                <a:cubicBezTo>
                  <a:pt x="16174" y="9568"/>
                  <a:pt x="16800" y="10245"/>
                  <a:pt x="16800" y="11597"/>
                </a:cubicBezTo>
                <a:lnTo>
                  <a:pt x="16800" y="21600"/>
                </a:lnTo>
                <a:lnTo>
                  <a:pt x="21600" y="21600"/>
                </a:lnTo>
                <a:lnTo>
                  <a:pt x="21600" y="11669"/>
                </a:lnTo>
                <a:cubicBezTo>
                  <a:pt x="21600" y="9302"/>
                  <a:pt x="21086" y="7660"/>
                  <a:pt x="20062" y="6741"/>
                </a:cubicBezTo>
                <a:close/>
                <a:moveTo>
                  <a:pt x="2550" y="0"/>
                </a:moveTo>
                <a:cubicBezTo>
                  <a:pt x="1950" y="0"/>
                  <a:pt x="1425" y="217"/>
                  <a:pt x="975" y="652"/>
                </a:cubicBezTo>
                <a:cubicBezTo>
                  <a:pt x="525" y="1087"/>
                  <a:pt x="299" y="1607"/>
                  <a:pt x="299" y="2210"/>
                </a:cubicBezTo>
                <a:cubicBezTo>
                  <a:pt x="299" y="2815"/>
                  <a:pt x="525" y="3322"/>
                  <a:pt x="975" y="3733"/>
                </a:cubicBezTo>
                <a:cubicBezTo>
                  <a:pt x="1425" y="4144"/>
                  <a:pt x="1950" y="4349"/>
                  <a:pt x="2550" y="4349"/>
                </a:cubicBezTo>
                <a:cubicBezTo>
                  <a:pt x="3150" y="4349"/>
                  <a:pt x="3674" y="4144"/>
                  <a:pt x="4125" y="3733"/>
                </a:cubicBezTo>
                <a:cubicBezTo>
                  <a:pt x="4575" y="3322"/>
                  <a:pt x="4800" y="2815"/>
                  <a:pt x="4800" y="2210"/>
                </a:cubicBezTo>
                <a:cubicBezTo>
                  <a:pt x="4800" y="1607"/>
                  <a:pt x="4575" y="1087"/>
                  <a:pt x="4125" y="652"/>
                </a:cubicBezTo>
                <a:cubicBezTo>
                  <a:pt x="3674" y="217"/>
                  <a:pt x="3150" y="0"/>
                  <a:pt x="2550" y="0"/>
                </a:cubicBezTo>
                <a:close/>
                <a:moveTo>
                  <a:pt x="0" y="21600"/>
                </a:moveTo>
                <a:lnTo>
                  <a:pt x="4800" y="21600"/>
                </a:lnTo>
                <a:lnTo>
                  <a:pt x="4800" y="5364"/>
                </a:lnTo>
                <a:lnTo>
                  <a:pt x="0" y="5364"/>
                </a:lnTo>
                <a:cubicBezTo>
                  <a:pt x="0" y="5364"/>
                  <a:pt x="0" y="21600"/>
                  <a:pt x="0" y="21600"/>
                </a:cubicBezTo>
                <a:close/>
              </a:path>
            </a:pathLst>
          </a:custGeom>
          <a:solidFill>
            <a:srgbClr val="99C21F"/>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nvGrpSpPr>
          <p:cNvPr id="93" name="Group 92">
            <a:extLst>
              <a:ext uri="{FF2B5EF4-FFF2-40B4-BE49-F238E27FC236}">
                <a16:creationId xmlns:a16="http://schemas.microsoft.com/office/drawing/2014/main" id="{F613BB94-244F-4893-9D13-7F25714A341B}"/>
              </a:ext>
            </a:extLst>
          </p:cNvPr>
          <p:cNvGrpSpPr/>
          <p:nvPr userDrawn="1"/>
        </p:nvGrpSpPr>
        <p:grpSpPr>
          <a:xfrm>
            <a:off x="6497085" y="4757566"/>
            <a:ext cx="2585838" cy="324000"/>
            <a:chOff x="19366549" y="13183723"/>
            <a:chExt cx="3447783" cy="432000"/>
          </a:xfrm>
        </p:grpSpPr>
        <p:sp>
          <p:nvSpPr>
            <p:cNvPr id="94" name="Shape 91">
              <a:extLst>
                <a:ext uri="{FF2B5EF4-FFF2-40B4-BE49-F238E27FC236}">
                  <a16:creationId xmlns:a16="http://schemas.microsoft.com/office/drawing/2014/main" id="{7FF054C3-1409-40D8-AD8A-16005F74A6AB}"/>
                </a:ext>
              </a:extLst>
            </p:cNvPr>
            <p:cNvSpPr/>
            <p:nvPr userDrawn="1"/>
          </p:nvSpPr>
          <p:spPr>
            <a:xfrm>
              <a:off x="19798549" y="13193443"/>
              <a:ext cx="3015783" cy="3583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lnSpc>
                  <a:spcPct val="120000"/>
                </a:lnSpc>
                <a:defRPr sz="1800">
                  <a:latin typeface="Lato Light"/>
                  <a:ea typeface="Lato Light"/>
                  <a:cs typeface="Lato Light"/>
                  <a:sym typeface="Lato Light"/>
                </a:defRPr>
              </a:lvl1pPr>
            </a:lstStyle>
            <a:p>
              <a:pPr lvl="0"/>
              <a:r>
                <a:rPr sz="900">
                  <a:solidFill>
                    <a:schemeClr val="bg1">
                      <a:lumMod val="50000"/>
                    </a:schemeClr>
                  </a:solidFill>
                  <a:latin typeface="+mn-lt"/>
                  <a:cs typeface="Arial" panose="020B0604020202020204" pitchFamily="34" charset="0"/>
                </a:rPr>
                <a:t>www.</a:t>
              </a:r>
              <a:r>
                <a:rPr lang="fr-BE" sz="900">
                  <a:solidFill>
                    <a:schemeClr val="bg1">
                      <a:lumMod val="50000"/>
                    </a:schemeClr>
                  </a:solidFill>
                  <a:latin typeface="+mn-lt"/>
                  <a:cs typeface="Arial" panose="020B0604020202020204" pitchFamily="34" charset="0"/>
                </a:rPr>
                <a:t>foratom.org</a:t>
              </a:r>
              <a:r>
                <a:rPr sz="900">
                  <a:solidFill>
                    <a:schemeClr val="bg1">
                      <a:lumMod val="50000"/>
                    </a:schemeClr>
                  </a:solidFill>
                  <a:latin typeface="+mn-lt"/>
                  <a:cs typeface="Arial" panose="020B0604020202020204" pitchFamily="34" charset="0"/>
                </a:rPr>
                <a:t> |  </a:t>
              </a:r>
              <a:r>
                <a:rPr lang="fr-BE" sz="900" err="1">
                  <a:solidFill>
                    <a:schemeClr val="bg1">
                      <a:lumMod val="50000"/>
                    </a:schemeClr>
                  </a:solidFill>
                  <a:latin typeface="+mn-lt"/>
                  <a:cs typeface="Arial" panose="020B0604020202020204" pitchFamily="34" charset="0"/>
                </a:rPr>
                <a:t>foratom</a:t>
              </a:r>
              <a:r>
                <a:rPr sz="900">
                  <a:solidFill>
                    <a:schemeClr val="bg1">
                      <a:lumMod val="50000"/>
                    </a:schemeClr>
                  </a:solidFill>
                  <a:latin typeface="+mn-lt"/>
                  <a:cs typeface="Arial" panose="020B0604020202020204" pitchFamily="34" charset="0"/>
                </a:rPr>
                <a:t>@</a:t>
              </a:r>
              <a:r>
                <a:rPr lang="fr-BE" sz="900">
                  <a:solidFill>
                    <a:schemeClr val="bg1">
                      <a:lumMod val="50000"/>
                    </a:schemeClr>
                  </a:solidFill>
                  <a:latin typeface="+mn-lt"/>
                  <a:cs typeface="Arial" panose="020B0604020202020204" pitchFamily="34" charset="0"/>
                </a:rPr>
                <a:t>foratom.org </a:t>
              </a:r>
              <a:r>
                <a:rPr sz="900">
                  <a:solidFill>
                    <a:schemeClr val="bg1">
                      <a:lumMod val="50000"/>
                    </a:schemeClr>
                  </a:solidFill>
                  <a:latin typeface="+mn-lt"/>
                  <a:cs typeface="Arial" panose="020B0604020202020204" pitchFamily="34" charset="0"/>
                </a:rPr>
                <a:t>|</a:t>
              </a:r>
            </a:p>
          </p:txBody>
        </p:sp>
        <p:sp>
          <p:nvSpPr>
            <p:cNvPr id="95" name="Shape 36">
              <a:extLst>
                <a:ext uri="{FF2B5EF4-FFF2-40B4-BE49-F238E27FC236}">
                  <a16:creationId xmlns:a16="http://schemas.microsoft.com/office/drawing/2014/main" id="{536AB55F-C224-43F1-A0F0-FB595DB243BF}"/>
                </a:ext>
              </a:extLst>
            </p:cNvPr>
            <p:cNvSpPr/>
            <p:nvPr/>
          </p:nvSpPr>
          <p:spPr>
            <a:xfrm>
              <a:off x="19366549" y="13183723"/>
              <a:ext cx="432000" cy="432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19050" cap="flat">
              <a:solidFill>
                <a:srgbClr val="95C023"/>
              </a:solidFill>
              <a:miter lim="400000"/>
            </a:ln>
            <a:effectLst/>
          </p:spPr>
          <p:txBody>
            <a:bodyPr wrap="square" lIns="0" tIns="0" rIns="0" bIns="0" numCol="1" anchor="ctr">
              <a:noAutofit/>
            </a:bodyPr>
            <a:lstStyle/>
            <a:p>
              <a:pPr lvl="0">
                <a:defRPr sz="3200">
                  <a:solidFill>
                    <a:srgbClr val="FFFFFF"/>
                  </a:solidFill>
                </a:defRPr>
              </a:pPr>
              <a:endParaRPr sz="900">
                <a:solidFill>
                  <a:schemeClr val="bg1">
                    <a:lumMod val="50000"/>
                  </a:schemeClr>
                </a:solidFill>
              </a:endParaRPr>
            </a:p>
          </p:txBody>
        </p:sp>
      </p:grpSp>
      <p:sp>
        <p:nvSpPr>
          <p:cNvPr id="96" name="Shape 40">
            <a:extLst>
              <a:ext uri="{FF2B5EF4-FFF2-40B4-BE49-F238E27FC236}">
                <a16:creationId xmlns:a16="http://schemas.microsoft.com/office/drawing/2014/main" id="{04EA8F8E-080A-4C19-BFFC-C7C2F8457DAC}"/>
              </a:ext>
            </a:extLst>
          </p:cNvPr>
          <p:cNvSpPr/>
          <p:nvPr userDrawn="1"/>
        </p:nvSpPr>
        <p:spPr>
          <a:xfrm flipV="1">
            <a:off x="649439" y="693125"/>
            <a:ext cx="7845121" cy="1"/>
          </a:xfrm>
          <a:prstGeom prst="line">
            <a:avLst/>
          </a:prstGeom>
          <a:ln w="6350">
            <a:solidFill>
              <a:schemeClr val="tx1"/>
            </a:solidFill>
            <a:miter lim="400000"/>
          </a:ln>
        </p:spPr>
        <p:txBody>
          <a:bodyPr lIns="19050" tIns="19050" rIns="19050" bIns="19050" anchor="ctr"/>
          <a:lstStyle/>
          <a:p>
            <a:pPr lvl="0">
              <a:defRPr sz="3200"/>
            </a:pPr>
            <a:endParaRPr sz="1200"/>
          </a:p>
        </p:txBody>
      </p:sp>
      <p:sp>
        <p:nvSpPr>
          <p:cNvPr id="4" name="Title 3">
            <a:extLst>
              <a:ext uri="{FF2B5EF4-FFF2-40B4-BE49-F238E27FC236}">
                <a16:creationId xmlns:a16="http://schemas.microsoft.com/office/drawing/2014/main" id="{66002E0E-737F-42DD-87BE-B57FCFF4748F}"/>
              </a:ext>
            </a:extLst>
          </p:cNvPr>
          <p:cNvSpPr>
            <a:spLocks noGrp="1"/>
          </p:cNvSpPr>
          <p:nvPr>
            <p:ph type="title" hasCustomPrompt="1"/>
          </p:nvPr>
        </p:nvSpPr>
        <p:spPr/>
        <p:txBody>
          <a:bodyPr/>
          <a:lstStyle>
            <a:lvl1pPr>
              <a:defRPr/>
            </a:lvl1pPr>
          </a:lstStyle>
          <a:p>
            <a:r>
              <a:rPr lang="en-US"/>
              <a:t>Social Media</a:t>
            </a:r>
            <a:endParaRPr lang="en-GB"/>
          </a:p>
        </p:txBody>
      </p:sp>
      <p:sp>
        <p:nvSpPr>
          <p:cNvPr id="91" name="Slide Number Placeholder 5">
            <a:extLst>
              <a:ext uri="{FF2B5EF4-FFF2-40B4-BE49-F238E27FC236}">
                <a16:creationId xmlns:a16="http://schemas.microsoft.com/office/drawing/2014/main" id="{935F4DCD-610E-499F-9AA5-B97291BD31C3}"/>
              </a:ext>
            </a:extLst>
          </p:cNvPr>
          <p:cNvSpPr>
            <a:spLocks noGrp="1"/>
          </p:cNvSpPr>
          <p:nvPr>
            <p:ph type="sldNum" sz="quarter" idx="12"/>
          </p:nvPr>
        </p:nvSpPr>
        <p:spPr>
          <a:xfrm>
            <a:off x="8686800" y="61516"/>
            <a:ext cx="346668" cy="273844"/>
          </a:xfrm>
          <a:prstGeom prst="rect">
            <a:avLst/>
          </a:prstGeom>
        </p:spPr>
        <p:txBody>
          <a:bodyPr/>
          <a:lstStyle>
            <a:lvl1pPr algn="r">
              <a:defRPr sz="900">
                <a:solidFill>
                  <a:schemeClr val="bg1">
                    <a:lumMod val="50000"/>
                  </a:schemeClr>
                </a:solidFill>
              </a:defRPr>
            </a:lvl1pPr>
          </a:lstStyle>
          <a:p>
            <a:fld id="{5FB7CB8C-1465-4755-BC59-43595AD50DAD}" type="slidenum">
              <a:rPr lang="en-GB" smtClean="0"/>
              <a:pPr/>
              <a:t>‹#›</a:t>
            </a:fld>
            <a:endParaRPr lang="en-GB"/>
          </a:p>
        </p:txBody>
      </p:sp>
      <p:grpSp>
        <p:nvGrpSpPr>
          <p:cNvPr id="97" name="Group 97">
            <a:extLst>
              <a:ext uri="{FF2B5EF4-FFF2-40B4-BE49-F238E27FC236}">
                <a16:creationId xmlns:a16="http://schemas.microsoft.com/office/drawing/2014/main" id="{77F45922-7F03-463E-8FDA-E91BB510D036}"/>
              </a:ext>
            </a:extLst>
          </p:cNvPr>
          <p:cNvGrpSpPr/>
          <p:nvPr userDrawn="1"/>
        </p:nvGrpSpPr>
        <p:grpSpPr>
          <a:xfrm>
            <a:off x="4442330" y="747284"/>
            <a:ext cx="259338" cy="59736"/>
            <a:chOff x="-63500" y="0"/>
            <a:chExt cx="528276" cy="112088"/>
          </a:xfrm>
        </p:grpSpPr>
        <p:sp>
          <p:nvSpPr>
            <p:cNvPr id="98" name="Shape 94">
              <a:extLst>
                <a:ext uri="{FF2B5EF4-FFF2-40B4-BE49-F238E27FC236}">
                  <a16:creationId xmlns:a16="http://schemas.microsoft.com/office/drawing/2014/main" id="{0FACAD86-9B4E-4D72-9913-03798720ADA3}"/>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99" name="Shape 95">
              <a:extLst>
                <a:ext uri="{FF2B5EF4-FFF2-40B4-BE49-F238E27FC236}">
                  <a16:creationId xmlns:a16="http://schemas.microsoft.com/office/drawing/2014/main" id="{34A63631-6653-461C-9841-7997B3E5AE6C}"/>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00" name="Shape 96">
              <a:extLst>
                <a:ext uri="{FF2B5EF4-FFF2-40B4-BE49-F238E27FC236}">
                  <a16:creationId xmlns:a16="http://schemas.microsoft.com/office/drawing/2014/main" id="{AEFBAFF6-AEF1-4785-875A-8CCE5BC5707B}"/>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21301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iterate>
                                    <p:tmAbs val="0"/>
                                  </p:iterate>
                                  <p:childTnLst>
                                    <p:set>
                                      <p:cBhvr>
                                        <p:cTn id="6" dur="1" fill="hold">
                                          <p:stCondLst>
                                            <p:cond delay="0"/>
                                          </p:stCondLst>
                                        </p:cTn>
                                        <p:tgtEl>
                                          <p:spTgt spid="12"/>
                                        </p:tgtEl>
                                        <p:attrNameLst>
                                          <p:attrName>style.visibility</p:attrName>
                                        </p:attrNameLst>
                                      </p:cBhvr>
                                      <p:to>
                                        <p:strVal val="visible"/>
                                      </p:to>
                                    </p:set>
                                    <p:anim calcmode="lin" valueType="num">
                                      <p:cBhvr>
                                        <p:cTn id="7" dur="800" fill="hold"/>
                                        <p:tgtEl>
                                          <p:spTgt spid="12"/>
                                        </p:tgtEl>
                                        <p:attrNameLst>
                                          <p:attrName>ppt_w</p:attrName>
                                        </p:attrNameLst>
                                      </p:cBhvr>
                                      <p:tavLst>
                                        <p:tav tm="0">
                                          <p:val>
                                            <p:fltVal val="0"/>
                                          </p:val>
                                        </p:tav>
                                        <p:tav tm="100000">
                                          <p:val>
                                            <p:strVal val="#ppt_w"/>
                                          </p:val>
                                        </p:tav>
                                      </p:tavLst>
                                    </p:anim>
                                    <p:anim calcmode="lin" valueType="num">
                                      <p:cBhvr>
                                        <p:cTn id="8" dur="800" fill="hold"/>
                                        <p:tgtEl>
                                          <p:spTgt spid="12"/>
                                        </p:tgtEl>
                                        <p:attrNameLst>
                                          <p:attrName>ppt_h</p:attrName>
                                        </p:attrNameLst>
                                      </p:cBhvr>
                                      <p:tavLst>
                                        <p:tav tm="0">
                                          <p:val>
                                            <p:fltVal val="0"/>
                                          </p:val>
                                        </p:tav>
                                        <p:tav tm="100000">
                                          <p:val>
                                            <p:strVal val="#ppt_h"/>
                                          </p:val>
                                        </p:tav>
                                      </p:tavLst>
                                    </p:anim>
                                    <p:anim calcmode="lin" valueType="num">
                                      <p:cBhvr>
                                        <p:cTn id="9" dur="800" fill="hold"/>
                                        <p:tgtEl>
                                          <p:spTgt spid="12"/>
                                        </p:tgtEl>
                                        <p:attrNameLst>
                                          <p:attrName>ppt_x</p:attrName>
                                        </p:attrNameLst>
                                      </p:cBhvr>
                                      <p:tavLst>
                                        <p:tav tm="0">
                                          <p:val>
                                            <p:fltVal val="0.5"/>
                                          </p:val>
                                        </p:tav>
                                        <p:tav tm="100000">
                                          <p:val>
                                            <p:strVal val="#ppt_x"/>
                                          </p:val>
                                        </p:tav>
                                      </p:tavLst>
                                    </p:anim>
                                    <p:anim calcmode="lin" valueType="num">
                                      <p:cBhvr>
                                        <p:cTn id="10" dur="800" fill="hold"/>
                                        <p:tgtEl>
                                          <p:spTgt spid="12"/>
                                        </p:tgtEl>
                                        <p:attrNameLst>
                                          <p:attrName>ppt_y</p:attrName>
                                        </p:attrNameLst>
                                      </p:cBhvr>
                                      <p:tavLst>
                                        <p:tav tm="0">
                                          <p:val>
                                            <p:fltVal val="0.5"/>
                                          </p:val>
                                        </p:tav>
                                        <p:tav tm="100000">
                                          <p:val>
                                            <p:strVal val="#ppt_y"/>
                                          </p:val>
                                        </p:tav>
                                      </p:tavLst>
                                    </p:anim>
                                  </p:childTnLst>
                                </p:cTn>
                              </p:par>
                            </p:childTnLst>
                          </p:cTn>
                        </p:par>
                        <p:par>
                          <p:cTn id="11" fill="hold">
                            <p:stCondLst>
                              <p:cond delay="800"/>
                            </p:stCondLst>
                            <p:childTnLst>
                              <p:par>
                                <p:cTn id="12" presetID="9" presetClass="entr" presetSubtype="0" fill="hold" grpId="0" nodeType="afterEffect">
                                  <p:stCondLst>
                                    <p:cond delay="0"/>
                                  </p:stCondLst>
                                  <p:iterate>
                                    <p:tmAbs val="0"/>
                                  </p:iterate>
                                  <p:childTnLst>
                                    <p:set>
                                      <p:cBhvr>
                                        <p:cTn id="13" fill="hold"/>
                                        <p:tgtEl>
                                          <p:spTgt spid="84"/>
                                        </p:tgtEl>
                                        <p:attrNameLst>
                                          <p:attrName>style.visibility</p:attrName>
                                        </p:attrNameLst>
                                      </p:cBhvr>
                                      <p:to>
                                        <p:strVal val="visible"/>
                                      </p:to>
                                    </p:set>
                                    <p:animEffect transition="in" filter="dissolve">
                                      <p:cBhvr>
                                        <p:cTn id="14" dur="1000"/>
                                        <p:tgtEl>
                                          <p:spTgt spid="84"/>
                                        </p:tgtEl>
                                      </p:cBhvr>
                                    </p:animEffect>
                                  </p:childTnLst>
                                </p:cTn>
                              </p:par>
                            </p:childTnLst>
                          </p:cTn>
                        </p:par>
                        <p:par>
                          <p:cTn id="15" fill="hold">
                            <p:stCondLst>
                              <p:cond delay="1800"/>
                            </p:stCondLst>
                            <p:childTnLst>
                              <p:par>
                                <p:cTn id="16" presetID="23" presetClass="entr" presetSubtype="16" fill="hold" grpId="0" nodeType="afterEffect">
                                  <p:stCondLst>
                                    <p:cond delay="0"/>
                                  </p:stCondLst>
                                  <p:iterate>
                                    <p:tmAbs val="0"/>
                                  </p:iterate>
                                  <p:childTnLst>
                                    <p:set>
                                      <p:cBhvr>
                                        <p:cTn id="17" fill="hold"/>
                                        <p:tgtEl>
                                          <p:spTgt spid="39"/>
                                        </p:tgtEl>
                                        <p:attrNameLst>
                                          <p:attrName>style.visibility</p:attrName>
                                        </p:attrNameLst>
                                      </p:cBhvr>
                                      <p:to>
                                        <p:strVal val="visible"/>
                                      </p:to>
                                    </p:set>
                                    <p:anim calcmode="lin" valueType="num">
                                      <p:cBhvr>
                                        <p:cTn id="18" dur="250" fill="hold"/>
                                        <p:tgtEl>
                                          <p:spTgt spid="39"/>
                                        </p:tgtEl>
                                        <p:attrNameLst>
                                          <p:attrName>ppt_w</p:attrName>
                                        </p:attrNameLst>
                                      </p:cBhvr>
                                      <p:tavLst>
                                        <p:tav tm="0">
                                          <p:val>
                                            <p:fltVal val="0"/>
                                          </p:val>
                                        </p:tav>
                                        <p:tav tm="100000">
                                          <p:val>
                                            <p:strVal val="#ppt_w"/>
                                          </p:val>
                                        </p:tav>
                                      </p:tavLst>
                                    </p:anim>
                                    <p:anim calcmode="lin" valueType="num">
                                      <p:cBhvr>
                                        <p:cTn id="19" dur="250" fill="hold"/>
                                        <p:tgtEl>
                                          <p:spTgt spid="39"/>
                                        </p:tgtEl>
                                        <p:attrNameLst>
                                          <p:attrName>ppt_h</p:attrName>
                                        </p:attrNameLst>
                                      </p:cBhvr>
                                      <p:tavLst>
                                        <p:tav tm="0">
                                          <p:val>
                                            <p:fltVal val="0"/>
                                          </p:val>
                                        </p:tav>
                                        <p:tav tm="100000">
                                          <p:val>
                                            <p:strVal val="#ppt_h"/>
                                          </p:val>
                                        </p:tav>
                                      </p:tavLst>
                                    </p:anim>
                                  </p:childTnLst>
                                </p:cTn>
                              </p:par>
                            </p:childTnLst>
                          </p:cTn>
                        </p:par>
                        <p:par>
                          <p:cTn id="20" fill="hold">
                            <p:stCondLst>
                              <p:cond delay="2050"/>
                            </p:stCondLst>
                            <p:childTnLst>
                              <p:par>
                                <p:cTn id="21" presetID="23" presetClass="entr" presetSubtype="16" fill="hold" grpId="0" nodeType="afterEffect">
                                  <p:stCondLst>
                                    <p:cond delay="0"/>
                                  </p:stCondLst>
                                  <p:iterate>
                                    <p:tmAbs val="0"/>
                                  </p:iterate>
                                  <p:childTnLst>
                                    <p:set>
                                      <p:cBhvr>
                                        <p:cTn id="22" fill="hold"/>
                                        <p:tgtEl>
                                          <p:spTgt spid="27"/>
                                        </p:tgtEl>
                                        <p:attrNameLst>
                                          <p:attrName>style.visibility</p:attrName>
                                        </p:attrNameLst>
                                      </p:cBhvr>
                                      <p:to>
                                        <p:strVal val="visible"/>
                                      </p:to>
                                    </p:set>
                                    <p:anim calcmode="lin" valueType="num">
                                      <p:cBhvr>
                                        <p:cTn id="23" dur="250" fill="hold"/>
                                        <p:tgtEl>
                                          <p:spTgt spid="27"/>
                                        </p:tgtEl>
                                        <p:attrNameLst>
                                          <p:attrName>ppt_w</p:attrName>
                                        </p:attrNameLst>
                                      </p:cBhvr>
                                      <p:tavLst>
                                        <p:tav tm="0">
                                          <p:val>
                                            <p:fltVal val="0"/>
                                          </p:val>
                                        </p:tav>
                                        <p:tav tm="100000">
                                          <p:val>
                                            <p:strVal val="#ppt_w"/>
                                          </p:val>
                                        </p:tav>
                                      </p:tavLst>
                                    </p:anim>
                                    <p:anim calcmode="lin" valueType="num">
                                      <p:cBhvr>
                                        <p:cTn id="24" dur="250" fill="hold"/>
                                        <p:tgtEl>
                                          <p:spTgt spid="27"/>
                                        </p:tgtEl>
                                        <p:attrNameLst>
                                          <p:attrName>ppt_h</p:attrName>
                                        </p:attrNameLst>
                                      </p:cBhvr>
                                      <p:tavLst>
                                        <p:tav tm="0">
                                          <p:val>
                                            <p:fltVal val="0"/>
                                          </p:val>
                                        </p:tav>
                                        <p:tav tm="100000">
                                          <p:val>
                                            <p:strVal val="#ppt_h"/>
                                          </p:val>
                                        </p:tav>
                                      </p:tavLst>
                                    </p:anim>
                                  </p:childTnLst>
                                </p:cTn>
                              </p:par>
                            </p:childTnLst>
                          </p:cTn>
                        </p:par>
                        <p:par>
                          <p:cTn id="25" fill="hold">
                            <p:stCondLst>
                              <p:cond delay="2300"/>
                            </p:stCondLst>
                            <p:childTnLst>
                              <p:par>
                                <p:cTn id="26" presetID="23" presetClass="entr" presetSubtype="16" fill="hold" grpId="0" nodeType="afterEffect">
                                  <p:stCondLst>
                                    <p:cond delay="0"/>
                                  </p:stCondLst>
                                  <p:iterate>
                                    <p:tmAbs val="0"/>
                                  </p:iterate>
                                  <p:childTnLst>
                                    <p:set>
                                      <p:cBhvr>
                                        <p:cTn id="27" fill="hold"/>
                                        <p:tgtEl>
                                          <p:spTgt spid="18"/>
                                        </p:tgtEl>
                                        <p:attrNameLst>
                                          <p:attrName>style.visibility</p:attrName>
                                        </p:attrNameLst>
                                      </p:cBhvr>
                                      <p:to>
                                        <p:strVal val="visible"/>
                                      </p:to>
                                    </p:set>
                                    <p:anim calcmode="lin" valueType="num">
                                      <p:cBhvr>
                                        <p:cTn id="28" dur="250" fill="hold"/>
                                        <p:tgtEl>
                                          <p:spTgt spid="18"/>
                                        </p:tgtEl>
                                        <p:attrNameLst>
                                          <p:attrName>ppt_w</p:attrName>
                                        </p:attrNameLst>
                                      </p:cBhvr>
                                      <p:tavLst>
                                        <p:tav tm="0">
                                          <p:val>
                                            <p:fltVal val="0"/>
                                          </p:val>
                                        </p:tav>
                                        <p:tav tm="100000">
                                          <p:val>
                                            <p:strVal val="#ppt_w"/>
                                          </p:val>
                                        </p:tav>
                                      </p:tavLst>
                                    </p:anim>
                                    <p:anim calcmode="lin" valueType="num">
                                      <p:cBhvr>
                                        <p:cTn id="29" dur="250" fill="hold"/>
                                        <p:tgtEl>
                                          <p:spTgt spid="18"/>
                                        </p:tgtEl>
                                        <p:attrNameLst>
                                          <p:attrName>ppt_h</p:attrName>
                                        </p:attrNameLst>
                                      </p:cBhvr>
                                      <p:tavLst>
                                        <p:tav tm="0">
                                          <p:val>
                                            <p:fltVal val="0"/>
                                          </p:val>
                                        </p:tav>
                                        <p:tav tm="100000">
                                          <p:val>
                                            <p:strVal val="#ppt_h"/>
                                          </p:val>
                                        </p:tav>
                                      </p:tavLst>
                                    </p:anim>
                                  </p:childTnLst>
                                </p:cTn>
                              </p:par>
                            </p:childTnLst>
                          </p:cTn>
                        </p:par>
                        <p:par>
                          <p:cTn id="30" fill="hold">
                            <p:stCondLst>
                              <p:cond delay="2550"/>
                            </p:stCondLst>
                            <p:childTnLst>
                              <p:par>
                                <p:cTn id="31" presetID="23" presetClass="entr" presetSubtype="16" fill="hold" grpId="0" nodeType="afterEffect">
                                  <p:stCondLst>
                                    <p:cond delay="0"/>
                                  </p:stCondLst>
                                  <p:iterate>
                                    <p:tmAbs val="0"/>
                                  </p:iterate>
                                  <p:childTnLst>
                                    <p:set>
                                      <p:cBhvr>
                                        <p:cTn id="32" fill="hold"/>
                                        <p:tgtEl>
                                          <p:spTgt spid="48"/>
                                        </p:tgtEl>
                                        <p:attrNameLst>
                                          <p:attrName>style.visibility</p:attrName>
                                        </p:attrNameLst>
                                      </p:cBhvr>
                                      <p:to>
                                        <p:strVal val="visible"/>
                                      </p:to>
                                    </p:set>
                                    <p:anim calcmode="lin" valueType="num">
                                      <p:cBhvr>
                                        <p:cTn id="33" dur="250" fill="hold"/>
                                        <p:tgtEl>
                                          <p:spTgt spid="48"/>
                                        </p:tgtEl>
                                        <p:attrNameLst>
                                          <p:attrName>ppt_w</p:attrName>
                                        </p:attrNameLst>
                                      </p:cBhvr>
                                      <p:tavLst>
                                        <p:tav tm="0">
                                          <p:val>
                                            <p:fltVal val="0"/>
                                          </p:val>
                                        </p:tav>
                                        <p:tav tm="100000">
                                          <p:val>
                                            <p:strVal val="#ppt_w"/>
                                          </p:val>
                                        </p:tav>
                                      </p:tavLst>
                                    </p:anim>
                                    <p:anim calcmode="lin" valueType="num">
                                      <p:cBhvr>
                                        <p:cTn id="34" dur="250" fill="hold"/>
                                        <p:tgtEl>
                                          <p:spTgt spid="48"/>
                                        </p:tgtEl>
                                        <p:attrNameLst>
                                          <p:attrName>ppt_h</p:attrName>
                                        </p:attrNameLst>
                                      </p:cBhvr>
                                      <p:tavLst>
                                        <p:tav tm="0">
                                          <p:val>
                                            <p:fltVal val="0"/>
                                          </p:val>
                                        </p:tav>
                                        <p:tav tm="100000">
                                          <p:val>
                                            <p:strVal val="#ppt_h"/>
                                          </p:val>
                                        </p:tav>
                                      </p:tavLst>
                                    </p:anim>
                                  </p:childTnLst>
                                </p:cTn>
                              </p:par>
                            </p:childTnLst>
                          </p:cTn>
                        </p:par>
                        <p:par>
                          <p:cTn id="35" fill="hold">
                            <p:stCondLst>
                              <p:cond delay="2800"/>
                            </p:stCondLst>
                            <p:childTnLst>
                              <p:par>
                                <p:cTn id="36" presetID="23" presetClass="entr" presetSubtype="16" fill="hold" grpId="0" nodeType="afterEffect">
                                  <p:stCondLst>
                                    <p:cond delay="0"/>
                                  </p:stCondLst>
                                  <p:iterate>
                                    <p:tmAbs val="0"/>
                                  </p:iterate>
                                  <p:childTnLst>
                                    <p:set>
                                      <p:cBhvr>
                                        <p:cTn id="37" fill="hold"/>
                                        <p:tgtEl>
                                          <p:spTgt spid="66"/>
                                        </p:tgtEl>
                                        <p:attrNameLst>
                                          <p:attrName>style.visibility</p:attrName>
                                        </p:attrNameLst>
                                      </p:cBhvr>
                                      <p:to>
                                        <p:strVal val="visible"/>
                                      </p:to>
                                    </p:set>
                                    <p:anim calcmode="lin" valueType="num">
                                      <p:cBhvr>
                                        <p:cTn id="38" dur="250" fill="hold"/>
                                        <p:tgtEl>
                                          <p:spTgt spid="66"/>
                                        </p:tgtEl>
                                        <p:attrNameLst>
                                          <p:attrName>ppt_w</p:attrName>
                                        </p:attrNameLst>
                                      </p:cBhvr>
                                      <p:tavLst>
                                        <p:tav tm="0">
                                          <p:val>
                                            <p:fltVal val="0"/>
                                          </p:val>
                                        </p:tav>
                                        <p:tav tm="100000">
                                          <p:val>
                                            <p:strVal val="#ppt_w"/>
                                          </p:val>
                                        </p:tav>
                                      </p:tavLst>
                                    </p:anim>
                                    <p:anim calcmode="lin" valueType="num">
                                      <p:cBhvr>
                                        <p:cTn id="39" dur="250" fill="hold"/>
                                        <p:tgtEl>
                                          <p:spTgt spid="66"/>
                                        </p:tgtEl>
                                        <p:attrNameLst>
                                          <p:attrName>ppt_h</p:attrName>
                                        </p:attrNameLst>
                                      </p:cBhvr>
                                      <p:tavLst>
                                        <p:tav tm="0">
                                          <p:val>
                                            <p:fltVal val="0"/>
                                          </p:val>
                                        </p:tav>
                                        <p:tav tm="100000">
                                          <p:val>
                                            <p:strVal val="#ppt_h"/>
                                          </p:val>
                                        </p:tav>
                                      </p:tavLst>
                                    </p:anim>
                                  </p:childTnLst>
                                </p:cTn>
                              </p:par>
                            </p:childTnLst>
                          </p:cTn>
                        </p:par>
                        <p:par>
                          <p:cTn id="40" fill="hold">
                            <p:stCondLst>
                              <p:cond delay="3050"/>
                            </p:stCondLst>
                            <p:childTnLst>
                              <p:par>
                                <p:cTn id="41" presetID="23" presetClass="entr" presetSubtype="16" fill="hold" grpId="0" nodeType="afterEffect">
                                  <p:stCondLst>
                                    <p:cond delay="0"/>
                                  </p:stCondLst>
                                  <p:iterate>
                                    <p:tmAbs val="0"/>
                                  </p:iterate>
                                  <p:childTnLst>
                                    <p:set>
                                      <p:cBhvr>
                                        <p:cTn id="42" fill="hold"/>
                                        <p:tgtEl>
                                          <p:spTgt spid="33"/>
                                        </p:tgtEl>
                                        <p:attrNameLst>
                                          <p:attrName>style.visibility</p:attrName>
                                        </p:attrNameLst>
                                      </p:cBhvr>
                                      <p:to>
                                        <p:strVal val="visible"/>
                                      </p:to>
                                    </p:set>
                                    <p:anim calcmode="lin" valueType="num">
                                      <p:cBhvr>
                                        <p:cTn id="43" dur="250" fill="hold"/>
                                        <p:tgtEl>
                                          <p:spTgt spid="33"/>
                                        </p:tgtEl>
                                        <p:attrNameLst>
                                          <p:attrName>ppt_w</p:attrName>
                                        </p:attrNameLst>
                                      </p:cBhvr>
                                      <p:tavLst>
                                        <p:tav tm="0">
                                          <p:val>
                                            <p:fltVal val="0"/>
                                          </p:val>
                                        </p:tav>
                                        <p:tav tm="100000">
                                          <p:val>
                                            <p:strVal val="#ppt_w"/>
                                          </p:val>
                                        </p:tav>
                                      </p:tavLst>
                                    </p:anim>
                                    <p:anim calcmode="lin" valueType="num">
                                      <p:cBhvr>
                                        <p:cTn id="44" dur="250" fill="hold"/>
                                        <p:tgtEl>
                                          <p:spTgt spid="33"/>
                                        </p:tgtEl>
                                        <p:attrNameLst>
                                          <p:attrName>ppt_h</p:attrName>
                                        </p:attrNameLst>
                                      </p:cBhvr>
                                      <p:tavLst>
                                        <p:tav tm="0">
                                          <p:val>
                                            <p:fltVal val="0"/>
                                          </p:val>
                                        </p:tav>
                                        <p:tav tm="100000">
                                          <p:val>
                                            <p:strVal val="#ppt_h"/>
                                          </p:val>
                                        </p:tav>
                                      </p:tavLst>
                                    </p:anim>
                                  </p:childTnLst>
                                </p:cTn>
                              </p:par>
                            </p:childTnLst>
                          </p:cTn>
                        </p:par>
                        <p:par>
                          <p:cTn id="45" fill="hold">
                            <p:stCondLst>
                              <p:cond delay="3300"/>
                            </p:stCondLst>
                            <p:childTnLst>
                              <p:par>
                                <p:cTn id="46" presetID="23" presetClass="entr" presetSubtype="16" fill="hold" grpId="0" nodeType="afterEffect">
                                  <p:stCondLst>
                                    <p:cond delay="0"/>
                                  </p:stCondLst>
                                  <p:iterate>
                                    <p:tmAbs val="0"/>
                                  </p:iterate>
                                  <p:childTnLst>
                                    <p:set>
                                      <p:cBhvr>
                                        <p:cTn id="47" fill="hold"/>
                                        <p:tgtEl>
                                          <p:spTgt spid="36"/>
                                        </p:tgtEl>
                                        <p:attrNameLst>
                                          <p:attrName>style.visibility</p:attrName>
                                        </p:attrNameLst>
                                      </p:cBhvr>
                                      <p:to>
                                        <p:strVal val="visible"/>
                                      </p:to>
                                    </p:set>
                                    <p:anim calcmode="lin" valueType="num">
                                      <p:cBhvr>
                                        <p:cTn id="48" dur="250" fill="hold"/>
                                        <p:tgtEl>
                                          <p:spTgt spid="36"/>
                                        </p:tgtEl>
                                        <p:attrNameLst>
                                          <p:attrName>ppt_w</p:attrName>
                                        </p:attrNameLst>
                                      </p:cBhvr>
                                      <p:tavLst>
                                        <p:tav tm="0">
                                          <p:val>
                                            <p:fltVal val="0"/>
                                          </p:val>
                                        </p:tav>
                                        <p:tav tm="100000">
                                          <p:val>
                                            <p:strVal val="#ppt_w"/>
                                          </p:val>
                                        </p:tav>
                                      </p:tavLst>
                                    </p:anim>
                                    <p:anim calcmode="lin" valueType="num">
                                      <p:cBhvr>
                                        <p:cTn id="49" dur="250" fill="hold"/>
                                        <p:tgtEl>
                                          <p:spTgt spid="36"/>
                                        </p:tgtEl>
                                        <p:attrNameLst>
                                          <p:attrName>ppt_h</p:attrName>
                                        </p:attrNameLst>
                                      </p:cBhvr>
                                      <p:tavLst>
                                        <p:tav tm="0">
                                          <p:val>
                                            <p:fltVal val="0"/>
                                          </p:val>
                                        </p:tav>
                                        <p:tav tm="100000">
                                          <p:val>
                                            <p:strVal val="#ppt_h"/>
                                          </p:val>
                                        </p:tav>
                                      </p:tavLst>
                                    </p:anim>
                                  </p:childTnLst>
                                </p:cTn>
                              </p:par>
                            </p:childTnLst>
                          </p:cTn>
                        </p:par>
                        <p:par>
                          <p:cTn id="50" fill="hold">
                            <p:stCondLst>
                              <p:cond delay="3550"/>
                            </p:stCondLst>
                            <p:childTnLst>
                              <p:par>
                                <p:cTn id="51" presetID="23" presetClass="entr" presetSubtype="16" fill="hold" grpId="0" nodeType="afterEffect">
                                  <p:stCondLst>
                                    <p:cond delay="0"/>
                                  </p:stCondLst>
                                  <p:iterate>
                                    <p:tmAbs val="0"/>
                                  </p:iterate>
                                  <p:childTnLst>
                                    <p:set>
                                      <p:cBhvr>
                                        <p:cTn id="52" fill="hold"/>
                                        <p:tgtEl>
                                          <p:spTgt spid="42"/>
                                        </p:tgtEl>
                                        <p:attrNameLst>
                                          <p:attrName>style.visibility</p:attrName>
                                        </p:attrNameLst>
                                      </p:cBhvr>
                                      <p:to>
                                        <p:strVal val="visible"/>
                                      </p:to>
                                    </p:set>
                                    <p:anim calcmode="lin" valueType="num">
                                      <p:cBhvr>
                                        <p:cTn id="53" dur="250" fill="hold"/>
                                        <p:tgtEl>
                                          <p:spTgt spid="42"/>
                                        </p:tgtEl>
                                        <p:attrNameLst>
                                          <p:attrName>ppt_w</p:attrName>
                                        </p:attrNameLst>
                                      </p:cBhvr>
                                      <p:tavLst>
                                        <p:tav tm="0">
                                          <p:val>
                                            <p:fltVal val="0"/>
                                          </p:val>
                                        </p:tav>
                                        <p:tav tm="100000">
                                          <p:val>
                                            <p:strVal val="#ppt_w"/>
                                          </p:val>
                                        </p:tav>
                                      </p:tavLst>
                                    </p:anim>
                                    <p:anim calcmode="lin" valueType="num">
                                      <p:cBhvr>
                                        <p:cTn id="54" dur="250" fill="hold"/>
                                        <p:tgtEl>
                                          <p:spTgt spid="42"/>
                                        </p:tgtEl>
                                        <p:attrNameLst>
                                          <p:attrName>ppt_h</p:attrName>
                                        </p:attrNameLst>
                                      </p:cBhvr>
                                      <p:tavLst>
                                        <p:tav tm="0">
                                          <p:val>
                                            <p:fltVal val="0"/>
                                          </p:val>
                                        </p:tav>
                                        <p:tav tm="100000">
                                          <p:val>
                                            <p:strVal val="#ppt_h"/>
                                          </p:val>
                                        </p:tav>
                                      </p:tavLst>
                                    </p:anim>
                                  </p:childTnLst>
                                </p:cTn>
                              </p:par>
                            </p:childTnLst>
                          </p:cTn>
                        </p:par>
                        <p:par>
                          <p:cTn id="55" fill="hold">
                            <p:stCondLst>
                              <p:cond delay="3800"/>
                            </p:stCondLst>
                            <p:childTnLst>
                              <p:par>
                                <p:cTn id="56" presetID="23" presetClass="entr" presetSubtype="16" fill="hold" grpId="0" nodeType="afterEffect">
                                  <p:stCondLst>
                                    <p:cond delay="0"/>
                                  </p:stCondLst>
                                  <p:iterate>
                                    <p:tmAbs val="0"/>
                                  </p:iterate>
                                  <p:childTnLst>
                                    <p:set>
                                      <p:cBhvr>
                                        <p:cTn id="57" fill="hold"/>
                                        <p:tgtEl>
                                          <p:spTgt spid="15"/>
                                        </p:tgtEl>
                                        <p:attrNameLst>
                                          <p:attrName>style.visibility</p:attrName>
                                        </p:attrNameLst>
                                      </p:cBhvr>
                                      <p:to>
                                        <p:strVal val="visible"/>
                                      </p:to>
                                    </p:set>
                                    <p:anim calcmode="lin" valueType="num">
                                      <p:cBhvr>
                                        <p:cTn id="58" dur="250" fill="hold"/>
                                        <p:tgtEl>
                                          <p:spTgt spid="15"/>
                                        </p:tgtEl>
                                        <p:attrNameLst>
                                          <p:attrName>ppt_w</p:attrName>
                                        </p:attrNameLst>
                                      </p:cBhvr>
                                      <p:tavLst>
                                        <p:tav tm="0">
                                          <p:val>
                                            <p:fltVal val="0"/>
                                          </p:val>
                                        </p:tav>
                                        <p:tav tm="100000">
                                          <p:val>
                                            <p:strVal val="#ppt_w"/>
                                          </p:val>
                                        </p:tav>
                                      </p:tavLst>
                                    </p:anim>
                                    <p:anim calcmode="lin" valueType="num">
                                      <p:cBhvr>
                                        <p:cTn id="59" dur="250" fill="hold"/>
                                        <p:tgtEl>
                                          <p:spTgt spid="15"/>
                                        </p:tgtEl>
                                        <p:attrNameLst>
                                          <p:attrName>ppt_h</p:attrName>
                                        </p:attrNameLst>
                                      </p:cBhvr>
                                      <p:tavLst>
                                        <p:tav tm="0">
                                          <p:val>
                                            <p:fltVal val="0"/>
                                          </p:val>
                                        </p:tav>
                                        <p:tav tm="100000">
                                          <p:val>
                                            <p:strVal val="#ppt_h"/>
                                          </p:val>
                                        </p:tav>
                                      </p:tavLst>
                                    </p:anim>
                                  </p:childTnLst>
                                </p:cTn>
                              </p:par>
                            </p:childTnLst>
                          </p:cTn>
                        </p:par>
                        <p:par>
                          <p:cTn id="60" fill="hold">
                            <p:stCondLst>
                              <p:cond delay="4050"/>
                            </p:stCondLst>
                            <p:childTnLst>
                              <p:par>
                                <p:cTn id="61" presetID="23" presetClass="entr" presetSubtype="16" fill="hold" grpId="0" nodeType="afterEffect">
                                  <p:stCondLst>
                                    <p:cond delay="0"/>
                                  </p:stCondLst>
                                  <p:iterate>
                                    <p:tmAbs val="0"/>
                                  </p:iterate>
                                  <p:childTnLst>
                                    <p:set>
                                      <p:cBhvr>
                                        <p:cTn id="62" fill="hold"/>
                                        <p:tgtEl>
                                          <p:spTgt spid="45"/>
                                        </p:tgtEl>
                                        <p:attrNameLst>
                                          <p:attrName>style.visibility</p:attrName>
                                        </p:attrNameLst>
                                      </p:cBhvr>
                                      <p:to>
                                        <p:strVal val="visible"/>
                                      </p:to>
                                    </p:set>
                                    <p:anim calcmode="lin" valueType="num">
                                      <p:cBhvr>
                                        <p:cTn id="63" dur="250" fill="hold"/>
                                        <p:tgtEl>
                                          <p:spTgt spid="45"/>
                                        </p:tgtEl>
                                        <p:attrNameLst>
                                          <p:attrName>ppt_w</p:attrName>
                                        </p:attrNameLst>
                                      </p:cBhvr>
                                      <p:tavLst>
                                        <p:tav tm="0">
                                          <p:val>
                                            <p:fltVal val="0"/>
                                          </p:val>
                                        </p:tav>
                                        <p:tav tm="100000">
                                          <p:val>
                                            <p:strVal val="#ppt_w"/>
                                          </p:val>
                                        </p:tav>
                                      </p:tavLst>
                                    </p:anim>
                                    <p:anim calcmode="lin" valueType="num">
                                      <p:cBhvr>
                                        <p:cTn id="64" dur="250" fill="hold"/>
                                        <p:tgtEl>
                                          <p:spTgt spid="45"/>
                                        </p:tgtEl>
                                        <p:attrNameLst>
                                          <p:attrName>ppt_h</p:attrName>
                                        </p:attrNameLst>
                                      </p:cBhvr>
                                      <p:tavLst>
                                        <p:tav tm="0">
                                          <p:val>
                                            <p:fltVal val="0"/>
                                          </p:val>
                                        </p:tav>
                                        <p:tav tm="100000">
                                          <p:val>
                                            <p:strVal val="#ppt_h"/>
                                          </p:val>
                                        </p:tav>
                                      </p:tavLst>
                                    </p:anim>
                                  </p:childTnLst>
                                </p:cTn>
                              </p:par>
                            </p:childTnLst>
                          </p:cTn>
                        </p:par>
                        <p:par>
                          <p:cTn id="65" fill="hold">
                            <p:stCondLst>
                              <p:cond delay="4300"/>
                            </p:stCondLst>
                            <p:childTnLst>
                              <p:par>
                                <p:cTn id="66" presetID="23" presetClass="entr" presetSubtype="16" fill="hold" grpId="0" nodeType="afterEffect">
                                  <p:stCondLst>
                                    <p:cond delay="0"/>
                                  </p:stCondLst>
                                  <p:iterate>
                                    <p:tmAbs val="0"/>
                                  </p:iterate>
                                  <p:childTnLst>
                                    <p:set>
                                      <p:cBhvr>
                                        <p:cTn id="67" fill="hold"/>
                                        <p:tgtEl>
                                          <p:spTgt spid="21"/>
                                        </p:tgtEl>
                                        <p:attrNameLst>
                                          <p:attrName>style.visibility</p:attrName>
                                        </p:attrNameLst>
                                      </p:cBhvr>
                                      <p:to>
                                        <p:strVal val="visible"/>
                                      </p:to>
                                    </p:set>
                                    <p:anim calcmode="lin" valueType="num">
                                      <p:cBhvr>
                                        <p:cTn id="68" dur="250" fill="hold"/>
                                        <p:tgtEl>
                                          <p:spTgt spid="21"/>
                                        </p:tgtEl>
                                        <p:attrNameLst>
                                          <p:attrName>ppt_w</p:attrName>
                                        </p:attrNameLst>
                                      </p:cBhvr>
                                      <p:tavLst>
                                        <p:tav tm="0">
                                          <p:val>
                                            <p:fltVal val="0"/>
                                          </p:val>
                                        </p:tav>
                                        <p:tav tm="100000">
                                          <p:val>
                                            <p:strVal val="#ppt_w"/>
                                          </p:val>
                                        </p:tav>
                                      </p:tavLst>
                                    </p:anim>
                                    <p:anim calcmode="lin" valueType="num">
                                      <p:cBhvr>
                                        <p:cTn id="69" dur="250" fill="hold"/>
                                        <p:tgtEl>
                                          <p:spTgt spid="21"/>
                                        </p:tgtEl>
                                        <p:attrNameLst>
                                          <p:attrName>ppt_h</p:attrName>
                                        </p:attrNameLst>
                                      </p:cBhvr>
                                      <p:tavLst>
                                        <p:tav tm="0">
                                          <p:val>
                                            <p:fltVal val="0"/>
                                          </p:val>
                                        </p:tav>
                                        <p:tav tm="100000">
                                          <p:val>
                                            <p:strVal val="#ppt_h"/>
                                          </p:val>
                                        </p:tav>
                                      </p:tavLst>
                                    </p:anim>
                                  </p:childTnLst>
                                </p:cTn>
                              </p:par>
                            </p:childTnLst>
                          </p:cTn>
                        </p:par>
                        <p:par>
                          <p:cTn id="70" fill="hold">
                            <p:stCondLst>
                              <p:cond delay="4550"/>
                            </p:stCondLst>
                            <p:childTnLst>
                              <p:par>
                                <p:cTn id="71" presetID="23" presetClass="entr" presetSubtype="16" fill="hold" grpId="0" nodeType="afterEffect">
                                  <p:stCondLst>
                                    <p:cond delay="0"/>
                                  </p:stCondLst>
                                  <p:iterate>
                                    <p:tmAbs val="0"/>
                                  </p:iterate>
                                  <p:childTnLst>
                                    <p:set>
                                      <p:cBhvr>
                                        <p:cTn id="72" fill="hold"/>
                                        <p:tgtEl>
                                          <p:spTgt spid="30"/>
                                        </p:tgtEl>
                                        <p:attrNameLst>
                                          <p:attrName>style.visibility</p:attrName>
                                        </p:attrNameLst>
                                      </p:cBhvr>
                                      <p:to>
                                        <p:strVal val="visible"/>
                                      </p:to>
                                    </p:set>
                                    <p:anim calcmode="lin" valueType="num">
                                      <p:cBhvr>
                                        <p:cTn id="73" dur="250" fill="hold"/>
                                        <p:tgtEl>
                                          <p:spTgt spid="30"/>
                                        </p:tgtEl>
                                        <p:attrNameLst>
                                          <p:attrName>ppt_w</p:attrName>
                                        </p:attrNameLst>
                                      </p:cBhvr>
                                      <p:tavLst>
                                        <p:tav tm="0">
                                          <p:val>
                                            <p:fltVal val="0"/>
                                          </p:val>
                                        </p:tav>
                                        <p:tav tm="100000">
                                          <p:val>
                                            <p:strVal val="#ppt_w"/>
                                          </p:val>
                                        </p:tav>
                                      </p:tavLst>
                                    </p:anim>
                                    <p:anim calcmode="lin" valueType="num">
                                      <p:cBhvr>
                                        <p:cTn id="74" dur="250" fill="hold"/>
                                        <p:tgtEl>
                                          <p:spTgt spid="30"/>
                                        </p:tgtEl>
                                        <p:attrNameLst>
                                          <p:attrName>ppt_h</p:attrName>
                                        </p:attrNameLst>
                                      </p:cBhvr>
                                      <p:tavLst>
                                        <p:tav tm="0">
                                          <p:val>
                                            <p:fltVal val="0"/>
                                          </p:val>
                                        </p:tav>
                                        <p:tav tm="100000">
                                          <p:val>
                                            <p:strVal val="#ppt_h"/>
                                          </p:val>
                                        </p:tav>
                                      </p:tavLst>
                                    </p:anim>
                                  </p:childTnLst>
                                </p:cTn>
                              </p:par>
                            </p:childTnLst>
                          </p:cTn>
                        </p:par>
                        <p:par>
                          <p:cTn id="75" fill="hold">
                            <p:stCondLst>
                              <p:cond delay="4800"/>
                            </p:stCondLst>
                            <p:childTnLst>
                              <p:par>
                                <p:cTn id="76" presetID="23" presetClass="entr" presetSubtype="16" fill="hold" grpId="0" nodeType="afterEffect">
                                  <p:stCondLst>
                                    <p:cond delay="0"/>
                                  </p:stCondLst>
                                  <p:iterate>
                                    <p:tmAbs val="0"/>
                                  </p:iterate>
                                  <p:childTnLst>
                                    <p:set>
                                      <p:cBhvr>
                                        <p:cTn id="77" fill="hold"/>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fltVal val="0"/>
                                          </p:val>
                                        </p:tav>
                                        <p:tav tm="100000">
                                          <p:val>
                                            <p:strVal val="#ppt_w"/>
                                          </p:val>
                                        </p:tav>
                                      </p:tavLst>
                                    </p:anim>
                                    <p:anim calcmode="lin" valueType="num">
                                      <p:cBhvr>
                                        <p:cTn id="79" dur="250" fill="hold"/>
                                        <p:tgtEl>
                                          <p:spTgt spid="51"/>
                                        </p:tgtEl>
                                        <p:attrNameLst>
                                          <p:attrName>ppt_h</p:attrName>
                                        </p:attrNameLst>
                                      </p:cBhvr>
                                      <p:tavLst>
                                        <p:tav tm="0">
                                          <p:val>
                                            <p:fltVal val="0"/>
                                          </p:val>
                                        </p:tav>
                                        <p:tav tm="100000">
                                          <p:val>
                                            <p:strVal val="#ppt_h"/>
                                          </p:val>
                                        </p:tav>
                                      </p:tavLst>
                                    </p:anim>
                                  </p:childTnLst>
                                </p:cTn>
                              </p:par>
                            </p:childTnLst>
                          </p:cTn>
                        </p:par>
                        <p:par>
                          <p:cTn id="80" fill="hold">
                            <p:stCondLst>
                              <p:cond delay="5050"/>
                            </p:stCondLst>
                            <p:childTnLst>
                              <p:par>
                                <p:cTn id="81" presetID="23" presetClass="entr" presetSubtype="16" fill="hold" grpId="0" nodeType="afterEffect">
                                  <p:stCondLst>
                                    <p:cond delay="0"/>
                                  </p:stCondLst>
                                  <p:iterate>
                                    <p:tmAbs val="0"/>
                                  </p:iterate>
                                  <p:childTnLst>
                                    <p:set>
                                      <p:cBhvr>
                                        <p:cTn id="82" fill="hold"/>
                                        <p:tgtEl>
                                          <p:spTgt spid="54"/>
                                        </p:tgtEl>
                                        <p:attrNameLst>
                                          <p:attrName>style.visibility</p:attrName>
                                        </p:attrNameLst>
                                      </p:cBhvr>
                                      <p:to>
                                        <p:strVal val="visible"/>
                                      </p:to>
                                    </p:set>
                                    <p:anim calcmode="lin" valueType="num">
                                      <p:cBhvr>
                                        <p:cTn id="83" dur="250" fill="hold"/>
                                        <p:tgtEl>
                                          <p:spTgt spid="54"/>
                                        </p:tgtEl>
                                        <p:attrNameLst>
                                          <p:attrName>ppt_w</p:attrName>
                                        </p:attrNameLst>
                                      </p:cBhvr>
                                      <p:tavLst>
                                        <p:tav tm="0">
                                          <p:val>
                                            <p:fltVal val="0"/>
                                          </p:val>
                                        </p:tav>
                                        <p:tav tm="100000">
                                          <p:val>
                                            <p:strVal val="#ppt_w"/>
                                          </p:val>
                                        </p:tav>
                                      </p:tavLst>
                                    </p:anim>
                                    <p:anim calcmode="lin" valueType="num">
                                      <p:cBhvr>
                                        <p:cTn id="84" dur="250" fill="hold"/>
                                        <p:tgtEl>
                                          <p:spTgt spid="54"/>
                                        </p:tgtEl>
                                        <p:attrNameLst>
                                          <p:attrName>ppt_h</p:attrName>
                                        </p:attrNameLst>
                                      </p:cBhvr>
                                      <p:tavLst>
                                        <p:tav tm="0">
                                          <p:val>
                                            <p:fltVal val="0"/>
                                          </p:val>
                                        </p:tav>
                                        <p:tav tm="100000">
                                          <p:val>
                                            <p:strVal val="#ppt_h"/>
                                          </p:val>
                                        </p:tav>
                                      </p:tavLst>
                                    </p:anim>
                                  </p:childTnLst>
                                </p:cTn>
                              </p:par>
                            </p:childTnLst>
                          </p:cTn>
                        </p:par>
                        <p:par>
                          <p:cTn id="85" fill="hold">
                            <p:stCondLst>
                              <p:cond delay="5300"/>
                            </p:stCondLst>
                            <p:childTnLst>
                              <p:par>
                                <p:cTn id="86" presetID="23" presetClass="entr" presetSubtype="16" fill="hold" grpId="0" nodeType="afterEffect">
                                  <p:stCondLst>
                                    <p:cond delay="0"/>
                                  </p:stCondLst>
                                  <p:iterate>
                                    <p:tmAbs val="0"/>
                                  </p:iterate>
                                  <p:childTnLst>
                                    <p:set>
                                      <p:cBhvr>
                                        <p:cTn id="87" fill="hold"/>
                                        <p:tgtEl>
                                          <p:spTgt spid="24"/>
                                        </p:tgtEl>
                                        <p:attrNameLst>
                                          <p:attrName>style.visibility</p:attrName>
                                        </p:attrNameLst>
                                      </p:cBhvr>
                                      <p:to>
                                        <p:strVal val="visible"/>
                                      </p:to>
                                    </p:set>
                                    <p:anim calcmode="lin" valueType="num">
                                      <p:cBhvr>
                                        <p:cTn id="88" dur="250" fill="hold"/>
                                        <p:tgtEl>
                                          <p:spTgt spid="24"/>
                                        </p:tgtEl>
                                        <p:attrNameLst>
                                          <p:attrName>ppt_w</p:attrName>
                                        </p:attrNameLst>
                                      </p:cBhvr>
                                      <p:tavLst>
                                        <p:tav tm="0">
                                          <p:val>
                                            <p:fltVal val="0"/>
                                          </p:val>
                                        </p:tav>
                                        <p:tav tm="100000">
                                          <p:val>
                                            <p:strVal val="#ppt_w"/>
                                          </p:val>
                                        </p:tav>
                                      </p:tavLst>
                                    </p:anim>
                                    <p:anim calcmode="lin" valueType="num">
                                      <p:cBhvr>
                                        <p:cTn id="89" dur="250" fill="hold"/>
                                        <p:tgtEl>
                                          <p:spTgt spid="24"/>
                                        </p:tgtEl>
                                        <p:attrNameLst>
                                          <p:attrName>ppt_h</p:attrName>
                                        </p:attrNameLst>
                                      </p:cBhvr>
                                      <p:tavLst>
                                        <p:tav tm="0">
                                          <p:val>
                                            <p:fltVal val="0"/>
                                          </p:val>
                                        </p:tav>
                                        <p:tav tm="100000">
                                          <p:val>
                                            <p:strVal val="#ppt_h"/>
                                          </p:val>
                                        </p:tav>
                                      </p:tavLst>
                                    </p:anim>
                                  </p:childTnLst>
                                </p:cTn>
                              </p:par>
                            </p:childTnLst>
                          </p:cTn>
                        </p:par>
                        <p:par>
                          <p:cTn id="90" fill="hold">
                            <p:stCondLst>
                              <p:cond delay="5550"/>
                            </p:stCondLst>
                            <p:childTnLst>
                              <p:par>
                                <p:cTn id="91" presetID="23" presetClass="entr" presetSubtype="16" fill="hold" grpId="0" nodeType="afterEffect">
                                  <p:stCondLst>
                                    <p:cond delay="0"/>
                                  </p:stCondLst>
                                  <p:iterate>
                                    <p:tmAbs val="0"/>
                                  </p:iterate>
                                  <p:childTnLst>
                                    <p:set>
                                      <p:cBhvr>
                                        <p:cTn id="92" fill="hold"/>
                                        <p:tgtEl>
                                          <p:spTgt spid="69"/>
                                        </p:tgtEl>
                                        <p:attrNameLst>
                                          <p:attrName>style.visibility</p:attrName>
                                        </p:attrNameLst>
                                      </p:cBhvr>
                                      <p:to>
                                        <p:strVal val="visible"/>
                                      </p:to>
                                    </p:set>
                                    <p:anim calcmode="lin" valueType="num">
                                      <p:cBhvr>
                                        <p:cTn id="93" dur="250" fill="hold"/>
                                        <p:tgtEl>
                                          <p:spTgt spid="69"/>
                                        </p:tgtEl>
                                        <p:attrNameLst>
                                          <p:attrName>ppt_w</p:attrName>
                                        </p:attrNameLst>
                                      </p:cBhvr>
                                      <p:tavLst>
                                        <p:tav tm="0">
                                          <p:val>
                                            <p:fltVal val="0"/>
                                          </p:val>
                                        </p:tav>
                                        <p:tav tm="100000">
                                          <p:val>
                                            <p:strVal val="#ppt_w"/>
                                          </p:val>
                                        </p:tav>
                                      </p:tavLst>
                                    </p:anim>
                                    <p:anim calcmode="lin" valueType="num">
                                      <p:cBhvr>
                                        <p:cTn id="94" dur="250" fill="hold"/>
                                        <p:tgtEl>
                                          <p:spTgt spid="69"/>
                                        </p:tgtEl>
                                        <p:attrNameLst>
                                          <p:attrName>ppt_h</p:attrName>
                                        </p:attrNameLst>
                                      </p:cBhvr>
                                      <p:tavLst>
                                        <p:tav tm="0">
                                          <p:val>
                                            <p:fltVal val="0"/>
                                          </p:val>
                                        </p:tav>
                                        <p:tav tm="100000">
                                          <p:val>
                                            <p:strVal val="#ppt_h"/>
                                          </p:val>
                                        </p:tav>
                                      </p:tavLst>
                                    </p:anim>
                                  </p:childTnLst>
                                </p:cTn>
                              </p:par>
                            </p:childTnLst>
                          </p:cTn>
                        </p:par>
                        <p:par>
                          <p:cTn id="95" fill="hold">
                            <p:stCondLst>
                              <p:cond delay="5800"/>
                            </p:stCondLst>
                            <p:childTnLst>
                              <p:par>
                                <p:cTn id="96" presetID="23" presetClass="entr" presetSubtype="16" fill="hold" grpId="0" nodeType="afterEffect">
                                  <p:stCondLst>
                                    <p:cond delay="0"/>
                                  </p:stCondLst>
                                  <p:iterate>
                                    <p:tmAbs val="0"/>
                                  </p:iterate>
                                  <p:childTnLst>
                                    <p:set>
                                      <p:cBhvr>
                                        <p:cTn id="97" fill="hold"/>
                                        <p:tgtEl>
                                          <p:spTgt spid="60"/>
                                        </p:tgtEl>
                                        <p:attrNameLst>
                                          <p:attrName>style.visibility</p:attrName>
                                        </p:attrNameLst>
                                      </p:cBhvr>
                                      <p:to>
                                        <p:strVal val="visible"/>
                                      </p:to>
                                    </p:set>
                                    <p:anim calcmode="lin" valueType="num">
                                      <p:cBhvr>
                                        <p:cTn id="98" dur="250" fill="hold"/>
                                        <p:tgtEl>
                                          <p:spTgt spid="60"/>
                                        </p:tgtEl>
                                        <p:attrNameLst>
                                          <p:attrName>ppt_w</p:attrName>
                                        </p:attrNameLst>
                                      </p:cBhvr>
                                      <p:tavLst>
                                        <p:tav tm="0">
                                          <p:val>
                                            <p:fltVal val="0"/>
                                          </p:val>
                                        </p:tav>
                                        <p:tav tm="100000">
                                          <p:val>
                                            <p:strVal val="#ppt_w"/>
                                          </p:val>
                                        </p:tav>
                                      </p:tavLst>
                                    </p:anim>
                                    <p:anim calcmode="lin" valueType="num">
                                      <p:cBhvr>
                                        <p:cTn id="99" dur="250" fill="hold"/>
                                        <p:tgtEl>
                                          <p:spTgt spid="60"/>
                                        </p:tgtEl>
                                        <p:attrNameLst>
                                          <p:attrName>ppt_h</p:attrName>
                                        </p:attrNameLst>
                                      </p:cBhvr>
                                      <p:tavLst>
                                        <p:tav tm="0">
                                          <p:val>
                                            <p:fltVal val="0"/>
                                          </p:val>
                                        </p:tav>
                                        <p:tav tm="100000">
                                          <p:val>
                                            <p:strVal val="#ppt_h"/>
                                          </p:val>
                                        </p:tav>
                                      </p:tavLst>
                                    </p:anim>
                                  </p:childTnLst>
                                </p:cTn>
                              </p:par>
                            </p:childTnLst>
                          </p:cTn>
                        </p:par>
                        <p:par>
                          <p:cTn id="100" fill="hold">
                            <p:stCondLst>
                              <p:cond delay="6050"/>
                            </p:stCondLst>
                            <p:childTnLst>
                              <p:par>
                                <p:cTn id="101" presetID="23" presetClass="entr" presetSubtype="16" fill="hold" grpId="0" nodeType="afterEffect">
                                  <p:stCondLst>
                                    <p:cond delay="0"/>
                                  </p:stCondLst>
                                  <p:iterate>
                                    <p:tmAbs val="0"/>
                                  </p:iterate>
                                  <p:childTnLst>
                                    <p:set>
                                      <p:cBhvr>
                                        <p:cTn id="102" fill="hold"/>
                                        <p:tgtEl>
                                          <p:spTgt spid="63"/>
                                        </p:tgtEl>
                                        <p:attrNameLst>
                                          <p:attrName>style.visibility</p:attrName>
                                        </p:attrNameLst>
                                      </p:cBhvr>
                                      <p:to>
                                        <p:strVal val="visible"/>
                                      </p:to>
                                    </p:set>
                                    <p:anim calcmode="lin" valueType="num">
                                      <p:cBhvr>
                                        <p:cTn id="103" dur="250" fill="hold"/>
                                        <p:tgtEl>
                                          <p:spTgt spid="63"/>
                                        </p:tgtEl>
                                        <p:attrNameLst>
                                          <p:attrName>ppt_w</p:attrName>
                                        </p:attrNameLst>
                                      </p:cBhvr>
                                      <p:tavLst>
                                        <p:tav tm="0">
                                          <p:val>
                                            <p:fltVal val="0"/>
                                          </p:val>
                                        </p:tav>
                                        <p:tav tm="100000">
                                          <p:val>
                                            <p:strVal val="#ppt_w"/>
                                          </p:val>
                                        </p:tav>
                                      </p:tavLst>
                                    </p:anim>
                                    <p:anim calcmode="lin" valueType="num">
                                      <p:cBhvr>
                                        <p:cTn id="104" dur="250" fill="hold"/>
                                        <p:tgtEl>
                                          <p:spTgt spid="63"/>
                                        </p:tgtEl>
                                        <p:attrNameLst>
                                          <p:attrName>ppt_h</p:attrName>
                                        </p:attrNameLst>
                                      </p:cBhvr>
                                      <p:tavLst>
                                        <p:tav tm="0">
                                          <p:val>
                                            <p:fltVal val="0"/>
                                          </p:val>
                                        </p:tav>
                                        <p:tav tm="100000">
                                          <p:val>
                                            <p:strVal val="#ppt_h"/>
                                          </p:val>
                                        </p:tav>
                                      </p:tavLst>
                                    </p:anim>
                                  </p:childTnLst>
                                </p:cTn>
                              </p:par>
                            </p:childTnLst>
                          </p:cTn>
                        </p:par>
                        <p:par>
                          <p:cTn id="105" fill="hold">
                            <p:stCondLst>
                              <p:cond delay="6300"/>
                            </p:stCondLst>
                            <p:childTnLst>
                              <p:par>
                                <p:cTn id="106" presetID="23" presetClass="entr" presetSubtype="16" fill="hold" grpId="0" nodeType="afterEffect">
                                  <p:stCondLst>
                                    <p:cond delay="0"/>
                                  </p:stCondLst>
                                  <p:iterate>
                                    <p:tmAbs val="0"/>
                                  </p:iterate>
                                  <p:childTnLst>
                                    <p:set>
                                      <p:cBhvr>
                                        <p:cTn id="107" fill="hold"/>
                                        <p:tgtEl>
                                          <p:spTgt spid="57"/>
                                        </p:tgtEl>
                                        <p:attrNameLst>
                                          <p:attrName>style.visibility</p:attrName>
                                        </p:attrNameLst>
                                      </p:cBhvr>
                                      <p:to>
                                        <p:strVal val="visible"/>
                                      </p:to>
                                    </p:set>
                                    <p:anim calcmode="lin" valueType="num">
                                      <p:cBhvr>
                                        <p:cTn id="108" dur="250" fill="hold"/>
                                        <p:tgtEl>
                                          <p:spTgt spid="57"/>
                                        </p:tgtEl>
                                        <p:attrNameLst>
                                          <p:attrName>ppt_w</p:attrName>
                                        </p:attrNameLst>
                                      </p:cBhvr>
                                      <p:tavLst>
                                        <p:tav tm="0">
                                          <p:val>
                                            <p:fltVal val="0"/>
                                          </p:val>
                                        </p:tav>
                                        <p:tav tm="100000">
                                          <p:val>
                                            <p:strVal val="#ppt_w"/>
                                          </p:val>
                                        </p:tav>
                                      </p:tavLst>
                                    </p:anim>
                                    <p:anim calcmode="lin" valueType="num">
                                      <p:cBhvr>
                                        <p:cTn id="109" dur="250" fill="hold"/>
                                        <p:tgtEl>
                                          <p:spTgt spid="57"/>
                                        </p:tgtEl>
                                        <p:attrNameLst>
                                          <p:attrName>ppt_h</p:attrName>
                                        </p:attrNameLst>
                                      </p:cBhvr>
                                      <p:tavLst>
                                        <p:tav tm="0">
                                          <p:val>
                                            <p:fltVal val="0"/>
                                          </p:val>
                                        </p:tav>
                                        <p:tav tm="100000">
                                          <p:val>
                                            <p:strVal val="#ppt_h"/>
                                          </p:val>
                                        </p:tav>
                                      </p:tavLst>
                                    </p:anim>
                                  </p:childTnLst>
                                </p:cTn>
                              </p:par>
                            </p:childTnLst>
                          </p:cTn>
                        </p:par>
                        <p:par>
                          <p:cTn id="110" fill="hold">
                            <p:stCondLst>
                              <p:cond delay="6550"/>
                            </p:stCondLst>
                            <p:childTnLst>
                              <p:par>
                                <p:cTn id="111" presetID="18" presetClass="entr" presetSubtype="3" fill="hold" grpId="0" nodeType="afterEffect">
                                  <p:stCondLst>
                                    <p:cond delay="0"/>
                                  </p:stCondLst>
                                  <p:iterate>
                                    <p:tmAbs val="0"/>
                                  </p:iterate>
                                  <p:childTnLst>
                                    <p:set>
                                      <p:cBhvr>
                                        <p:cTn id="112" fill="hold"/>
                                        <p:tgtEl>
                                          <p:spTgt spid="14"/>
                                        </p:tgtEl>
                                        <p:attrNameLst>
                                          <p:attrName>style.visibility</p:attrName>
                                        </p:attrNameLst>
                                      </p:cBhvr>
                                      <p:to>
                                        <p:strVal val="visible"/>
                                      </p:to>
                                    </p:set>
                                    <p:animEffect transition="in" filter="strips(upRight)">
                                      <p:cBhvr>
                                        <p:cTn id="113" dur="100"/>
                                        <p:tgtEl>
                                          <p:spTgt spid="14"/>
                                        </p:tgtEl>
                                      </p:cBhvr>
                                    </p:animEffect>
                                  </p:childTnLst>
                                </p:cTn>
                              </p:par>
                            </p:childTnLst>
                          </p:cTn>
                        </p:par>
                      </p:childTnLst>
                    </p:cTn>
                  </p:par>
                  <p:par>
                    <p:cTn id="114" fill="hold">
                      <p:stCondLst>
                        <p:cond delay="indefinite"/>
                      </p:stCondLst>
                      <p:childTnLst>
                        <p:par>
                          <p:cTn id="115" fill="hold">
                            <p:stCondLst>
                              <p:cond delay="0"/>
                            </p:stCondLst>
                            <p:childTnLst>
                              <p:par>
                                <p:cTn id="116" presetID="23" presetClass="entr" presetSubtype="16" fill="hold" grpId="0" nodeType="clickEffect">
                                  <p:stCondLst>
                                    <p:cond delay="0"/>
                                  </p:stCondLst>
                                  <p:iterate>
                                    <p:tmAbs val="0"/>
                                  </p:iterate>
                                  <p:childTnLst>
                                    <p:set>
                                      <p:cBhvr>
                                        <p:cTn id="117" fill="hold"/>
                                        <p:tgtEl>
                                          <p:spTgt spid="11"/>
                                        </p:tgtEl>
                                        <p:attrNameLst>
                                          <p:attrName>style.visibility</p:attrName>
                                        </p:attrNameLst>
                                      </p:cBhvr>
                                      <p:to>
                                        <p:strVal val="visible"/>
                                      </p:to>
                                    </p:set>
                                    <p:anim calcmode="lin" valueType="num">
                                      <p:cBhvr>
                                        <p:cTn id="118" dur="400" fill="hold"/>
                                        <p:tgtEl>
                                          <p:spTgt spid="11"/>
                                        </p:tgtEl>
                                        <p:attrNameLst>
                                          <p:attrName>ppt_w</p:attrName>
                                        </p:attrNameLst>
                                      </p:cBhvr>
                                      <p:tavLst>
                                        <p:tav tm="0">
                                          <p:val>
                                            <p:fltVal val="0"/>
                                          </p:val>
                                        </p:tav>
                                        <p:tav tm="100000">
                                          <p:val>
                                            <p:strVal val="#ppt_w"/>
                                          </p:val>
                                        </p:tav>
                                      </p:tavLst>
                                    </p:anim>
                                    <p:anim calcmode="lin" valueType="num">
                                      <p:cBhvr>
                                        <p:cTn id="119" dur="400" fill="hold"/>
                                        <p:tgtEl>
                                          <p:spTgt spid="11"/>
                                        </p:tgtEl>
                                        <p:attrNameLst>
                                          <p:attrName>ppt_h</p:attrName>
                                        </p:attrNameLst>
                                      </p:cBhvr>
                                      <p:tavLst>
                                        <p:tav tm="0">
                                          <p:val>
                                            <p:fltVal val="0"/>
                                          </p:val>
                                        </p:tav>
                                        <p:tav tm="100000">
                                          <p:val>
                                            <p:strVal val="#ppt_h"/>
                                          </p:val>
                                        </p:tav>
                                      </p:tavLst>
                                    </p:anim>
                                  </p:childTnLst>
                                </p:cTn>
                              </p:par>
                            </p:childTnLst>
                          </p:cTn>
                        </p:par>
                        <p:par>
                          <p:cTn id="120" fill="hold">
                            <p:stCondLst>
                              <p:cond delay="400"/>
                            </p:stCondLst>
                            <p:childTnLst>
                              <p:par>
                                <p:cTn id="121" presetID="9" presetClass="entr" presetSubtype="0" fill="hold" grpId="0" nodeType="afterEffect">
                                  <p:stCondLst>
                                    <p:cond delay="0"/>
                                  </p:stCondLst>
                                  <p:iterate>
                                    <p:tmAbs val="0"/>
                                  </p:iterate>
                                  <p:childTnLst>
                                    <p:set>
                                      <p:cBhvr>
                                        <p:cTn id="122" fill="hold"/>
                                        <p:tgtEl>
                                          <p:spTgt spid="72"/>
                                        </p:tgtEl>
                                        <p:attrNameLst>
                                          <p:attrName>style.visibility</p:attrName>
                                        </p:attrNameLst>
                                      </p:cBhvr>
                                      <p:to>
                                        <p:strVal val="visible"/>
                                      </p:to>
                                    </p:set>
                                    <p:animEffect transition="in" filter="dissolve">
                                      <p:cBhvr>
                                        <p:cTn id="123" dur="400"/>
                                        <p:tgtEl>
                                          <p:spTgt spid="72"/>
                                        </p:tgtEl>
                                      </p:cBhvr>
                                    </p:animEffect>
                                  </p:childTnLst>
                                </p:cTn>
                              </p:par>
                            </p:childTnLst>
                          </p:cTn>
                        </p:par>
                        <p:par>
                          <p:cTn id="124" fill="hold">
                            <p:stCondLst>
                              <p:cond delay="800"/>
                            </p:stCondLst>
                            <p:childTnLst>
                              <p:par>
                                <p:cTn id="125" presetID="22" presetClass="entr" presetSubtype="8" fill="hold" grpId="0" nodeType="afterEffect">
                                  <p:stCondLst>
                                    <p:cond delay="0"/>
                                  </p:stCondLst>
                                  <p:iterate>
                                    <p:tmAbs val="0"/>
                                  </p:iterate>
                                  <p:childTnLst>
                                    <p:set>
                                      <p:cBhvr>
                                        <p:cTn id="126" fill="hold"/>
                                        <p:tgtEl>
                                          <p:spTgt spid="73"/>
                                        </p:tgtEl>
                                        <p:attrNameLst>
                                          <p:attrName>style.visibility</p:attrName>
                                        </p:attrNameLst>
                                      </p:cBhvr>
                                      <p:to>
                                        <p:strVal val="visible"/>
                                      </p:to>
                                    </p:set>
                                    <p:animEffect transition="in" filter="wipe(left)">
                                      <p:cBhvr>
                                        <p:cTn id="127" dur="1000"/>
                                        <p:tgtEl>
                                          <p:spTgt spid="73"/>
                                        </p:tgtEl>
                                      </p:cBhvr>
                                    </p:animEffect>
                                  </p:childTnLst>
                                </p:cTn>
                              </p:par>
                            </p:childTnLst>
                          </p:cTn>
                        </p:par>
                      </p:childTnLst>
                    </p:cTn>
                  </p:par>
                  <p:par>
                    <p:cTn id="128" fill="hold">
                      <p:stCondLst>
                        <p:cond delay="indefinite"/>
                      </p:stCondLst>
                      <p:childTnLst>
                        <p:par>
                          <p:cTn id="129" fill="hold">
                            <p:stCondLst>
                              <p:cond delay="0"/>
                            </p:stCondLst>
                            <p:childTnLst>
                              <p:par>
                                <p:cTn id="130" presetID="23" presetClass="entr" presetSubtype="16" fill="hold" grpId="0" nodeType="clickEffect">
                                  <p:stCondLst>
                                    <p:cond delay="0"/>
                                  </p:stCondLst>
                                  <p:iterate>
                                    <p:tmAbs val="0"/>
                                  </p:iterate>
                                  <p:childTnLst>
                                    <p:set>
                                      <p:cBhvr>
                                        <p:cTn id="131" fill="hold"/>
                                        <p:tgtEl>
                                          <p:spTgt spid="77"/>
                                        </p:tgtEl>
                                        <p:attrNameLst>
                                          <p:attrName>style.visibility</p:attrName>
                                        </p:attrNameLst>
                                      </p:cBhvr>
                                      <p:to>
                                        <p:strVal val="visible"/>
                                      </p:to>
                                    </p:set>
                                    <p:anim calcmode="lin" valueType="num">
                                      <p:cBhvr>
                                        <p:cTn id="132" dur="400" fill="hold"/>
                                        <p:tgtEl>
                                          <p:spTgt spid="77"/>
                                        </p:tgtEl>
                                        <p:attrNameLst>
                                          <p:attrName>ppt_w</p:attrName>
                                        </p:attrNameLst>
                                      </p:cBhvr>
                                      <p:tavLst>
                                        <p:tav tm="0">
                                          <p:val>
                                            <p:fltVal val="0"/>
                                          </p:val>
                                        </p:tav>
                                        <p:tav tm="100000">
                                          <p:val>
                                            <p:strVal val="#ppt_w"/>
                                          </p:val>
                                        </p:tav>
                                      </p:tavLst>
                                    </p:anim>
                                    <p:anim calcmode="lin" valueType="num">
                                      <p:cBhvr>
                                        <p:cTn id="133" dur="400" fill="hold"/>
                                        <p:tgtEl>
                                          <p:spTgt spid="77"/>
                                        </p:tgtEl>
                                        <p:attrNameLst>
                                          <p:attrName>ppt_h</p:attrName>
                                        </p:attrNameLst>
                                      </p:cBhvr>
                                      <p:tavLst>
                                        <p:tav tm="0">
                                          <p:val>
                                            <p:fltVal val="0"/>
                                          </p:val>
                                        </p:tav>
                                        <p:tav tm="100000">
                                          <p:val>
                                            <p:strVal val="#ppt_h"/>
                                          </p:val>
                                        </p:tav>
                                      </p:tavLst>
                                    </p:anim>
                                  </p:childTnLst>
                                </p:cTn>
                              </p:par>
                            </p:childTnLst>
                          </p:cTn>
                        </p:par>
                        <p:par>
                          <p:cTn id="134" fill="hold">
                            <p:stCondLst>
                              <p:cond delay="400"/>
                            </p:stCondLst>
                            <p:childTnLst>
                              <p:par>
                                <p:cTn id="135" presetID="9" presetClass="entr" presetSubtype="0" fill="hold" grpId="0" nodeType="afterEffect">
                                  <p:stCondLst>
                                    <p:cond delay="0"/>
                                  </p:stCondLst>
                                  <p:iterate>
                                    <p:tmAbs val="0"/>
                                  </p:iterate>
                                  <p:childTnLst>
                                    <p:set>
                                      <p:cBhvr>
                                        <p:cTn id="136" fill="hold"/>
                                        <p:tgtEl>
                                          <p:spTgt spid="82"/>
                                        </p:tgtEl>
                                        <p:attrNameLst>
                                          <p:attrName>style.visibility</p:attrName>
                                        </p:attrNameLst>
                                      </p:cBhvr>
                                      <p:to>
                                        <p:strVal val="visible"/>
                                      </p:to>
                                    </p:set>
                                    <p:animEffect transition="in" filter="dissolve">
                                      <p:cBhvr>
                                        <p:cTn id="137" dur="400"/>
                                        <p:tgtEl>
                                          <p:spTgt spid="82"/>
                                        </p:tgtEl>
                                      </p:cBhvr>
                                    </p:animEffect>
                                  </p:childTnLst>
                                </p:cTn>
                              </p:par>
                            </p:childTnLst>
                          </p:cTn>
                        </p:par>
                        <p:par>
                          <p:cTn id="138" fill="hold">
                            <p:stCondLst>
                              <p:cond delay="800"/>
                            </p:stCondLst>
                            <p:childTnLst>
                              <p:par>
                                <p:cTn id="139" presetID="22" presetClass="entr" presetSubtype="8" fill="hold" grpId="0" nodeType="afterEffect">
                                  <p:stCondLst>
                                    <p:cond delay="0"/>
                                  </p:stCondLst>
                                  <p:iterate>
                                    <p:tmAbs val="0"/>
                                  </p:iterate>
                                  <p:childTnLst>
                                    <p:set>
                                      <p:cBhvr>
                                        <p:cTn id="140" fill="hold"/>
                                        <p:tgtEl>
                                          <p:spTgt spid="78"/>
                                        </p:tgtEl>
                                        <p:attrNameLst>
                                          <p:attrName>style.visibility</p:attrName>
                                        </p:attrNameLst>
                                      </p:cBhvr>
                                      <p:to>
                                        <p:strVal val="visible"/>
                                      </p:to>
                                    </p:set>
                                    <p:animEffect transition="in" filter="wipe(left)">
                                      <p:cBhvr>
                                        <p:cTn id="141" dur="1000"/>
                                        <p:tgtEl>
                                          <p:spTgt spid="78"/>
                                        </p:tgtEl>
                                      </p:cBhvr>
                                    </p:animEffect>
                                  </p:childTnLst>
                                </p:cTn>
                              </p:par>
                            </p:childTnLst>
                          </p:cTn>
                        </p:par>
                      </p:childTnLst>
                    </p:cTn>
                  </p:par>
                  <p:par>
                    <p:cTn id="142" fill="hold">
                      <p:stCondLst>
                        <p:cond delay="indefinite"/>
                      </p:stCondLst>
                      <p:childTnLst>
                        <p:par>
                          <p:cTn id="143" fill="hold">
                            <p:stCondLst>
                              <p:cond delay="0"/>
                            </p:stCondLst>
                            <p:childTnLst>
                              <p:par>
                                <p:cTn id="144" presetID="23" presetClass="entr" presetSubtype="16" fill="hold" grpId="0" nodeType="clickEffect">
                                  <p:stCondLst>
                                    <p:cond delay="0"/>
                                  </p:stCondLst>
                                  <p:iterate>
                                    <p:tmAbs val="0"/>
                                  </p:iterate>
                                  <p:childTnLst>
                                    <p:set>
                                      <p:cBhvr>
                                        <p:cTn id="145" fill="hold"/>
                                        <p:tgtEl>
                                          <p:spTgt spid="85"/>
                                        </p:tgtEl>
                                        <p:attrNameLst>
                                          <p:attrName>style.visibility</p:attrName>
                                        </p:attrNameLst>
                                      </p:cBhvr>
                                      <p:to>
                                        <p:strVal val="visible"/>
                                      </p:to>
                                    </p:set>
                                    <p:anim calcmode="lin" valueType="num">
                                      <p:cBhvr>
                                        <p:cTn id="146" dur="400" fill="hold"/>
                                        <p:tgtEl>
                                          <p:spTgt spid="85"/>
                                        </p:tgtEl>
                                        <p:attrNameLst>
                                          <p:attrName>ppt_w</p:attrName>
                                        </p:attrNameLst>
                                      </p:cBhvr>
                                      <p:tavLst>
                                        <p:tav tm="0">
                                          <p:val>
                                            <p:fltVal val="0"/>
                                          </p:val>
                                        </p:tav>
                                        <p:tav tm="100000">
                                          <p:val>
                                            <p:strVal val="#ppt_w"/>
                                          </p:val>
                                        </p:tav>
                                      </p:tavLst>
                                    </p:anim>
                                    <p:anim calcmode="lin" valueType="num">
                                      <p:cBhvr>
                                        <p:cTn id="147" dur="400" fill="hold"/>
                                        <p:tgtEl>
                                          <p:spTgt spid="85"/>
                                        </p:tgtEl>
                                        <p:attrNameLst>
                                          <p:attrName>ppt_h</p:attrName>
                                        </p:attrNameLst>
                                      </p:cBhvr>
                                      <p:tavLst>
                                        <p:tav tm="0">
                                          <p:val>
                                            <p:fltVal val="0"/>
                                          </p:val>
                                        </p:tav>
                                        <p:tav tm="100000">
                                          <p:val>
                                            <p:strVal val="#ppt_h"/>
                                          </p:val>
                                        </p:tav>
                                      </p:tavLst>
                                    </p:anim>
                                  </p:childTnLst>
                                </p:cTn>
                              </p:par>
                            </p:childTnLst>
                          </p:cTn>
                        </p:par>
                        <p:par>
                          <p:cTn id="148" fill="hold">
                            <p:stCondLst>
                              <p:cond delay="400"/>
                            </p:stCondLst>
                            <p:childTnLst>
                              <p:par>
                                <p:cTn id="149" presetID="9" presetClass="entr" presetSubtype="0" fill="hold" grpId="0" nodeType="afterEffect">
                                  <p:stCondLst>
                                    <p:cond delay="0"/>
                                  </p:stCondLst>
                                  <p:childTnLst>
                                    <p:set>
                                      <p:cBhvr>
                                        <p:cTn id="150" dur="1" fill="hold">
                                          <p:stCondLst>
                                            <p:cond delay="0"/>
                                          </p:stCondLst>
                                        </p:cTn>
                                        <p:tgtEl>
                                          <p:spTgt spid="90"/>
                                        </p:tgtEl>
                                        <p:attrNameLst>
                                          <p:attrName>style.visibility</p:attrName>
                                        </p:attrNameLst>
                                      </p:cBhvr>
                                      <p:to>
                                        <p:strVal val="visible"/>
                                      </p:to>
                                    </p:set>
                                    <p:animEffect transition="in" filter="dissolve">
                                      <p:cBhvr>
                                        <p:cTn id="151" dur="400"/>
                                        <p:tgtEl>
                                          <p:spTgt spid="90"/>
                                        </p:tgtEl>
                                      </p:cBhvr>
                                    </p:animEffect>
                                  </p:childTnLst>
                                </p:cTn>
                              </p:par>
                            </p:childTnLst>
                          </p:cTn>
                        </p:par>
                        <p:par>
                          <p:cTn id="152" fill="hold">
                            <p:stCondLst>
                              <p:cond delay="800"/>
                            </p:stCondLst>
                            <p:childTnLst>
                              <p:par>
                                <p:cTn id="153" presetID="22" presetClass="entr" presetSubtype="8" fill="hold" grpId="0" nodeType="afterEffect">
                                  <p:stCondLst>
                                    <p:cond delay="0"/>
                                  </p:stCondLst>
                                  <p:iterate>
                                    <p:tmAbs val="0"/>
                                  </p:iterate>
                                  <p:childTnLst>
                                    <p:set>
                                      <p:cBhvr>
                                        <p:cTn id="154" fill="hold"/>
                                        <p:tgtEl>
                                          <p:spTgt spid="86"/>
                                        </p:tgtEl>
                                        <p:attrNameLst>
                                          <p:attrName>style.visibility</p:attrName>
                                        </p:attrNameLst>
                                      </p:cBhvr>
                                      <p:to>
                                        <p:strVal val="visible"/>
                                      </p:to>
                                    </p:set>
                                    <p:animEffect transition="in" filter="wipe(left)">
                                      <p:cBhvr>
                                        <p:cTn id="155" dur="1000"/>
                                        <p:tgtEl>
                                          <p:spTgt spid="86"/>
                                        </p:tgtEl>
                                      </p:cBhvr>
                                    </p:animEffect>
                                  </p:childTnLst>
                                </p:cTn>
                              </p:par>
                              <p:par>
                                <p:cTn id="156" presetID="9" presetClass="entr" presetSubtype="0" fill="hold" grpId="0" nodeType="withEffect">
                                  <p:stCondLst>
                                    <p:cond delay="0"/>
                                  </p:stCondLst>
                                  <p:iterate>
                                    <p:tmAbs val="0"/>
                                  </p:iterate>
                                  <p:childTnLst>
                                    <p:set>
                                      <p:cBhvr>
                                        <p:cTn id="157" fill="hold"/>
                                        <p:tgtEl>
                                          <p:spTgt spid="96"/>
                                        </p:tgtEl>
                                        <p:attrNameLst>
                                          <p:attrName>style.visibility</p:attrName>
                                        </p:attrNameLst>
                                      </p:cBhvr>
                                      <p:to>
                                        <p:strVal val="visible"/>
                                      </p:to>
                                    </p:set>
                                    <p:animEffect transition="in" filter="dissolve">
                                      <p:cBhvr>
                                        <p:cTn id="158" dur="4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12" grpId="0" animBg="1" advAuto="0"/>
      <p:bldP spid="14" grpId="0" animBg="1" advAuto="0"/>
      <p:bldP spid="15" grpId="0" animBg="1" advAuto="0"/>
      <p:bldP spid="18" grpId="0" animBg="1" advAuto="0"/>
      <p:bldP spid="21" grpId="0" animBg="1" advAuto="0"/>
      <p:bldP spid="24" grpId="0" animBg="1" advAuto="0"/>
      <p:bldP spid="27" grpId="0" animBg="1" advAuto="0"/>
      <p:bldP spid="30" grpId="0" animBg="1" advAuto="0"/>
      <p:bldP spid="33" grpId="0" animBg="1" advAuto="0"/>
      <p:bldP spid="36" grpId="0" animBg="1" advAuto="0"/>
      <p:bldP spid="39" grpId="0" animBg="1" advAuto="0"/>
      <p:bldP spid="42" grpId="0" animBg="1" advAuto="0"/>
      <p:bldP spid="45" grpId="0" animBg="1" advAuto="0"/>
      <p:bldP spid="48" grpId="0" animBg="1" advAuto="0"/>
      <p:bldP spid="51" grpId="0" animBg="1" advAuto="0"/>
      <p:bldP spid="54" grpId="0" animBg="1" advAuto="0"/>
      <p:bldP spid="57" grpId="0" animBg="1" advAuto="0"/>
      <p:bldP spid="60" grpId="0" animBg="1" advAuto="0"/>
      <p:bldP spid="63" grpId="0" animBg="1" advAuto="0"/>
      <p:bldP spid="66" grpId="0" animBg="1" advAuto="0"/>
      <p:bldP spid="69" grpId="0" animBg="1" advAuto="0"/>
      <p:bldP spid="72" grpId="0" animBg="1" advAuto="0"/>
      <p:bldP spid="73" grpId="0" animBg="1" advAuto="0"/>
      <p:bldP spid="77" grpId="0" animBg="1" advAuto="0"/>
      <p:bldP spid="78" grpId="0" animBg="1" advAuto="0"/>
      <p:bldP spid="82" grpId="0" animBg="1" advAuto="0"/>
      <p:bldP spid="84" grpId="0" animBg="1" advAuto="0"/>
      <p:bldP spid="85" grpId="0" animBg="1" advAuto="0"/>
      <p:bldP spid="86" grpId="0" animBg="1" advAuto="0"/>
      <p:bldP spid="90" grpId="0" animBg="1"/>
      <p:bldP spid="96" grpId="0" animBg="1" advAuto="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D4C13-6DC8-44A9-A3A8-2392E3CCDAC7}"/>
              </a:ext>
            </a:extLst>
          </p:cNvPr>
          <p:cNvSpPr>
            <a:spLocks noGrp="1"/>
          </p:cNvSpPr>
          <p:nvPr>
            <p:ph type="title"/>
          </p:nvPr>
        </p:nvSpPr>
        <p:spPr>
          <a:xfrm>
            <a:off x="628650" y="198438"/>
            <a:ext cx="7886700" cy="49688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9A763D-3CA9-44E3-9573-C934AA1D60C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 name="Group 97">
            <a:extLst>
              <a:ext uri="{FF2B5EF4-FFF2-40B4-BE49-F238E27FC236}">
                <a16:creationId xmlns:a16="http://schemas.microsoft.com/office/drawing/2014/main" id="{BE928934-EC7E-451B-BA00-613DA4EFA485}"/>
              </a:ext>
            </a:extLst>
          </p:cNvPr>
          <p:cNvGrpSpPr/>
          <p:nvPr userDrawn="1"/>
        </p:nvGrpSpPr>
        <p:grpSpPr>
          <a:xfrm>
            <a:off x="4442330" y="747284"/>
            <a:ext cx="259338" cy="59736"/>
            <a:chOff x="-63500" y="0"/>
            <a:chExt cx="528276" cy="112088"/>
          </a:xfrm>
        </p:grpSpPr>
        <p:sp>
          <p:nvSpPr>
            <p:cNvPr id="5" name="Shape 94">
              <a:extLst>
                <a:ext uri="{FF2B5EF4-FFF2-40B4-BE49-F238E27FC236}">
                  <a16:creationId xmlns:a16="http://schemas.microsoft.com/office/drawing/2014/main" id="{80529340-3C1F-4CC8-A6A8-2A453CD2B8B9}"/>
                </a:ext>
              </a:extLst>
            </p:cNvPr>
            <p:cNvSpPr/>
            <p:nvPr/>
          </p:nvSpPr>
          <p:spPr>
            <a:xfrm>
              <a:off x="-63500"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6" name="Shape 95">
              <a:extLst>
                <a:ext uri="{FF2B5EF4-FFF2-40B4-BE49-F238E27FC236}">
                  <a16:creationId xmlns:a16="http://schemas.microsoft.com/office/drawing/2014/main" id="{85A87496-3DAC-4D68-91E0-80169A64B341}"/>
                </a:ext>
              </a:extLst>
            </p:cNvPr>
            <p:cNvSpPr/>
            <p:nvPr/>
          </p:nvSpPr>
          <p:spPr>
            <a:xfrm>
              <a:off x="144594"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7" name="Shape 96">
              <a:extLst>
                <a:ext uri="{FF2B5EF4-FFF2-40B4-BE49-F238E27FC236}">
                  <a16:creationId xmlns:a16="http://schemas.microsoft.com/office/drawing/2014/main" id="{32EE195D-6AE7-4AAE-BB02-CCB3125154A2}"/>
                </a:ext>
              </a:extLst>
            </p:cNvPr>
            <p:cNvSpPr/>
            <p:nvPr/>
          </p:nvSpPr>
          <p:spPr>
            <a:xfrm>
              <a:off x="352688" y="0"/>
              <a:ext cx="112089" cy="112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a:p>
          </p:txBody>
        </p:sp>
      </p:grpSp>
    </p:spTree>
    <p:extLst>
      <p:ext uri="{BB962C8B-B14F-4D97-AF65-F5344CB8AC3E}">
        <p14:creationId xmlns:p14="http://schemas.microsoft.com/office/powerpoint/2010/main" val="2786081004"/>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60" r:id="rId3"/>
    <p:sldLayoutId id="2147483673" r:id="rId4"/>
    <p:sldLayoutId id="2147483674" r:id="rId5"/>
    <p:sldLayoutId id="2147483675" r:id="rId6"/>
    <p:sldLayoutId id="2147483676" r:id="rId7"/>
    <p:sldLayoutId id="2147483677" r:id="rId8"/>
    <p:sldLayoutId id="2147483678" r:id="rId9"/>
    <p:sldLayoutId id="2147483654" r:id="rId10"/>
    <p:sldLayoutId id="2147483650" r:id="rId11"/>
    <p:sldLayoutId id="2147483679" r:id="rId12"/>
  </p:sldLayoutIdLst>
  <p:hf hdr="0" dt="0"/>
  <p:txStyles>
    <p:titleStyle>
      <a:lvl1pPr algn="ctr" defTabSz="685800" rtl="0" eaLnBrk="1" latinLnBrk="0" hangingPunct="1">
        <a:lnSpc>
          <a:spcPct val="90000"/>
        </a:lnSpc>
        <a:spcBef>
          <a:spcPct val="0"/>
        </a:spcBef>
        <a:buNone/>
        <a:defRPr sz="2800" kern="1200">
          <a:solidFill>
            <a:srgbClr val="0070C0"/>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93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C1AFD8-F0DD-410E-BF20-1EFDE17FFA3D}"/>
              </a:ext>
            </a:extLst>
          </p:cNvPr>
          <p:cNvSpPr>
            <a:spLocks noGrp="1"/>
          </p:cNvSpPr>
          <p:nvPr>
            <p:ph idx="1"/>
          </p:nvPr>
        </p:nvSpPr>
        <p:spPr/>
        <p:txBody>
          <a:bodyPr>
            <a:normAutofit/>
          </a:bodyPr>
          <a:lstStyle/>
          <a:p>
            <a:pPr algn="ctr"/>
            <a:endParaRPr lang="en-BE" b="1" dirty="0">
              <a:solidFill>
                <a:srgbClr val="404040"/>
              </a:solidFill>
              <a:latin typeface="Arial" panose="020B0604020202020204" pitchFamily="34" charset="0"/>
            </a:endParaRPr>
          </a:p>
          <a:p>
            <a:pPr algn="ctr"/>
            <a:endParaRPr lang="en-BE" b="1" dirty="0">
              <a:solidFill>
                <a:srgbClr val="404040"/>
              </a:solidFill>
              <a:latin typeface="Arial" panose="020B0604020202020204" pitchFamily="34" charset="0"/>
            </a:endParaRPr>
          </a:p>
          <a:p>
            <a:pPr algn="ctr"/>
            <a:endParaRPr lang="en-BE" b="1" dirty="0">
              <a:solidFill>
                <a:srgbClr val="404040"/>
              </a:solidFill>
              <a:latin typeface="Arial" panose="020B0604020202020204" pitchFamily="34" charset="0"/>
            </a:endParaRPr>
          </a:p>
          <a:p>
            <a:pPr algn="ctr"/>
            <a:endParaRPr lang="en-BE" b="1" dirty="0">
              <a:solidFill>
                <a:srgbClr val="404040"/>
              </a:solidFill>
              <a:latin typeface="Arial" panose="020B0604020202020204" pitchFamily="34" charset="0"/>
            </a:endParaRPr>
          </a:p>
          <a:p>
            <a:pPr algn="ctr"/>
            <a:r>
              <a:rPr lang="en-BE" b="1" dirty="0">
                <a:solidFill>
                  <a:srgbClr val="404040"/>
                </a:solidFill>
                <a:latin typeface="Arial" panose="020B0604020202020204" pitchFamily="34" charset="0"/>
              </a:rPr>
              <a:t>To </a:t>
            </a:r>
            <a:r>
              <a:rPr lang="en-GB" b="1" i="0" dirty="0">
                <a:solidFill>
                  <a:srgbClr val="404040"/>
                </a:solidFill>
                <a:effectLst/>
                <a:latin typeface="Arial" panose="020B0604020202020204" pitchFamily="34" charset="0"/>
              </a:rPr>
              <a:t>direct investments towards sustainable projects </a:t>
            </a:r>
            <a:r>
              <a:rPr lang="en-BE" b="1" i="0" dirty="0">
                <a:solidFill>
                  <a:srgbClr val="404040"/>
                </a:solidFill>
                <a:effectLst/>
                <a:latin typeface="Arial" panose="020B0604020202020204" pitchFamily="34" charset="0"/>
              </a:rPr>
              <a:t>&amp;</a:t>
            </a:r>
            <a:r>
              <a:rPr lang="en-GB" b="1" i="0" dirty="0">
                <a:solidFill>
                  <a:srgbClr val="404040"/>
                </a:solidFill>
                <a:effectLst/>
                <a:latin typeface="Arial" panose="020B0604020202020204" pitchFamily="34" charset="0"/>
              </a:rPr>
              <a:t> activities</a:t>
            </a:r>
            <a:endParaRPr lang="en-BE" b="1" i="0" dirty="0">
              <a:solidFill>
                <a:srgbClr val="404040"/>
              </a:solidFill>
              <a:effectLst/>
              <a:latin typeface="Arial" panose="020B0604020202020204" pitchFamily="34" charset="0"/>
            </a:endParaRPr>
          </a:p>
        </p:txBody>
      </p:sp>
      <p:sp>
        <p:nvSpPr>
          <p:cNvPr id="3" name="Title 2">
            <a:extLst>
              <a:ext uri="{FF2B5EF4-FFF2-40B4-BE49-F238E27FC236}">
                <a16:creationId xmlns:a16="http://schemas.microsoft.com/office/drawing/2014/main" id="{393C5B9D-4994-4255-9F44-C2A1225A0B27}"/>
              </a:ext>
            </a:extLst>
          </p:cNvPr>
          <p:cNvSpPr>
            <a:spLocks noGrp="1"/>
          </p:cNvSpPr>
          <p:nvPr>
            <p:ph type="title"/>
          </p:nvPr>
        </p:nvSpPr>
        <p:spPr/>
        <p:txBody>
          <a:bodyPr/>
          <a:lstStyle/>
          <a:p>
            <a:r>
              <a:rPr lang="en-BE" dirty="0"/>
              <a:t>Goal</a:t>
            </a:r>
          </a:p>
        </p:txBody>
      </p:sp>
    </p:spTree>
    <p:extLst>
      <p:ext uri="{BB962C8B-B14F-4D97-AF65-F5344CB8AC3E}">
        <p14:creationId xmlns:p14="http://schemas.microsoft.com/office/powerpoint/2010/main" val="316898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D878C2-F00D-4FBC-AC85-C459C53B9DDB}"/>
              </a:ext>
            </a:extLst>
          </p:cNvPr>
          <p:cNvSpPr>
            <a:spLocks noGrp="1"/>
          </p:cNvSpPr>
          <p:nvPr>
            <p:ph idx="1"/>
          </p:nvPr>
        </p:nvSpPr>
        <p:spPr/>
        <p:txBody>
          <a:bodyPr/>
          <a:lstStyle/>
          <a:p>
            <a:pPr marL="342900" indent="-342900">
              <a:buFont typeface="Arial" panose="020B0604020202020204" pitchFamily="34" charset="0"/>
              <a:buChar char="•"/>
            </a:pPr>
            <a:r>
              <a:rPr lang="en-BE" dirty="0"/>
              <a:t>Technical Expert Group concluded that</a:t>
            </a:r>
          </a:p>
          <a:p>
            <a:pPr marL="857250" lvl="1" indent="-342900"/>
            <a:r>
              <a:rPr lang="en-BE" dirty="0"/>
              <a:t>They did not have the right expertise to assess nuclear</a:t>
            </a:r>
          </a:p>
          <a:p>
            <a:pPr marL="857250" lvl="1" indent="-342900"/>
            <a:r>
              <a:rPr lang="en-BE" dirty="0"/>
              <a:t>Could not be sure that it does not cause harm – drawing particular attention to the lack of a deep geological repository for radioactive waste in operation today</a:t>
            </a:r>
          </a:p>
          <a:p>
            <a:pPr marL="857250" lvl="1" indent="-342900"/>
            <a:r>
              <a:rPr lang="en-BE" dirty="0"/>
              <a:t>Recommended that the Commission invite a group of experts with an in-depth knowledge of the nuclear lifecycle to conduct the asses</a:t>
            </a:r>
            <a:r>
              <a:rPr lang="en-GB" dirty="0"/>
              <a:t>s</a:t>
            </a:r>
            <a:r>
              <a:rPr lang="en-BE" dirty="0" err="1"/>
              <a:t>ment</a:t>
            </a:r>
            <a:endParaRPr lang="en-BE" dirty="0"/>
          </a:p>
          <a:p>
            <a:pPr marL="857250" lvl="1" indent="-342900"/>
            <a:endParaRPr lang="en-BE" dirty="0"/>
          </a:p>
          <a:p>
            <a:endParaRPr lang="en-BE" dirty="0"/>
          </a:p>
          <a:p>
            <a:endParaRPr lang="en-BE" dirty="0"/>
          </a:p>
          <a:p>
            <a:pPr marL="857250" lvl="1" indent="-342900"/>
            <a:endParaRPr lang="en-BE" dirty="0"/>
          </a:p>
        </p:txBody>
      </p:sp>
      <p:sp>
        <p:nvSpPr>
          <p:cNvPr id="3" name="Title 2">
            <a:extLst>
              <a:ext uri="{FF2B5EF4-FFF2-40B4-BE49-F238E27FC236}">
                <a16:creationId xmlns:a16="http://schemas.microsoft.com/office/drawing/2014/main" id="{AF0712C8-A234-4DA1-A036-4229B400CC5C}"/>
              </a:ext>
            </a:extLst>
          </p:cNvPr>
          <p:cNvSpPr>
            <a:spLocks noGrp="1"/>
          </p:cNvSpPr>
          <p:nvPr>
            <p:ph type="title"/>
          </p:nvPr>
        </p:nvSpPr>
        <p:spPr/>
        <p:txBody>
          <a:bodyPr/>
          <a:lstStyle/>
          <a:p>
            <a:r>
              <a:rPr lang="en-BE" dirty="0"/>
              <a:t>Status of nuclear</a:t>
            </a:r>
          </a:p>
        </p:txBody>
      </p:sp>
      <p:sp>
        <p:nvSpPr>
          <p:cNvPr id="4" name="Rectangle 3">
            <a:extLst>
              <a:ext uri="{FF2B5EF4-FFF2-40B4-BE49-F238E27FC236}">
                <a16:creationId xmlns:a16="http://schemas.microsoft.com/office/drawing/2014/main" id="{1EF83B14-9865-4B14-9096-35F9D3C0FE62}"/>
              </a:ext>
            </a:extLst>
          </p:cNvPr>
          <p:cNvSpPr/>
          <p:nvPr/>
        </p:nvSpPr>
        <p:spPr>
          <a:xfrm>
            <a:off x="772789" y="3269183"/>
            <a:ext cx="7598421" cy="102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2000" b="1" dirty="0"/>
              <a:t>Nuclear neither included </a:t>
            </a:r>
            <a:r>
              <a:rPr lang="en-BE" sz="2000" b="1" u="sng" dirty="0"/>
              <a:t>nor excluded</a:t>
            </a:r>
            <a:r>
              <a:rPr lang="en-BE" sz="2000" b="1" dirty="0"/>
              <a:t> from the taxonomy</a:t>
            </a:r>
          </a:p>
        </p:txBody>
      </p:sp>
    </p:spTree>
    <p:extLst>
      <p:ext uri="{BB962C8B-B14F-4D97-AF65-F5344CB8AC3E}">
        <p14:creationId xmlns:p14="http://schemas.microsoft.com/office/powerpoint/2010/main" val="213111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C1AFD8-F0DD-410E-BF20-1EFDE17FFA3D}"/>
              </a:ext>
            </a:extLst>
          </p:cNvPr>
          <p:cNvSpPr>
            <a:spLocks noGrp="1"/>
          </p:cNvSpPr>
          <p:nvPr>
            <p:ph idx="1"/>
          </p:nvPr>
        </p:nvSpPr>
        <p:spPr/>
        <p:txBody>
          <a:bodyPr>
            <a:normAutofit lnSpcReduction="10000"/>
          </a:bodyPr>
          <a:lstStyle/>
          <a:p>
            <a:pPr marL="342900" indent="-342900" algn="just">
              <a:buFont typeface="Arial" panose="020B0604020202020204" pitchFamily="34" charset="0"/>
              <a:buChar char="•"/>
            </a:pPr>
            <a:r>
              <a:rPr lang="en-BE" sz="2200" dirty="0">
                <a:solidFill>
                  <a:srgbClr val="404040"/>
                </a:solidFill>
              </a:rPr>
              <a:t>Joint Research Centre: </a:t>
            </a:r>
          </a:p>
          <a:p>
            <a:pPr marL="857250" lvl="1" indent="-342900" algn="just"/>
            <a:r>
              <a:rPr lang="en-GB" sz="1900" dirty="0"/>
              <a:t>The analyses did not reveal any science-based evidence that nuclear energy does more harm to human health or to the environment than other electricity production technologies already included in the Taxonomy as activities supporting climate change mitigation.</a:t>
            </a:r>
            <a:endParaRPr lang="en-BE" sz="1900" dirty="0"/>
          </a:p>
          <a:p>
            <a:pPr marL="342900" indent="-342900" algn="just">
              <a:buFont typeface="Arial" panose="020B0604020202020204" pitchFamily="34" charset="0"/>
              <a:buChar char="•"/>
            </a:pPr>
            <a:r>
              <a:rPr lang="en-BE" sz="2200" dirty="0"/>
              <a:t>Article 31 group of the Euratom Treaty: </a:t>
            </a:r>
          </a:p>
          <a:p>
            <a:pPr marL="857250" lvl="1" indent="-342900" algn="just"/>
            <a:r>
              <a:rPr lang="en-BE" sz="1900" dirty="0"/>
              <a:t>Confirms conclusions of JRC</a:t>
            </a:r>
          </a:p>
          <a:p>
            <a:pPr marL="342900" lvl="0" indent="-342900">
              <a:buFont typeface="Arial" panose="020B0604020202020204" pitchFamily="34" charset="0"/>
              <a:buChar char="•"/>
            </a:pPr>
            <a:r>
              <a:rPr lang="en-BE" sz="2200" dirty="0"/>
              <a:t>Scientific Committee on Health Environment &amp; Emerging Risks: </a:t>
            </a:r>
          </a:p>
          <a:p>
            <a:pPr marL="857250" lvl="1" indent="-342900" algn="just"/>
            <a:r>
              <a:rPr lang="en-GB" sz="1900" dirty="0"/>
              <a:t>B</a:t>
            </a:r>
            <a:r>
              <a:rPr lang="en-BE" sz="1900" dirty="0" err="1"/>
              <a:t>roadly</a:t>
            </a:r>
            <a:r>
              <a:rPr lang="en-BE" sz="1900" dirty="0"/>
              <a:t> speaking, they agree with the conclusions of the JRC. </a:t>
            </a:r>
            <a:r>
              <a:rPr lang="en-BE" sz="1900" dirty="0">
                <a:effectLst/>
                <a:ea typeface="Calibri" panose="020F0502020204030204" pitchFamily="34" charset="0"/>
              </a:rPr>
              <a:t>However, they have some concerns</a:t>
            </a:r>
            <a:endParaRPr lang="en-BE" sz="1900" dirty="0"/>
          </a:p>
          <a:p>
            <a:pPr marL="342900" indent="-342900" algn="just">
              <a:buFont typeface="Arial" panose="020B0604020202020204" pitchFamily="34" charset="0"/>
              <a:buChar char="•"/>
            </a:pPr>
            <a:endParaRPr lang="en-BE" dirty="0">
              <a:solidFill>
                <a:srgbClr val="404040"/>
              </a:solidFill>
              <a:latin typeface="Arial" panose="020B0604020202020204" pitchFamily="34" charset="0"/>
            </a:endParaRPr>
          </a:p>
        </p:txBody>
      </p:sp>
      <p:sp>
        <p:nvSpPr>
          <p:cNvPr id="3" name="Title 2">
            <a:extLst>
              <a:ext uri="{FF2B5EF4-FFF2-40B4-BE49-F238E27FC236}">
                <a16:creationId xmlns:a16="http://schemas.microsoft.com/office/drawing/2014/main" id="{393C5B9D-4994-4255-9F44-C2A1225A0B27}"/>
              </a:ext>
            </a:extLst>
          </p:cNvPr>
          <p:cNvSpPr>
            <a:spLocks noGrp="1"/>
          </p:cNvSpPr>
          <p:nvPr>
            <p:ph type="title"/>
          </p:nvPr>
        </p:nvSpPr>
        <p:spPr/>
        <p:txBody>
          <a:bodyPr/>
          <a:lstStyle/>
          <a:p>
            <a:r>
              <a:rPr lang="en-BE" dirty="0"/>
              <a:t>Scientific assessment of nuclear - Status</a:t>
            </a:r>
          </a:p>
        </p:txBody>
      </p:sp>
    </p:spTree>
    <p:extLst>
      <p:ext uri="{BB962C8B-B14F-4D97-AF65-F5344CB8AC3E}">
        <p14:creationId xmlns:p14="http://schemas.microsoft.com/office/powerpoint/2010/main" val="165891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1B0F7-448E-4041-BB8F-70D267869CFC}"/>
              </a:ext>
            </a:extLst>
          </p:cNvPr>
          <p:cNvSpPr>
            <a:spLocks noGrp="1"/>
          </p:cNvSpPr>
          <p:nvPr>
            <p:ph idx="1"/>
          </p:nvPr>
        </p:nvSpPr>
        <p:spPr>
          <a:xfrm>
            <a:off x="457200" y="1061545"/>
            <a:ext cx="8229600" cy="3656111"/>
          </a:xfrm>
        </p:spPr>
        <p:txBody>
          <a:bodyPr>
            <a:normAutofit/>
          </a:bodyPr>
          <a:lstStyle/>
          <a:p>
            <a:pPr algn="just"/>
            <a:endParaRPr lang="en-BE" sz="1900" dirty="0"/>
          </a:p>
          <a:p>
            <a:pPr algn="just"/>
            <a:endParaRPr lang="en-BE" sz="1900" dirty="0"/>
          </a:p>
          <a:p>
            <a:pPr algn="just"/>
            <a:endParaRPr lang="en-BE" sz="1900" dirty="0"/>
          </a:p>
        </p:txBody>
      </p:sp>
      <p:sp>
        <p:nvSpPr>
          <p:cNvPr id="3" name="Title 2">
            <a:extLst>
              <a:ext uri="{FF2B5EF4-FFF2-40B4-BE49-F238E27FC236}">
                <a16:creationId xmlns:a16="http://schemas.microsoft.com/office/drawing/2014/main" id="{1328E971-C07F-4AD3-A5D7-7C0C115D449F}"/>
              </a:ext>
            </a:extLst>
          </p:cNvPr>
          <p:cNvSpPr>
            <a:spLocks noGrp="1"/>
          </p:cNvSpPr>
          <p:nvPr>
            <p:ph type="title"/>
          </p:nvPr>
        </p:nvSpPr>
        <p:spPr/>
        <p:txBody>
          <a:bodyPr/>
          <a:lstStyle/>
          <a:p>
            <a:r>
              <a:rPr lang="en-BE" dirty="0"/>
              <a:t>Sustainable finance taxonomy</a:t>
            </a:r>
          </a:p>
        </p:txBody>
      </p:sp>
      <p:graphicFrame>
        <p:nvGraphicFramePr>
          <p:cNvPr id="5" name="Diagram 4">
            <a:extLst>
              <a:ext uri="{FF2B5EF4-FFF2-40B4-BE49-F238E27FC236}">
                <a16:creationId xmlns:a16="http://schemas.microsoft.com/office/drawing/2014/main" id="{3E2824F3-81AE-4B30-84FC-FDC603E744F7}"/>
              </a:ext>
            </a:extLst>
          </p:cNvPr>
          <p:cNvGraphicFramePr/>
          <p:nvPr/>
        </p:nvGraphicFramePr>
        <p:xfrm>
          <a:off x="4056807" y="885599"/>
          <a:ext cx="5532255" cy="365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78CB62B-8889-45BA-98D9-42B996A58288}"/>
              </a:ext>
            </a:extLst>
          </p:cNvPr>
          <p:cNvSpPr txBox="1"/>
          <p:nvPr/>
        </p:nvSpPr>
        <p:spPr>
          <a:xfrm>
            <a:off x="315588" y="1213805"/>
            <a:ext cx="3859901" cy="2985433"/>
          </a:xfrm>
          <a:prstGeom prst="rect">
            <a:avLst/>
          </a:prstGeom>
          <a:noFill/>
        </p:spPr>
        <p:txBody>
          <a:bodyPr wrap="square" rtlCol="0">
            <a:spAutoFit/>
          </a:bodyPr>
          <a:lstStyle/>
          <a:p>
            <a:r>
              <a:rPr lang="en-BE" dirty="0"/>
              <a:t>Current status:</a:t>
            </a:r>
          </a:p>
          <a:p>
            <a:pPr marL="285750" indent="-285750">
              <a:buFont typeface="Arial" panose="020B0604020202020204" pitchFamily="34" charset="0"/>
              <a:buChar char="•"/>
            </a:pPr>
            <a:r>
              <a:rPr lang="en-BE" sz="1600" dirty="0"/>
              <a:t>Expert assessment concludes that nuclear is sustainable</a:t>
            </a:r>
          </a:p>
          <a:p>
            <a:pPr marL="285750" indent="-285750">
              <a:buFont typeface="Arial" panose="020B0604020202020204" pitchFamily="34" charset="0"/>
              <a:buChar char="•"/>
            </a:pPr>
            <a:r>
              <a:rPr lang="en-BE" sz="1600" dirty="0"/>
              <a:t>Commission discussing whether to add nuclear to complementary Delegated Act</a:t>
            </a:r>
          </a:p>
          <a:p>
            <a:pPr marL="285750" indent="-285750">
              <a:buFont typeface="Arial" panose="020B0604020202020204" pitchFamily="34" charset="0"/>
              <a:buChar char="•"/>
            </a:pPr>
            <a:r>
              <a:rPr lang="en-BE" sz="1600" dirty="0"/>
              <a:t>Also in the mix: proposal to put it under a </a:t>
            </a:r>
            <a:r>
              <a:rPr lang="en-BE" sz="1600" dirty="0" err="1"/>
              <a:t>sep</a:t>
            </a:r>
            <a:r>
              <a:rPr lang="en-GB" sz="1600" dirty="0"/>
              <a:t>a</a:t>
            </a:r>
            <a:r>
              <a:rPr lang="en-BE" sz="1600" dirty="0"/>
              <a:t>rate legislative proposal....</a:t>
            </a:r>
          </a:p>
          <a:p>
            <a:pPr marL="285750" indent="-285750">
              <a:buFont typeface="Arial" panose="020B0604020202020204" pitchFamily="34" charset="0"/>
              <a:buChar char="•"/>
            </a:pPr>
            <a:endParaRPr lang="en-BE" dirty="0"/>
          </a:p>
          <a:p>
            <a:r>
              <a:rPr lang="en-BE" dirty="0"/>
              <a:t>Issue remains </a:t>
            </a:r>
            <a:r>
              <a:rPr lang="en-BE" u="sng" dirty="0"/>
              <a:t>HIGHLY</a:t>
            </a:r>
            <a:r>
              <a:rPr lang="en-BE" dirty="0"/>
              <a:t> political</a:t>
            </a:r>
          </a:p>
        </p:txBody>
      </p:sp>
    </p:spTree>
    <p:extLst>
      <p:ext uri="{BB962C8B-B14F-4D97-AF65-F5344CB8AC3E}">
        <p14:creationId xmlns:p14="http://schemas.microsoft.com/office/powerpoint/2010/main" val="399451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D7D91-21FC-45D4-85E5-0D98CE8ACA0F}"/>
              </a:ext>
            </a:extLst>
          </p:cNvPr>
          <p:cNvSpPr>
            <a:spLocks noGrp="1"/>
          </p:cNvSpPr>
          <p:nvPr>
            <p:ph type="title"/>
          </p:nvPr>
        </p:nvSpPr>
        <p:spPr/>
        <p:txBody>
          <a:bodyPr/>
          <a:lstStyle/>
          <a:p>
            <a:r>
              <a:rPr lang="en-BE" dirty="0"/>
              <a:t>First Delegated Act</a:t>
            </a:r>
          </a:p>
        </p:txBody>
      </p:sp>
      <p:sp>
        <p:nvSpPr>
          <p:cNvPr id="4" name="Content Placeholder 3">
            <a:extLst>
              <a:ext uri="{FF2B5EF4-FFF2-40B4-BE49-F238E27FC236}">
                <a16:creationId xmlns:a16="http://schemas.microsoft.com/office/drawing/2014/main" id="{3D6407A0-85AC-4C9C-95CC-99F938521D2D}"/>
              </a:ext>
            </a:extLst>
          </p:cNvPr>
          <p:cNvSpPr>
            <a:spLocks noGrp="1"/>
          </p:cNvSpPr>
          <p:nvPr>
            <p:ph idx="1"/>
          </p:nvPr>
        </p:nvSpPr>
        <p:spPr>
          <a:xfrm>
            <a:off x="457199" y="1061546"/>
            <a:ext cx="7998977" cy="3384330"/>
          </a:xfrm>
        </p:spPr>
        <p:txBody>
          <a:bodyPr/>
          <a:lstStyle/>
          <a:p>
            <a:pPr marL="342900" indent="-342900">
              <a:buFont typeface="Arial" panose="020B0604020202020204" pitchFamily="34" charset="0"/>
              <a:buChar char="•"/>
            </a:pPr>
            <a:r>
              <a:rPr lang="en-BE" dirty="0"/>
              <a:t>Sent for scrutiny on 4 June 2021</a:t>
            </a:r>
          </a:p>
          <a:p>
            <a:pPr marL="857250" lvl="1" indent="-342900"/>
            <a:r>
              <a:rPr lang="en-BE" dirty="0"/>
              <a:t>European Parliament and Council have 4 + 2 months to either </a:t>
            </a:r>
            <a:r>
              <a:rPr lang="en-BE" u="sng" dirty="0"/>
              <a:t>adopt</a:t>
            </a:r>
            <a:r>
              <a:rPr lang="en-BE" dirty="0"/>
              <a:t> or </a:t>
            </a:r>
            <a:r>
              <a:rPr lang="en-BE" u="sng" dirty="0"/>
              <a:t>reject</a:t>
            </a:r>
            <a:r>
              <a:rPr lang="en-BE" dirty="0"/>
              <a:t> the draft DA</a:t>
            </a:r>
          </a:p>
          <a:p>
            <a:pPr marL="342900" indent="-342900">
              <a:buFont typeface="Arial" panose="020B0604020202020204" pitchFamily="34" charset="0"/>
              <a:buChar char="•"/>
            </a:pPr>
            <a:r>
              <a:rPr lang="en-BE" dirty="0"/>
              <a:t>Covers certain power producing technologies – but applies varying criteria.....</a:t>
            </a:r>
          </a:p>
          <a:p>
            <a:pPr marL="342900" indent="-342900">
              <a:buFont typeface="Arial" panose="020B0604020202020204" pitchFamily="34" charset="0"/>
              <a:buChar char="•"/>
            </a:pPr>
            <a:r>
              <a:rPr lang="en-BE" dirty="0"/>
              <a:t>Parliament has adopted the Delegated Act</a:t>
            </a:r>
          </a:p>
          <a:p>
            <a:pPr marL="342900" indent="-342900">
              <a:buFont typeface="Arial" panose="020B0604020202020204" pitchFamily="34" charset="0"/>
              <a:buChar char="•"/>
            </a:pPr>
            <a:r>
              <a:rPr lang="en-BE" dirty="0"/>
              <a:t>Council has prolonged the scrutiny period to 7 December 2021</a:t>
            </a:r>
          </a:p>
          <a:p>
            <a:pPr marL="342900" indent="-342900">
              <a:buFont typeface="Arial" panose="020B0604020202020204" pitchFamily="34" charset="0"/>
              <a:buChar char="•"/>
            </a:pPr>
            <a:endParaRPr lang="en-BE" dirty="0"/>
          </a:p>
        </p:txBody>
      </p:sp>
    </p:spTree>
    <p:extLst>
      <p:ext uri="{BB962C8B-B14F-4D97-AF65-F5344CB8AC3E}">
        <p14:creationId xmlns:p14="http://schemas.microsoft.com/office/powerpoint/2010/main" val="285028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C0C131-9C58-4EEA-B76E-7570B641A813}"/>
              </a:ext>
            </a:extLst>
          </p:cNvPr>
          <p:cNvSpPr>
            <a:spLocks noGrp="1"/>
          </p:cNvSpPr>
          <p:nvPr>
            <p:ph type="title"/>
          </p:nvPr>
        </p:nvSpPr>
        <p:spPr/>
        <p:txBody>
          <a:bodyPr/>
          <a:lstStyle/>
          <a:p>
            <a:endParaRPr lang="fr-BE"/>
          </a:p>
        </p:txBody>
      </p:sp>
    </p:spTree>
    <p:extLst>
      <p:ext uri="{BB962C8B-B14F-4D97-AF65-F5344CB8AC3E}">
        <p14:creationId xmlns:p14="http://schemas.microsoft.com/office/powerpoint/2010/main" val="86714584"/>
      </p:ext>
    </p:extLst>
  </p:cSld>
  <p:clrMapOvr>
    <a:masterClrMapping/>
  </p:clrMapOvr>
</p:sld>
</file>

<file path=ppt/theme/theme1.xml><?xml version="1.0" encoding="utf-8"?>
<a:theme xmlns:a="http://schemas.openxmlformats.org/drawingml/2006/main" name="Office Theme">
  <a:themeElements>
    <a:clrScheme name="FORATOM Color">
      <a:dk1>
        <a:srgbClr val="000000"/>
      </a:dk1>
      <a:lt1>
        <a:srgbClr val="FFFFFF"/>
      </a:lt1>
      <a:dk2>
        <a:srgbClr val="BFE4FF"/>
      </a:dk2>
      <a:lt2>
        <a:srgbClr val="0070C0"/>
      </a:lt2>
      <a:accent1>
        <a:srgbClr val="00B0F0"/>
      </a:accent1>
      <a:accent2>
        <a:srgbClr val="92D050"/>
      </a:accent2>
      <a:accent3>
        <a:srgbClr val="FFC000"/>
      </a:accent3>
      <a:accent4>
        <a:srgbClr val="C00000"/>
      </a:accent4>
      <a:accent5>
        <a:srgbClr val="C4E6A1"/>
      </a:accent5>
      <a:accent6>
        <a:srgbClr val="C7A2E3"/>
      </a:accent6>
      <a:hlink>
        <a:srgbClr val="0B49A3"/>
      </a:hlink>
      <a:folHlink>
        <a:srgbClr val="498D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ATOM.pptx" id="{43EA9BD2-8809-4650-92EF-0D3E87463493}" vid="{EB1CFEF3-565B-44CC-A231-1352EE225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cb4512-6031-493c-a7ff-32f5d987df6c"/>
    <link xmlns="04edefc3-ca0b-4d93-ba2a-df965b1dccff">
      <Url xsi:nil="true"/>
      <Description xsi:nil="true"/>
    </link>
    <TaxKeywordTaxHTField xmlns="7bcb4512-6031-493c-a7ff-32f5d987df6c">
      <Terms xmlns="http://schemas.microsoft.com/office/infopath/2007/PartnerControls"/>
    </TaxKeywordTaxHTField>
    <Date xmlns="04edefc3-ca0b-4d93-ba2a-df965b1dccff" xsi:nil="true"/>
    <_Flow_SignoffStatus xmlns="04edefc3-ca0b-4d93-ba2a-df965b1dccff" xsi:nil="true"/>
    <SharedWithUsers xmlns="7bcb4512-6031-493c-a7ff-32f5d987df6c">
      <UserInfo>
        <DisplayName>Witold Strzelecki</DisplayName>
        <AccountId>19</AccountId>
        <AccountType/>
      </UserInfo>
      <UserInfo>
        <DisplayName>Sophie Dayraut</DisplayName>
        <AccountId>33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1BD7951F18394287CF56A7EF12029D" ma:contentTypeVersion="19" ma:contentTypeDescription="Create a new document." ma:contentTypeScope="" ma:versionID="a7a5983f977a505197f65a39c6c99a67">
  <xsd:schema xmlns:xsd="http://www.w3.org/2001/XMLSchema" xmlns:xs="http://www.w3.org/2001/XMLSchema" xmlns:p="http://schemas.microsoft.com/office/2006/metadata/properties" xmlns:ns2="04edefc3-ca0b-4d93-ba2a-df965b1dccff" xmlns:ns3="7bcb4512-6031-493c-a7ff-32f5d987df6c" targetNamespace="http://schemas.microsoft.com/office/2006/metadata/properties" ma:root="true" ma:fieldsID="7a0d33e4ef0d79a615e01c3344f0944b" ns2:_="" ns3:_="">
    <xsd:import namespace="04edefc3-ca0b-4d93-ba2a-df965b1dccff"/>
    <xsd:import namespace="7bcb4512-6031-493c-a7ff-32f5d987df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Date" minOccurs="0"/>
                <xsd:element ref="ns2:link" minOccurs="0"/>
                <xsd:element ref="ns3:TaxKeywordTaxHTField" minOccurs="0"/>
                <xsd:element ref="ns3:TaxCatchAll" minOccurs="0"/>
                <xsd:element ref="ns2:MediaServiceLocation" minOccurs="0"/>
                <xsd:element ref="ns2:MediaServiceGenerationTime" minOccurs="0"/>
                <xsd:element ref="ns2:MediaServiceEventHashCode" minOccurs="0"/>
                <xsd:element ref="ns2:_Flow_SignoffStatu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edefc3-ca0b-4d93-ba2a-df965b1dc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Date" ma:index="15" nillable="true" ma:displayName="Date" ma:format="DateTime" ma:internalName="Date">
      <xsd:simpleType>
        <xsd:restriction base="dms:DateTime"/>
      </xsd:simpleType>
    </xsd:element>
    <xsd:element name="link" ma:index="16"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cb4512-6031-493c-a7ff-32f5d987df6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KeywordTaxHTField" ma:index="18" nillable="true" ma:taxonomy="true" ma:internalName="TaxKeywordTaxHTField" ma:taxonomyFieldName="TaxKeyword" ma:displayName="Enterprise Keywords" ma:fieldId="{23f27201-bee3-471e-b2e7-b64fd8b7ca38}" ma:taxonomyMulti="true" ma:sspId="171651ae-7191-40cf-aabf-ffd970b1d1da"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hidden="true" ma:list="{b93adb76-ea02-4c85-a961-1585460a9bac}" ma:internalName="TaxCatchAll" ma:showField="CatchAllData" ma:web="7bcb4512-6031-493c-a7ff-32f5d987d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CBC99C-22C1-444C-9171-149869E5CFD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bcb4512-6031-493c-a7ff-32f5d987df6c"/>
    <ds:schemaRef ds:uri="http://purl.org/dc/elements/1.1/"/>
    <ds:schemaRef ds:uri="http://schemas.microsoft.com/office/2006/metadata/properties"/>
    <ds:schemaRef ds:uri="04edefc3-ca0b-4d93-ba2a-df965b1dccff"/>
    <ds:schemaRef ds:uri="http://www.w3.org/XML/1998/namespace"/>
    <ds:schemaRef ds:uri="http://purl.org/dc/dcmitype/"/>
  </ds:schemaRefs>
</ds:datastoreItem>
</file>

<file path=customXml/itemProps2.xml><?xml version="1.0" encoding="utf-8"?>
<ds:datastoreItem xmlns:ds="http://schemas.openxmlformats.org/officeDocument/2006/customXml" ds:itemID="{899413AD-6108-4A08-94CE-DA95CB2F0040}">
  <ds:schemaRefs>
    <ds:schemaRef ds:uri="http://schemas.microsoft.com/sharepoint/v3/contenttype/forms"/>
  </ds:schemaRefs>
</ds:datastoreItem>
</file>

<file path=customXml/itemProps3.xml><?xml version="1.0" encoding="utf-8"?>
<ds:datastoreItem xmlns:ds="http://schemas.openxmlformats.org/officeDocument/2006/customXml" ds:itemID="{C35CE700-0416-4350-A2F9-FE254E4A1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edefc3-ca0b-4d93-ba2a-df965b1dccff"/>
    <ds:schemaRef ds:uri="7bcb4512-6031-493c-a7ff-32f5d987df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4454</TotalTime>
  <Words>284</Words>
  <Application>Microsoft Office PowerPoint</Application>
  <PresentationFormat>On-screen Show (16:9)</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Gill Sans</vt:lpstr>
      <vt:lpstr>Lato Black</vt:lpstr>
      <vt:lpstr>Lato Regular</vt:lpstr>
      <vt:lpstr>Office Theme</vt:lpstr>
      <vt:lpstr>PowerPoint Presentation</vt:lpstr>
      <vt:lpstr>Goal</vt:lpstr>
      <vt:lpstr>Status of nuclear</vt:lpstr>
      <vt:lpstr>Scientific assessment of nuclear - Status</vt:lpstr>
      <vt:lpstr>Sustainable finance taxonomy</vt:lpstr>
      <vt:lpstr>First Delegated 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Graziella De Riddere</dc:creator>
  <cp:lastModifiedBy>Jessica Johnson</cp:lastModifiedBy>
  <cp:revision>68</cp:revision>
  <dcterms:created xsi:type="dcterms:W3CDTF">2017-10-16T13:27:27Z</dcterms:created>
  <dcterms:modified xsi:type="dcterms:W3CDTF">2021-10-14T07:04:13Z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0x010100101BD7951F18394287CF56A7EF12029D</vt:lpwstr>
  </property>
  <property fmtid="{D5CDD505-2E9C-101B-9397-08002B2CF9AE}" pid="3" name="TaxKeyword">
    <vt:lpwstr/>
  </property>
  <property fmtid="{D5CDD505-2E9C-101B-9397-08002B2CF9AE}" pid="4" name="AuthorIds_UIVersion_512">
    <vt:lpwstr>17</vt:lpwstr>
  </property>
  <property fmtid="{D5CDD505-2E9C-101B-9397-08002B2CF9AE}" pid="5" name="AuthorIds_UIVersion_6656">
    <vt:lpwstr>18</vt:lpwstr>
  </property>
</Properties>
</file>