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</p:sldMasterIdLst>
  <p:notesMasterIdLst>
    <p:notesMasterId r:id="rId20"/>
  </p:notesMasterIdLst>
  <p:handoutMasterIdLst>
    <p:handoutMasterId r:id="rId21"/>
  </p:handoutMasterIdLst>
  <p:sldIdLst>
    <p:sldId id="267" r:id="rId5"/>
    <p:sldId id="1472" r:id="rId6"/>
    <p:sldId id="1473" r:id="rId7"/>
    <p:sldId id="1474" r:id="rId8"/>
    <p:sldId id="1475" r:id="rId9"/>
    <p:sldId id="1476" r:id="rId10"/>
    <p:sldId id="1447" r:id="rId11"/>
    <p:sldId id="1470" r:id="rId12"/>
    <p:sldId id="1460" r:id="rId13"/>
    <p:sldId id="1461" r:id="rId14"/>
    <p:sldId id="1593" r:id="rId15"/>
    <p:sldId id="327" r:id="rId16"/>
    <p:sldId id="1469" r:id="rId17"/>
    <p:sldId id="1478" r:id="rId18"/>
    <p:sldId id="266" r:id="rId19"/>
  </p:sldIdLst>
  <p:sldSz cx="9144000" cy="5143500" type="screen16x9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3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AA7"/>
    <a:srgbClr val="00B9F7"/>
    <a:srgbClr val="89C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0BEEAA-C0FA-4C3B-A667-CA3B9A4F353E}" v="7" dt="2021-10-14T07:24:20.904"/>
    <p1510:client id="{4135969F-EAD1-339A-0BF6-4290121B7224}" v="1" dt="2021-10-14T06:35:40.543"/>
    <p1510:client id="{9222CA63-ABF4-C07F-8420-4575012892AE}" v="2" dt="2021-10-13T11:14:45.252"/>
    <p1510:client id="{F7C775A8-AA93-48E4-A2E4-B8B4F0ECB577}" v="9" dt="2021-10-14T06:45:33.8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48" y="48"/>
      </p:cViewPr>
      <p:guideLst>
        <p:guide orient="horz" pos="164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BE"/>
        </a:p>
      </c:txPr>
    </c:title>
    <c:autoTitleDeleted val="0"/>
    <c:plotArea>
      <c:layout>
        <c:manualLayout>
          <c:layoutTarget val="inner"/>
          <c:xMode val="edge"/>
          <c:yMode val="edge"/>
          <c:x val="0.2142253846976595"/>
          <c:y val="0.23729513319078066"/>
          <c:w val="0.73292606224917345"/>
          <c:h val="0.6074494068151843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Bn € in EU GDP/yr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9479-413F-8714-24399C43BCD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9479-413F-8714-24399C43BCDA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553-4042-8FFE-A368ADCB3328}"/>
              </c:ext>
            </c:extLst>
          </c:dPt>
          <c:dLbls>
            <c:dLbl>
              <c:idx val="2"/>
              <c:layout>
                <c:manualLayout>
                  <c:x val="-0.11811810880816968"/>
                  <c:y val="9.16861176298597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553-4042-8FFE-A368ADCB33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Hydro</c:v>
                </c:pt>
                <c:pt idx="1">
                  <c:v>Wind</c:v>
                </c:pt>
                <c:pt idx="2">
                  <c:v>Nuclear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7.0000000000000007E-2</c:v>
                </c:pt>
                <c:pt idx="1">
                  <c:v>0.1</c:v>
                </c:pt>
                <c:pt idx="2">
                  <c:v>0.36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53-4042-8FFE-A368ADCB33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59717120"/>
        <c:axId val="560005064"/>
      </c:barChart>
      <c:catAx>
        <c:axId val="5597171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BE"/>
          </a:p>
        </c:txPr>
        <c:crossAx val="560005064"/>
        <c:crosses val="autoZero"/>
        <c:auto val="1"/>
        <c:lblAlgn val="ctr"/>
        <c:lblOffset val="100"/>
        <c:noMultiLvlLbl val="0"/>
      </c:catAx>
      <c:valAx>
        <c:axId val="5600050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BE"/>
          </a:p>
        </c:txPr>
        <c:crossAx val="559717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B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BE"/>
        </a:p>
      </c:txPr>
    </c:title>
    <c:autoTitleDeleted val="0"/>
    <c:plotArea>
      <c:layout>
        <c:manualLayout>
          <c:layoutTarget val="inner"/>
          <c:xMode val="edge"/>
          <c:yMode val="edge"/>
          <c:x val="0.2142253846976595"/>
          <c:y val="0.23729513319078066"/>
          <c:w val="0.73292606224917345"/>
          <c:h val="0.6074494068151843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Jobs/yr in EU economy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2"/>
              <c:layout>
                <c:manualLayout>
                  <c:x val="2.0709979935515994E-2"/>
                  <c:y val="1.14607647037324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906-40CB-9EDE-BE45EB93C06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Hydro</c:v>
                </c:pt>
                <c:pt idx="1">
                  <c:v>Wind</c:v>
                </c:pt>
                <c:pt idx="2">
                  <c:v>Nuclear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136</c:v>
                </c:pt>
                <c:pt idx="1">
                  <c:v>635</c:v>
                </c:pt>
                <c:pt idx="2">
                  <c:v>772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906-40CB-9EDE-BE45EB93C0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59717120"/>
        <c:axId val="560005064"/>
      </c:barChart>
      <c:catAx>
        <c:axId val="5597171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BE"/>
          </a:p>
        </c:txPr>
        <c:crossAx val="560005064"/>
        <c:crosses val="autoZero"/>
        <c:auto val="1"/>
        <c:lblAlgn val="ctr"/>
        <c:lblOffset val="100"/>
        <c:noMultiLvlLbl val="0"/>
      </c:catAx>
      <c:valAx>
        <c:axId val="5600050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BE"/>
          </a:p>
        </c:txPr>
        <c:crossAx val="559717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B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1"/>
              <a:t>Nuclear capacity (GW)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Current capacity w/o LTO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Sheet1!$A$2:$A$9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109</c:v>
                </c:pt>
                <c:pt idx="1">
                  <c:v>83</c:v>
                </c:pt>
                <c:pt idx="2">
                  <c:v>37</c:v>
                </c:pt>
                <c:pt idx="3">
                  <c:v>15</c:v>
                </c:pt>
                <c:pt idx="4">
                  <c:v>10</c:v>
                </c:pt>
                <c:pt idx="5">
                  <c:v>3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20-47BA-BA01-5B253104B5C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Operating in LTO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Sheet1!$A$2:$A$9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Sheet1!$C$2:$C$9</c:f>
              <c:numCache>
                <c:formatCode>General</c:formatCode>
                <c:ptCount val="8"/>
                <c:pt idx="0">
                  <c:v>11</c:v>
                </c:pt>
                <c:pt idx="1">
                  <c:v>20</c:v>
                </c:pt>
                <c:pt idx="2">
                  <c:v>40</c:v>
                </c:pt>
                <c:pt idx="3">
                  <c:v>55</c:v>
                </c:pt>
                <c:pt idx="4">
                  <c:v>55</c:v>
                </c:pt>
                <c:pt idx="5">
                  <c:v>55</c:v>
                </c:pt>
                <c:pt idx="6">
                  <c:v>35</c:v>
                </c:pt>
                <c:pt idx="7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C20-47BA-BA01-5B253104B5C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New build needed to maintain nuclear share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Sheet1!$A$2:$A$9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Sheet1!$D$2:$D$9</c:f>
              <c:numCache>
                <c:formatCode>General</c:formatCode>
                <c:ptCount val="8"/>
                <c:pt idx="0">
                  <c:v>0</c:v>
                </c:pt>
                <c:pt idx="1">
                  <c:v>17</c:v>
                </c:pt>
                <c:pt idx="2">
                  <c:v>43</c:v>
                </c:pt>
                <c:pt idx="3">
                  <c:v>50</c:v>
                </c:pt>
                <c:pt idx="4">
                  <c:v>55</c:v>
                </c:pt>
                <c:pt idx="5">
                  <c:v>62</c:v>
                </c:pt>
                <c:pt idx="6">
                  <c:v>85</c:v>
                </c:pt>
                <c:pt idx="7">
                  <c:v>105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C20-47BA-BA01-5B253104B5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1807232"/>
        <c:axId val="121808768"/>
      </c:barChart>
      <c:catAx>
        <c:axId val="121807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BE"/>
          </a:p>
        </c:txPr>
        <c:crossAx val="121808768"/>
        <c:crosses val="autoZero"/>
        <c:auto val="1"/>
        <c:lblAlgn val="ctr"/>
        <c:lblOffset val="100"/>
        <c:noMultiLvlLbl val="0"/>
      </c:catAx>
      <c:valAx>
        <c:axId val="121808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GB" b="0"/>
                  <a:t>GW</a:t>
                </a:r>
              </a:p>
            </c:rich>
          </c:tx>
          <c:layout>
            <c:manualLayout>
              <c:xMode val="edge"/>
              <c:yMode val="edge"/>
              <c:x val="4.5898438441158922E-2"/>
              <c:y val="2.2941746213236358E-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BE"/>
          </a:p>
        </c:txPr>
        <c:crossAx val="121807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7040335887042221E-2"/>
          <c:y val="0.90630056777701018"/>
          <c:w val="0.95303687892741928"/>
          <c:h val="7.14222023292861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B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BE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09E016-5A96-4F5E-816D-03900192F782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BE"/>
        </a:p>
      </dgm:t>
    </dgm:pt>
    <dgm:pt modelId="{EC1F398B-3D58-42FA-BD4D-AA7FFC0BD4AE}">
      <dgm:prSet phldrT="[Text]"/>
      <dgm:spPr/>
      <dgm:t>
        <a:bodyPr/>
        <a:lstStyle/>
        <a:p>
          <a:r>
            <a:rPr lang="en-BE"/>
            <a:t>Tier 1</a:t>
          </a:r>
        </a:p>
      </dgm:t>
    </dgm:pt>
    <dgm:pt modelId="{33F8D060-021F-4834-AAE6-A7D8BA7DECC9}" type="parTrans" cxnId="{125887AF-0B6D-417A-8C68-693235ACD883}">
      <dgm:prSet/>
      <dgm:spPr/>
      <dgm:t>
        <a:bodyPr/>
        <a:lstStyle/>
        <a:p>
          <a:endParaRPr lang="en-BE"/>
        </a:p>
      </dgm:t>
    </dgm:pt>
    <dgm:pt modelId="{2765AFBE-5C36-4A6A-B20F-338D7614175A}" type="sibTrans" cxnId="{125887AF-0B6D-417A-8C68-693235ACD883}">
      <dgm:prSet/>
      <dgm:spPr/>
      <dgm:t>
        <a:bodyPr/>
        <a:lstStyle/>
        <a:p>
          <a:endParaRPr lang="en-BE"/>
        </a:p>
      </dgm:t>
    </dgm:pt>
    <dgm:pt modelId="{D94AFD1E-A412-467C-AEDB-126FA3B7DCAA}">
      <dgm:prSet phldrT="[Text]"/>
      <dgm:spPr/>
      <dgm:t>
        <a:bodyPr/>
        <a:lstStyle/>
        <a:p>
          <a:r>
            <a:rPr lang="en-BE"/>
            <a:t>Tier 2</a:t>
          </a:r>
        </a:p>
      </dgm:t>
    </dgm:pt>
    <dgm:pt modelId="{329B047E-D2D2-4852-8DCB-DE4BD2409DF6}" type="parTrans" cxnId="{1B7C3C31-3224-4127-8BE1-19855929F252}">
      <dgm:prSet/>
      <dgm:spPr/>
      <dgm:t>
        <a:bodyPr/>
        <a:lstStyle/>
        <a:p>
          <a:endParaRPr lang="en-BE"/>
        </a:p>
      </dgm:t>
    </dgm:pt>
    <dgm:pt modelId="{EBFD0B5F-4F01-48E8-B829-E3EEF3DC2C96}" type="sibTrans" cxnId="{1B7C3C31-3224-4127-8BE1-19855929F252}">
      <dgm:prSet/>
      <dgm:spPr/>
      <dgm:t>
        <a:bodyPr/>
        <a:lstStyle/>
        <a:p>
          <a:endParaRPr lang="en-BE"/>
        </a:p>
      </dgm:t>
    </dgm:pt>
    <dgm:pt modelId="{6FB3175C-26F2-4D94-8CF8-FDE3E46812B7}">
      <dgm:prSet phldrT="[Text]"/>
      <dgm:spPr/>
      <dgm:t>
        <a:bodyPr/>
        <a:lstStyle/>
        <a:p>
          <a:r>
            <a:rPr lang="en-BE"/>
            <a:t>System integrators</a:t>
          </a:r>
        </a:p>
      </dgm:t>
    </dgm:pt>
    <dgm:pt modelId="{96012697-AF44-4E57-B68B-6257C454FF4F}" type="parTrans" cxnId="{6E6B4DE6-B4C4-435D-BDE9-BF1FB7C56578}">
      <dgm:prSet/>
      <dgm:spPr/>
      <dgm:t>
        <a:bodyPr/>
        <a:lstStyle/>
        <a:p>
          <a:endParaRPr lang="en-BE"/>
        </a:p>
      </dgm:t>
    </dgm:pt>
    <dgm:pt modelId="{0C3D697A-7AA7-4A6D-BAD3-426FA73784FE}" type="sibTrans" cxnId="{6E6B4DE6-B4C4-435D-BDE9-BF1FB7C56578}">
      <dgm:prSet/>
      <dgm:spPr/>
      <dgm:t>
        <a:bodyPr/>
        <a:lstStyle/>
        <a:p>
          <a:endParaRPr lang="en-BE"/>
        </a:p>
      </dgm:t>
    </dgm:pt>
    <dgm:pt modelId="{F8F8DB7A-4D8E-4D9B-8D21-A38915A2B499}">
      <dgm:prSet phldrT="[Text]"/>
      <dgm:spPr/>
      <dgm:t>
        <a:bodyPr/>
        <a:lstStyle/>
        <a:p>
          <a:r>
            <a:rPr lang="en-BE"/>
            <a:t>Tier 3</a:t>
          </a:r>
        </a:p>
      </dgm:t>
    </dgm:pt>
    <dgm:pt modelId="{33F93C1B-488A-4AF7-8486-2B53CA7F310E}" type="parTrans" cxnId="{3B8B7E44-27D5-4285-AEF5-8145976808F0}">
      <dgm:prSet/>
      <dgm:spPr/>
      <dgm:t>
        <a:bodyPr/>
        <a:lstStyle/>
        <a:p>
          <a:endParaRPr lang="en-BE"/>
        </a:p>
      </dgm:t>
    </dgm:pt>
    <dgm:pt modelId="{DBA44860-8303-4B95-B856-6DD75034C017}" type="sibTrans" cxnId="{3B8B7E44-27D5-4285-AEF5-8145976808F0}">
      <dgm:prSet/>
      <dgm:spPr/>
      <dgm:t>
        <a:bodyPr/>
        <a:lstStyle/>
        <a:p>
          <a:endParaRPr lang="en-BE"/>
        </a:p>
      </dgm:t>
    </dgm:pt>
    <dgm:pt modelId="{16DA3B29-58E4-4901-B7DF-FBD251A70A8C}">
      <dgm:prSet phldrT="[Text]"/>
      <dgm:spPr/>
      <dgm:t>
        <a:bodyPr/>
        <a:lstStyle/>
        <a:p>
          <a:r>
            <a:rPr lang="en-BE"/>
            <a:t>Original equipment manufacturers</a:t>
          </a:r>
        </a:p>
      </dgm:t>
    </dgm:pt>
    <dgm:pt modelId="{6FB250B2-AA55-4B39-BDE7-4519E11A9B85}" type="parTrans" cxnId="{879A2952-F69F-476F-8E1A-69695FE9DE38}">
      <dgm:prSet/>
      <dgm:spPr/>
      <dgm:t>
        <a:bodyPr/>
        <a:lstStyle/>
        <a:p>
          <a:endParaRPr lang="en-BE"/>
        </a:p>
      </dgm:t>
    </dgm:pt>
    <dgm:pt modelId="{FEC19EA2-5A71-48FC-9DBB-31EFE32CE2DC}" type="sibTrans" cxnId="{879A2952-F69F-476F-8E1A-69695FE9DE38}">
      <dgm:prSet/>
      <dgm:spPr/>
      <dgm:t>
        <a:bodyPr/>
        <a:lstStyle/>
        <a:p>
          <a:endParaRPr lang="en-BE"/>
        </a:p>
      </dgm:t>
    </dgm:pt>
    <dgm:pt modelId="{2C8931B2-210E-4CBE-A1D2-C292599EE26F}">
      <dgm:prSet phldrT="[Text]"/>
      <dgm:spPr/>
      <dgm:t>
        <a:bodyPr/>
        <a:lstStyle/>
        <a:p>
          <a:r>
            <a:rPr lang="en-BE"/>
            <a:t>Tier 4</a:t>
          </a:r>
        </a:p>
      </dgm:t>
    </dgm:pt>
    <dgm:pt modelId="{C79F471E-754D-47B6-A0B5-1305B51D8773}" type="parTrans" cxnId="{733E95C7-5B03-4FF6-B207-1E5DCCD544FE}">
      <dgm:prSet/>
      <dgm:spPr/>
      <dgm:t>
        <a:bodyPr/>
        <a:lstStyle/>
        <a:p>
          <a:endParaRPr lang="en-BE"/>
        </a:p>
      </dgm:t>
    </dgm:pt>
    <dgm:pt modelId="{1B201391-1F9F-47B4-86DE-9BF70F595AC2}" type="sibTrans" cxnId="{733E95C7-5B03-4FF6-B207-1E5DCCD544FE}">
      <dgm:prSet/>
      <dgm:spPr/>
      <dgm:t>
        <a:bodyPr/>
        <a:lstStyle/>
        <a:p>
          <a:endParaRPr lang="en-BE"/>
        </a:p>
      </dgm:t>
    </dgm:pt>
    <dgm:pt modelId="{009A4D12-C5A3-4E97-8F98-8F9CF9F66EA6}">
      <dgm:prSet phldrT="[Text]"/>
      <dgm:spPr/>
      <dgm:t>
        <a:bodyPr/>
        <a:lstStyle/>
        <a:p>
          <a:r>
            <a:rPr lang="en-BE"/>
            <a:t>Sub-component suppliers /distributors</a:t>
          </a:r>
        </a:p>
      </dgm:t>
    </dgm:pt>
    <dgm:pt modelId="{86D0D3B3-EF63-4297-8BAD-E98A6C5B2DFA}" type="parTrans" cxnId="{CAC2C825-7C2C-4A18-9EC8-9D0DC2D68D85}">
      <dgm:prSet/>
      <dgm:spPr/>
      <dgm:t>
        <a:bodyPr/>
        <a:lstStyle/>
        <a:p>
          <a:endParaRPr lang="en-BE"/>
        </a:p>
      </dgm:t>
    </dgm:pt>
    <dgm:pt modelId="{6670DEDA-A74A-4E22-A649-708D74E9F197}" type="sibTrans" cxnId="{CAC2C825-7C2C-4A18-9EC8-9D0DC2D68D85}">
      <dgm:prSet/>
      <dgm:spPr/>
      <dgm:t>
        <a:bodyPr/>
        <a:lstStyle/>
        <a:p>
          <a:endParaRPr lang="en-BE"/>
        </a:p>
      </dgm:t>
    </dgm:pt>
    <dgm:pt modelId="{2F1DE495-3561-44E6-A1BA-26AAC56320A4}">
      <dgm:prSet phldrT="[Text]"/>
      <dgm:spPr/>
      <dgm:t>
        <a:bodyPr/>
        <a:lstStyle/>
        <a:p>
          <a:r>
            <a:rPr lang="en-BE"/>
            <a:t>Tier 6</a:t>
          </a:r>
        </a:p>
      </dgm:t>
    </dgm:pt>
    <dgm:pt modelId="{B4D0A444-141D-419A-94CF-7F2B13E95133}" type="parTrans" cxnId="{940D78C5-B759-4BF4-84EC-9312944000EA}">
      <dgm:prSet/>
      <dgm:spPr/>
      <dgm:t>
        <a:bodyPr/>
        <a:lstStyle/>
        <a:p>
          <a:endParaRPr lang="en-BE"/>
        </a:p>
      </dgm:t>
    </dgm:pt>
    <dgm:pt modelId="{41C066C3-76D9-44CF-8F53-9989CBF92D78}" type="sibTrans" cxnId="{940D78C5-B759-4BF4-84EC-9312944000EA}">
      <dgm:prSet/>
      <dgm:spPr/>
      <dgm:t>
        <a:bodyPr/>
        <a:lstStyle/>
        <a:p>
          <a:endParaRPr lang="en-BE"/>
        </a:p>
      </dgm:t>
    </dgm:pt>
    <dgm:pt modelId="{8186FEB2-D1B7-4B36-98F8-86F42132AB55}">
      <dgm:prSet phldrT="[Text]"/>
      <dgm:spPr/>
      <dgm:t>
        <a:bodyPr/>
        <a:lstStyle/>
        <a:p>
          <a:r>
            <a:rPr lang="en-BE"/>
            <a:t>Tier 5</a:t>
          </a:r>
        </a:p>
      </dgm:t>
    </dgm:pt>
    <dgm:pt modelId="{AE255F26-CFC3-4400-8E96-F557B35224EA}" type="parTrans" cxnId="{F10391DB-B07C-4CE7-B0FB-6A9931C5E560}">
      <dgm:prSet/>
      <dgm:spPr/>
      <dgm:t>
        <a:bodyPr/>
        <a:lstStyle/>
        <a:p>
          <a:endParaRPr lang="en-BE"/>
        </a:p>
      </dgm:t>
    </dgm:pt>
    <dgm:pt modelId="{4124138C-49E4-49E9-A034-D30F48230471}" type="sibTrans" cxnId="{F10391DB-B07C-4CE7-B0FB-6A9931C5E560}">
      <dgm:prSet/>
      <dgm:spPr/>
      <dgm:t>
        <a:bodyPr/>
        <a:lstStyle/>
        <a:p>
          <a:endParaRPr lang="en-BE"/>
        </a:p>
      </dgm:t>
    </dgm:pt>
    <dgm:pt modelId="{BFCCE5C1-3300-43A5-A179-CDD252E7948C}">
      <dgm:prSet phldrT="[Text]"/>
      <dgm:spPr/>
      <dgm:t>
        <a:bodyPr/>
        <a:lstStyle/>
        <a:p>
          <a:r>
            <a:rPr lang="en-BE"/>
            <a:t>Processors/fabricators</a:t>
          </a:r>
        </a:p>
      </dgm:t>
    </dgm:pt>
    <dgm:pt modelId="{30A8AE7D-74CF-470F-86A7-0EFD1D4250F8}" type="parTrans" cxnId="{78F6257C-19D1-4F28-89D0-4FE6A485092E}">
      <dgm:prSet/>
      <dgm:spPr/>
      <dgm:t>
        <a:bodyPr/>
        <a:lstStyle/>
        <a:p>
          <a:endParaRPr lang="en-BE"/>
        </a:p>
      </dgm:t>
    </dgm:pt>
    <dgm:pt modelId="{36B3B51D-49E7-4613-BEC0-E09AB250A232}" type="sibTrans" cxnId="{78F6257C-19D1-4F28-89D0-4FE6A485092E}">
      <dgm:prSet/>
      <dgm:spPr/>
      <dgm:t>
        <a:bodyPr/>
        <a:lstStyle/>
        <a:p>
          <a:endParaRPr lang="en-BE"/>
        </a:p>
      </dgm:t>
    </dgm:pt>
    <dgm:pt modelId="{27F64FB8-8E4D-4763-A617-AA71D0283C3E}">
      <dgm:prSet phldrT="[Text]"/>
      <dgm:spPr/>
      <dgm:t>
        <a:bodyPr/>
        <a:lstStyle/>
        <a:p>
          <a:r>
            <a:rPr lang="en-BE"/>
            <a:t>Raw material suppliers/miners</a:t>
          </a:r>
        </a:p>
      </dgm:t>
    </dgm:pt>
    <dgm:pt modelId="{A71B8ACA-A49F-487A-8A7F-25344904D489}" type="parTrans" cxnId="{D9D5E3AB-7AEB-447B-8B94-9621179797A5}">
      <dgm:prSet/>
      <dgm:spPr/>
      <dgm:t>
        <a:bodyPr/>
        <a:lstStyle/>
        <a:p>
          <a:endParaRPr lang="en-BE"/>
        </a:p>
      </dgm:t>
    </dgm:pt>
    <dgm:pt modelId="{E7A37327-6D2C-435B-A1FA-B1701B67B5CC}" type="sibTrans" cxnId="{D9D5E3AB-7AEB-447B-8B94-9621179797A5}">
      <dgm:prSet/>
      <dgm:spPr/>
      <dgm:t>
        <a:bodyPr/>
        <a:lstStyle/>
        <a:p>
          <a:endParaRPr lang="en-BE"/>
        </a:p>
      </dgm:t>
    </dgm:pt>
    <dgm:pt modelId="{ECBE3542-3EC4-4F95-BB42-D6AADF35003D}">
      <dgm:prSet phldrT="[Text]"/>
      <dgm:spPr/>
      <dgm:t>
        <a:bodyPr/>
        <a:lstStyle/>
        <a:p>
          <a:r>
            <a:rPr lang="en-BE"/>
            <a:t>Technology vendors</a:t>
          </a:r>
        </a:p>
      </dgm:t>
    </dgm:pt>
    <dgm:pt modelId="{B92C64BB-75AB-4AD6-B978-12B558B7A847}" type="parTrans" cxnId="{88511D77-7C0E-449E-974D-63EB7995868F}">
      <dgm:prSet/>
      <dgm:spPr/>
      <dgm:t>
        <a:bodyPr/>
        <a:lstStyle/>
        <a:p>
          <a:endParaRPr lang="en-BE"/>
        </a:p>
      </dgm:t>
    </dgm:pt>
    <dgm:pt modelId="{281B457C-E0F5-4253-AEC5-93080923AFA7}" type="sibTrans" cxnId="{88511D77-7C0E-449E-974D-63EB7995868F}">
      <dgm:prSet/>
      <dgm:spPr/>
      <dgm:t>
        <a:bodyPr/>
        <a:lstStyle/>
        <a:p>
          <a:endParaRPr lang="en-BE"/>
        </a:p>
      </dgm:t>
    </dgm:pt>
    <dgm:pt modelId="{B85C9F78-20D2-42C5-9850-E0F747402D09}" type="pres">
      <dgm:prSet presAssocID="{2209E016-5A96-4F5E-816D-03900192F782}" presName="linear" presStyleCnt="0">
        <dgm:presLayoutVars>
          <dgm:animLvl val="lvl"/>
          <dgm:resizeHandles val="exact"/>
        </dgm:presLayoutVars>
      </dgm:prSet>
      <dgm:spPr/>
    </dgm:pt>
    <dgm:pt modelId="{0E8B290C-F341-4ECD-A028-6B4A93E0AF79}" type="pres">
      <dgm:prSet presAssocID="{EC1F398B-3D58-42FA-BD4D-AA7FFC0BD4AE}" presName="parentText" presStyleLbl="node1" presStyleIdx="0" presStyleCnt="6" custLinFactNeighborX="-457" custLinFactNeighborY="9520">
        <dgm:presLayoutVars>
          <dgm:chMax val="0"/>
          <dgm:bulletEnabled val="1"/>
        </dgm:presLayoutVars>
      </dgm:prSet>
      <dgm:spPr/>
    </dgm:pt>
    <dgm:pt modelId="{D3EE4470-69AF-490D-A94F-9F57823C4294}" type="pres">
      <dgm:prSet presAssocID="{EC1F398B-3D58-42FA-BD4D-AA7FFC0BD4AE}" presName="childText" presStyleLbl="revTx" presStyleIdx="0" presStyleCnt="6">
        <dgm:presLayoutVars>
          <dgm:bulletEnabled val="1"/>
        </dgm:presLayoutVars>
      </dgm:prSet>
      <dgm:spPr/>
    </dgm:pt>
    <dgm:pt modelId="{447EFADC-9E38-4A4F-B115-B827B50513EA}" type="pres">
      <dgm:prSet presAssocID="{D94AFD1E-A412-467C-AEDB-126FA3B7DCAA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05ABFDB0-D437-4C49-8AEA-7843AADF93DB}" type="pres">
      <dgm:prSet presAssocID="{D94AFD1E-A412-467C-AEDB-126FA3B7DCAA}" presName="childText" presStyleLbl="revTx" presStyleIdx="1" presStyleCnt="6">
        <dgm:presLayoutVars>
          <dgm:bulletEnabled val="1"/>
        </dgm:presLayoutVars>
      </dgm:prSet>
      <dgm:spPr/>
    </dgm:pt>
    <dgm:pt modelId="{7EC9D50E-A853-4DA0-8DC9-FB8C480DB1AC}" type="pres">
      <dgm:prSet presAssocID="{F8F8DB7A-4D8E-4D9B-8D21-A38915A2B499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7CAA0F67-49D8-4240-8D6A-113A2C782888}" type="pres">
      <dgm:prSet presAssocID="{F8F8DB7A-4D8E-4D9B-8D21-A38915A2B499}" presName="childText" presStyleLbl="revTx" presStyleIdx="2" presStyleCnt="6">
        <dgm:presLayoutVars>
          <dgm:bulletEnabled val="1"/>
        </dgm:presLayoutVars>
      </dgm:prSet>
      <dgm:spPr/>
    </dgm:pt>
    <dgm:pt modelId="{100ADF62-678C-4528-B03E-7CEB5BFB9E42}" type="pres">
      <dgm:prSet presAssocID="{2C8931B2-210E-4CBE-A1D2-C292599EE26F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50DC2198-ADB4-47D3-8536-5FAB8B5B71BA}" type="pres">
      <dgm:prSet presAssocID="{2C8931B2-210E-4CBE-A1D2-C292599EE26F}" presName="childText" presStyleLbl="revTx" presStyleIdx="3" presStyleCnt="6">
        <dgm:presLayoutVars>
          <dgm:bulletEnabled val="1"/>
        </dgm:presLayoutVars>
      </dgm:prSet>
      <dgm:spPr/>
    </dgm:pt>
    <dgm:pt modelId="{59CB3342-5DB6-4938-BCF5-C363C5E5B0E9}" type="pres">
      <dgm:prSet presAssocID="{8186FEB2-D1B7-4B36-98F8-86F42132AB55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894A825F-4244-4FAD-B681-B47E1B89139F}" type="pres">
      <dgm:prSet presAssocID="{8186FEB2-D1B7-4B36-98F8-86F42132AB55}" presName="childText" presStyleLbl="revTx" presStyleIdx="4" presStyleCnt="6">
        <dgm:presLayoutVars>
          <dgm:bulletEnabled val="1"/>
        </dgm:presLayoutVars>
      </dgm:prSet>
      <dgm:spPr/>
    </dgm:pt>
    <dgm:pt modelId="{CEBAFB8C-0778-491E-BFD2-EC25B000D555}" type="pres">
      <dgm:prSet presAssocID="{2F1DE495-3561-44E6-A1BA-26AAC56320A4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3238423A-601B-43F4-B060-C980C5E2DBB8}" type="pres">
      <dgm:prSet presAssocID="{2F1DE495-3561-44E6-A1BA-26AAC56320A4}" presName="childText" presStyleLbl="revTx" presStyleIdx="5" presStyleCnt="6">
        <dgm:presLayoutVars>
          <dgm:bulletEnabled val="1"/>
        </dgm:presLayoutVars>
      </dgm:prSet>
      <dgm:spPr/>
    </dgm:pt>
  </dgm:ptLst>
  <dgm:cxnLst>
    <dgm:cxn modelId="{4A769D0C-D7F0-4D1F-A868-76EE34B0801E}" type="presOf" srcId="{BFCCE5C1-3300-43A5-A179-CDD252E7948C}" destId="{894A825F-4244-4FAD-B681-B47E1B89139F}" srcOrd="0" destOrd="0" presId="urn:microsoft.com/office/officeart/2005/8/layout/vList2"/>
    <dgm:cxn modelId="{A7DFD61C-7704-4A0E-83F5-951D129A6991}" type="presOf" srcId="{16DA3B29-58E4-4901-B7DF-FBD251A70A8C}" destId="{7CAA0F67-49D8-4240-8D6A-113A2C782888}" srcOrd="0" destOrd="0" presId="urn:microsoft.com/office/officeart/2005/8/layout/vList2"/>
    <dgm:cxn modelId="{9DA98E25-F9EB-4EC6-A222-30BF45FAB545}" type="presOf" srcId="{2C8931B2-210E-4CBE-A1D2-C292599EE26F}" destId="{100ADF62-678C-4528-B03E-7CEB5BFB9E42}" srcOrd="0" destOrd="0" presId="urn:microsoft.com/office/officeart/2005/8/layout/vList2"/>
    <dgm:cxn modelId="{CAC2C825-7C2C-4A18-9EC8-9D0DC2D68D85}" srcId="{2C8931B2-210E-4CBE-A1D2-C292599EE26F}" destId="{009A4D12-C5A3-4E97-8F98-8F9CF9F66EA6}" srcOrd="0" destOrd="0" parTransId="{86D0D3B3-EF63-4297-8BAD-E98A6C5B2DFA}" sibTransId="{6670DEDA-A74A-4E22-A649-708D74E9F197}"/>
    <dgm:cxn modelId="{2218682F-4B17-41D5-97EC-9636705208D2}" type="presOf" srcId="{2209E016-5A96-4F5E-816D-03900192F782}" destId="{B85C9F78-20D2-42C5-9850-E0F747402D09}" srcOrd="0" destOrd="0" presId="urn:microsoft.com/office/officeart/2005/8/layout/vList2"/>
    <dgm:cxn modelId="{C343A52F-A8DB-49BE-82D7-6E50AF9515C3}" type="presOf" srcId="{D94AFD1E-A412-467C-AEDB-126FA3B7DCAA}" destId="{447EFADC-9E38-4A4F-B115-B827B50513EA}" srcOrd="0" destOrd="0" presId="urn:microsoft.com/office/officeart/2005/8/layout/vList2"/>
    <dgm:cxn modelId="{1B7C3C31-3224-4127-8BE1-19855929F252}" srcId="{2209E016-5A96-4F5E-816D-03900192F782}" destId="{D94AFD1E-A412-467C-AEDB-126FA3B7DCAA}" srcOrd="1" destOrd="0" parTransId="{329B047E-D2D2-4852-8DCB-DE4BD2409DF6}" sibTransId="{EBFD0B5F-4F01-48E8-B829-E3EEF3DC2C96}"/>
    <dgm:cxn modelId="{03CD3832-A9EC-4D2C-A497-C661C9F65518}" type="presOf" srcId="{F8F8DB7A-4D8E-4D9B-8D21-A38915A2B499}" destId="{7EC9D50E-A853-4DA0-8DC9-FB8C480DB1AC}" srcOrd="0" destOrd="0" presId="urn:microsoft.com/office/officeart/2005/8/layout/vList2"/>
    <dgm:cxn modelId="{B208165E-1E3F-42A9-A6D3-602D31183E1D}" type="presOf" srcId="{6FB3175C-26F2-4D94-8CF8-FDE3E46812B7}" destId="{05ABFDB0-D437-4C49-8AEA-7843AADF93DB}" srcOrd="0" destOrd="0" presId="urn:microsoft.com/office/officeart/2005/8/layout/vList2"/>
    <dgm:cxn modelId="{3B8B7E44-27D5-4285-AEF5-8145976808F0}" srcId="{2209E016-5A96-4F5E-816D-03900192F782}" destId="{F8F8DB7A-4D8E-4D9B-8D21-A38915A2B499}" srcOrd="2" destOrd="0" parTransId="{33F93C1B-488A-4AF7-8486-2B53CA7F310E}" sibTransId="{DBA44860-8303-4B95-B856-6DD75034C017}"/>
    <dgm:cxn modelId="{879A2952-F69F-476F-8E1A-69695FE9DE38}" srcId="{F8F8DB7A-4D8E-4D9B-8D21-A38915A2B499}" destId="{16DA3B29-58E4-4901-B7DF-FBD251A70A8C}" srcOrd="0" destOrd="0" parTransId="{6FB250B2-AA55-4B39-BDE7-4519E11A9B85}" sibTransId="{FEC19EA2-5A71-48FC-9DBB-31EFE32CE2DC}"/>
    <dgm:cxn modelId="{88511D77-7C0E-449E-974D-63EB7995868F}" srcId="{EC1F398B-3D58-42FA-BD4D-AA7FFC0BD4AE}" destId="{ECBE3542-3EC4-4F95-BB42-D6AADF35003D}" srcOrd="0" destOrd="0" parTransId="{B92C64BB-75AB-4AD6-B978-12B558B7A847}" sibTransId="{281B457C-E0F5-4253-AEC5-93080923AFA7}"/>
    <dgm:cxn modelId="{78F6257C-19D1-4F28-89D0-4FE6A485092E}" srcId="{8186FEB2-D1B7-4B36-98F8-86F42132AB55}" destId="{BFCCE5C1-3300-43A5-A179-CDD252E7948C}" srcOrd="0" destOrd="0" parTransId="{30A8AE7D-74CF-470F-86A7-0EFD1D4250F8}" sibTransId="{36B3B51D-49E7-4613-BEC0-E09AB250A232}"/>
    <dgm:cxn modelId="{8F5C4E7C-B4E8-430C-B3AA-93BB05D00B12}" type="presOf" srcId="{27F64FB8-8E4D-4763-A617-AA71D0283C3E}" destId="{3238423A-601B-43F4-B060-C980C5E2DBB8}" srcOrd="0" destOrd="0" presId="urn:microsoft.com/office/officeart/2005/8/layout/vList2"/>
    <dgm:cxn modelId="{D8BFC17F-C76E-4D51-9629-BA4EA1A951FF}" type="presOf" srcId="{009A4D12-C5A3-4E97-8F98-8F9CF9F66EA6}" destId="{50DC2198-ADB4-47D3-8536-5FAB8B5B71BA}" srcOrd="0" destOrd="0" presId="urn:microsoft.com/office/officeart/2005/8/layout/vList2"/>
    <dgm:cxn modelId="{D9D5E3AB-7AEB-447B-8B94-9621179797A5}" srcId="{2F1DE495-3561-44E6-A1BA-26AAC56320A4}" destId="{27F64FB8-8E4D-4763-A617-AA71D0283C3E}" srcOrd="0" destOrd="0" parTransId="{A71B8ACA-A49F-487A-8A7F-25344904D489}" sibTransId="{E7A37327-6D2C-435B-A1FA-B1701B67B5CC}"/>
    <dgm:cxn modelId="{125887AF-0B6D-417A-8C68-693235ACD883}" srcId="{2209E016-5A96-4F5E-816D-03900192F782}" destId="{EC1F398B-3D58-42FA-BD4D-AA7FFC0BD4AE}" srcOrd="0" destOrd="0" parTransId="{33F8D060-021F-4834-AAE6-A7D8BA7DECC9}" sibTransId="{2765AFBE-5C36-4A6A-B20F-338D7614175A}"/>
    <dgm:cxn modelId="{8F476DB0-FAC4-428D-BCD8-C3430D4E3857}" type="presOf" srcId="{8186FEB2-D1B7-4B36-98F8-86F42132AB55}" destId="{59CB3342-5DB6-4938-BCF5-C363C5E5B0E9}" srcOrd="0" destOrd="0" presId="urn:microsoft.com/office/officeart/2005/8/layout/vList2"/>
    <dgm:cxn modelId="{940D78C5-B759-4BF4-84EC-9312944000EA}" srcId="{2209E016-5A96-4F5E-816D-03900192F782}" destId="{2F1DE495-3561-44E6-A1BA-26AAC56320A4}" srcOrd="5" destOrd="0" parTransId="{B4D0A444-141D-419A-94CF-7F2B13E95133}" sibTransId="{41C066C3-76D9-44CF-8F53-9989CBF92D78}"/>
    <dgm:cxn modelId="{733E95C7-5B03-4FF6-B207-1E5DCCD544FE}" srcId="{2209E016-5A96-4F5E-816D-03900192F782}" destId="{2C8931B2-210E-4CBE-A1D2-C292599EE26F}" srcOrd="3" destOrd="0" parTransId="{C79F471E-754D-47B6-A0B5-1305B51D8773}" sibTransId="{1B201391-1F9F-47B4-86DE-9BF70F595AC2}"/>
    <dgm:cxn modelId="{2EF17BCD-134E-4CB9-8BD7-84861B99C3A7}" type="presOf" srcId="{EC1F398B-3D58-42FA-BD4D-AA7FFC0BD4AE}" destId="{0E8B290C-F341-4ECD-A028-6B4A93E0AF79}" srcOrd="0" destOrd="0" presId="urn:microsoft.com/office/officeart/2005/8/layout/vList2"/>
    <dgm:cxn modelId="{45FF57D1-D79B-42EC-A79D-A06955D1DC27}" type="presOf" srcId="{ECBE3542-3EC4-4F95-BB42-D6AADF35003D}" destId="{D3EE4470-69AF-490D-A94F-9F57823C4294}" srcOrd="0" destOrd="0" presId="urn:microsoft.com/office/officeart/2005/8/layout/vList2"/>
    <dgm:cxn modelId="{F10391DB-B07C-4CE7-B0FB-6A9931C5E560}" srcId="{2209E016-5A96-4F5E-816D-03900192F782}" destId="{8186FEB2-D1B7-4B36-98F8-86F42132AB55}" srcOrd="4" destOrd="0" parTransId="{AE255F26-CFC3-4400-8E96-F557B35224EA}" sibTransId="{4124138C-49E4-49E9-A034-D30F48230471}"/>
    <dgm:cxn modelId="{6E6B4DE6-B4C4-435D-BDE9-BF1FB7C56578}" srcId="{D94AFD1E-A412-467C-AEDB-126FA3B7DCAA}" destId="{6FB3175C-26F2-4D94-8CF8-FDE3E46812B7}" srcOrd="0" destOrd="0" parTransId="{96012697-AF44-4E57-B68B-6257C454FF4F}" sibTransId="{0C3D697A-7AA7-4A6D-BAD3-426FA73784FE}"/>
    <dgm:cxn modelId="{2E027AF2-B6FA-4F8E-AD8C-370CB63FFC26}" type="presOf" srcId="{2F1DE495-3561-44E6-A1BA-26AAC56320A4}" destId="{CEBAFB8C-0778-491E-BFD2-EC25B000D555}" srcOrd="0" destOrd="0" presId="urn:microsoft.com/office/officeart/2005/8/layout/vList2"/>
    <dgm:cxn modelId="{88987879-4F0E-4CA3-A2DA-CCAD90A633A1}" type="presParOf" srcId="{B85C9F78-20D2-42C5-9850-E0F747402D09}" destId="{0E8B290C-F341-4ECD-A028-6B4A93E0AF79}" srcOrd="0" destOrd="0" presId="urn:microsoft.com/office/officeart/2005/8/layout/vList2"/>
    <dgm:cxn modelId="{E963FAB7-C7AC-4777-B5FE-83337C247888}" type="presParOf" srcId="{B85C9F78-20D2-42C5-9850-E0F747402D09}" destId="{D3EE4470-69AF-490D-A94F-9F57823C4294}" srcOrd="1" destOrd="0" presId="urn:microsoft.com/office/officeart/2005/8/layout/vList2"/>
    <dgm:cxn modelId="{CE05E69F-9FCC-4919-A606-CD050DB1C3F7}" type="presParOf" srcId="{B85C9F78-20D2-42C5-9850-E0F747402D09}" destId="{447EFADC-9E38-4A4F-B115-B827B50513EA}" srcOrd="2" destOrd="0" presId="urn:microsoft.com/office/officeart/2005/8/layout/vList2"/>
    <dgm:cxn modelId="{C5A13197-1AC5-4F15-8980-14AA64B4B3A6}" type="presParOf" srcId="{B85C9F78-20D2-42C5-9850-E0F747402D09}" destId="{05ABFDB0-D437-4C49-8AEA-7843AADF93DB}" srcOrd="3" destOrd="0" presId="urn:microsoft.com/office/officeart/2005/8/layout/vList2"/>
    <dgm:cxn modelId="{FED0999E-990F-46CF-B5D0-CD928CB8BE17}" type="presParOf" srcId="{B85C9F78-20D2-42C5-9850-E0F747402D09}" destId="{7EC9D50E-A853-4DA0-8DC9-FB8C480DB1AC}" srcOrd="4" destOrd="0" presId="urn:microsoft.com/office/officeart/2005/8/layout/vList2"/>
    <dgm:cxn modelId="{420D0F3A-DFAB-4B53-A3AC-7FCE282E1D41}" type="presParOf" srcId="{B85C9F78-20D2-42C5-9850-E0F747402D09}" destId="{7CAA0F67-49D8-4240-8D6A-113A2C782888}" srcOrd="5" destOrd="0" presId="urn:microsoft.com/office/officeart/2005/8/layout/vList2"/>
    <dgm:cxn modelId="{231FEF13-DE3D-4B9F-B6CE-C6C38E6DBEB9}" type="presParOf" srcId="{B85C9F78-20D2-42C5-9850-E0F747402D09}" destId="{100ADF62-678C-4528-B03E-7CEB5BFB9E42}" srcOrd="6" destOrd="0" presId="urn:microsoft.com/office/officeart/2005/8/layout/vList2"/>
    <dgm:cxn modelId="{08E06CB8-2D7C-4C59-99C5-2B7725099E25}" type="presParOf" srcId="{B85C9F78-20D2-42C5-9850-E0F747402D09}" destId="{50DC2198-ADB4-47D3-8536-5FAB8B5B71BA}" srcOrd="7" destOrd="0" presId="urn:microsoft.com/office/officeart/2005/8/layout/vList2"/>
    <dgm:cxn modelId="{347C1719-726D-4265-A33E-56F65B936D10}" type="presParOf" srcId="{B85C9F78-20D2-42C5-9850-E0F747402D09}" destId="{59CB3342-5DB6-4938-BCF5-C363C5E5B0E9}" srcOrd="8" destOrd="0" presId="urn:microsoft.com/office/officeart/2005/8/layout/vList2"/>
    <dgm:cxn modelId="{51C1B4D7-76A6-4A23-88A1-F572003C818B}" type="presParOf" srcId="{B85C9F78-20D2-42C5-9850-E0F747402D09}" destId="{894A825F-4244-4FAD-B681-B47E1B89139F}" srcOrd="9" destOrd="0" presId="urn:microsoft.com/office/officeart/2005/8/layout/vList2"/>
    <dgm:cxn modelId="{038E152B-FAEC-41E3-BAE0-4162B5DD50F6}" type="presParOf" srcId="{B85C9F78-20D2-42C5-9850-E0F747402D09}" destId="{CEBAFB8C-0778-491E-BFD2-EC25B000D555}" srcOrd="10" destOrd="0" presId="urn:microsoft.com/office/officeart/2005/8/layout/vList2"/>
    <dgm:cxn modelId="{EA1EFFCD-4B2D-4364-9CB1-5F5CEFAD410D}" type="presParOf" srcId="{B85C9F78-20D2-42C5-9850-E0F747402D09}" destId="{3238423A-601B-43F4-B060-C980C5E2DBB8}" srcOrd="1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8B290C-F341-4ECD-A028-6B4A93E0AF79}">
      <dsp:nvSpPr>
        <dsp:cNvPr id="0" name=""/>
        <dsp:cNvSpPr/>
      </dsp:nvSpPr>
      <dsp:spPr>
        <a:xfrm>
          <a:off x="0" y="177642"/>
          <a:ext cx="1801436" cy="28079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E" sz="1200" kern="1200"/>
            <a:t>Tier 1</a:t>
          </a:r>
        </a:p>
      </dsp:txBody>
      <dsp:txXfrm>
        <a:off x="13707" y="191349"/>
        <a:ext cx="1774022" cy="253385"/>
      </dsp:txXfrm>
    </dsp:sp>
    <dsp:sp modelId="{D3EE4470-69AF-490D-A94F-9F57823C4294}">
      <dsp:nvSpPr>
        <dsp:cNvPr id="0" name=""/>
        <dsp:cNvSpPr/>
      </dsp:nvSpPr>
      <dsp:spPr>
        <a:xfrm>
          <a:off x="0" y="439524"/>
          <a:ext cx="1801436" cy="198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96" tIns="15240" rIns="85344" bIns="15240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BE" sz="900" kern="1200"/>
            <a:t>Technology vendors</a:t>
          </a:r>
        </a:p>
      </dsp:txBody>
      <dsp:txXfrm>
        <a:off x="0" y="439524"/>
        <a:ext cx="1801436" cy="198720"/>
      </dsp:txXfrm>
    </dsp:sp>
    <dsp:sp modelId="{447EFADC-9E38-4A4F-B115-B827B50513EA}">
      <dsp:nvSpPr>
        <dsp:cNvPr id="0" name=""/>
        <dsp:cNvSpPr/>
      </dsp:nvSpPr>
      <dsp:spPr>
        <a:xfrm>
          <a:off x="0" y="638244"/>
          <a:ext cx="1801436" cy="28079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E" sz="1200" kern="1200"/>
            <a:t>Tier 2</a:t>
          </a:r>
        </a:p>
      </dsp:txBody>
      <dsp:txXfrm>
        <a:off x="13707" y="651951"/>
        <a:ext cx="1774022" cy="253385"/>
      </dsp:txXfrm>
    </dsp:sp>
    <dsp:sp modelId="{05ABFDB0-D437-4C49-8AEA-7843AADF93DB}">
      <dsp:nvSpPr>
        <dsp:cNvPr id="0" name=""/>
        <dsp:cNvSpPr/>
      </dsp:nvSpPr>
      <dsp:spPr>
        <a:xfrm>
          <a:off x="0" y="919044"/>
          <a:ext cx="1801436" cy="198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96" tIns="15240" rIns="85344" bIns="15240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BE" sz="900" kern="1200"/>
            <a:t>System integrators</a:t>
          </a:r>
        </a:p>
      </dsp:txBody>
      <dsp:txXfrm>
        <a:off x="0" y="919044"/>
        <a:ext cx="1801436" cy="198720"/>
      </dsp:txXfrm>
    </dsp:sp>
    <dsp:sp modelId="{7EC9D50E-A853-4DA0-8DC9-FB8C480DB1AC}">
      <dsp:nvSpPr>
        <dsp:cNvPr id="0" name=""/>
        <dsp:cNvSpPr/>
      </dsp:nvSpPr>
      <dsp:spPr>
        <a:xfrm>
          <a:off x="0" y="1117764"/>
          <a:ext cx="1801436" cy="28079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E" sz="1200" kern="1200"/>
            <a:t>Tier 3</a:t>
          </a:r>
        </a:p>
      </dsp:txBody>
      <dsp:txXfrm>
        <a:off x="13707" y="1131471"/>
        <a:ext cx="1774022" cy="253385"/>
      </dsp:txXfrm>
    </dsp:sp>
    <dsp:sp modelId="{7CAA0F67-49D8-4240-8D6A-113A2C782888}">
      <dsp:nvSpPr>
        <dsp:cNvPr id="0" name=""/>
        <dsp:cNvSpPr/>
      </dsp:nvSpPr>
      <dsp:spPr>
        <a:xfrm>
          <a:off x="0" y="1398564"/>
          <a:ext cx="1801436" cy="2670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96" tIns="15240" rIns="85344" bIns="15240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BE" sz="900" kern="1200"/>
            <a:t>Original equipment manufacturers</a:t>
          </a:r>
        </a:p>
      </dsp:txBody>
      <dsp:txXfrm>
        <a:off x="0" y="1398564"/>
        <a:ext cx="1801436" cy="267030"/>
      </dsp:txXfrm>
    </dsp:sp>
    <dsp:sp modelId="{100ADF62-678C-4528-B03E-7CEB5BFB9E42}">
      <dsp:nvSpPr>
        <dsp:cNvPr id="0" name=""/>
        <dsp:cNvSpPr/>
      </dsp:nvSpPr>
      <dsp:spPr>
        <a:xfrm>
          <a:off x="0" y="1665594"/>
          <a:ext cx="1801436" cy="28079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E" sz="1200" kern="1200"/>
            <a:t>Tier 4</a:t>
          </a:r>
        </a:p>
      </dsp:txBody>
      <dsp:txXfrm>
        <a:off x="13707" y="1679301"/>
        <a:ext cx="1774022" cy="253385"/>
      </dsp:txXfrm>
    </dsp:sp>
    <dsp:sp modelId="{50DC2198-ADB4-47D3-8536-5FAB8B5B71BA}">
      <dsp:nvSpPr>
        <dsp:cNvPr id="0" name=""/>
        <dsp:cNvSpPr/>
      </dsp:nvSpPr>
      <dsp:spPr>
        <a:xfrm>
          <a:off x="0" y="1946394"/>
          <a:ext cx="1801436" cy="2670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96" tIns="15240" rIns="85344" bIns="15240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BE" sz="900" kern="1200"/>
            <a:t>Sub-component suppliers /distributors</a:t>
          </a:r>
        </a:p>
      </dsp:txBody>
      <dsp:txXfrm>
        <a:off x="0" y="1946394"/>
        <a:ext cx="1801436" cy="267030"/>
      </dsp:txXfrm>
    </dsp:sp>
    <dsp:sp modelId="{59CB3342-5DB6-4938-BCF5-C363C5E5B0E9}">
      <dsp:nvSpPr>
        <dsp:cNvPr id="0" name=""/>
        <dsp:cNvSpPr/>
      </dsp:nvSpPr>
      <dsp:spPr>
        <a:xfrm>
          <a:off x="0" y="2213424"/>
          <a:ext cx="1801436" cy="28079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E" sz="1200" kern="1200"/>
            <a:t>Tier 5</a:t>
          </a:r>
        </a:p>
      </dsp:txBody>
      <dsp:txXfrm>
        <a:off x="13707" y="2227131"/>
        <a:ext cx="1774022" cy="253385"/>
      </dsp:txXfrm>
    </dsp:sp>
    <dsp:sp modelId="{894A825F-4244-4FAD-B681-B47E1B89139F}">
      <dsp:nvSpPr>
        <dsp:cNvPr id="0" name=""/>
        <dsp:cNvSpPr/>
      </dsp:nvSpPr>
      <dsp:spPr>
        <a:xfrm>
          <a:off x="0" y="2494224"/>
          <a:ext cx="1801436" cy="198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96" tIns="15240" rIns="85344" bIns="15240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BE" sz="900" kern="1200"/>
            <a:t>Processors/fabricators</a:t>
          </a:r>
        </a:p>
      </dsp:txBody>
      <dsp:txXfrm>
        <a:off x="0" y="2494224"/>
        <a:ext cx="1801436" cy="198720"/>
      </dsp:txXfrm>
    </dsp:sp>
    <dsp:sp modelId="{CEBAFB8C-0778-491E-BFD2-EC25B000D555}">
      <dsp:nvSpPr>
        <dsp:cNvPr id="0" name=""/>
        <dsp:cNvSpPr/>
      </dsp:nvSpPr>
      <dsp:spPr>
        <a:xfrm>
          <a:off x="0" y="2692944"/>
          <a:ext cx="1801436" cy="28079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E" sz="1200" kern="1200"/>
            <a:t>Tier 6</a:t>
          </a:r>
        </a:p>
      </dsp:txBody>
      <dsp:txXfrm>
        <a:off x="13707" y="2706651"/>
        <a:ext cx="1774022" cy="253385"/>
      </dsp:txXfrm>
    </dsp:sp>
    <dsp:sp modelId="{3238423A-601B-43F4-B060-C980C5E2DBB8}">
      <dsp:nvSpPr>
        <dsp:cNvPr id="0" name=""/>
        <dsp:cNvSpPr/>
      </dsp:nvSpPr>
      <dsp:spPr>
        <a:xfrm>
          <a:off x="0" y="2973744"/>
          <a:ext cx="1801436" cy="198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96" tIns="15240" rIns="85344" bIns="15240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BE" sz="900" kern="1200"/>
            <a:t>Raw material suppliers/miners</a:t>
          </a:r>
        </a:p>
      </dsp:txBody>
      <dsp:txXfrm>
        <a:off x="0" y="2973744"/>
        <a:ext cx="1801436" cy="1987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0.46199</cdr:x>
      <cdr:y>0.76694</cdr:y>
    </cdr:from>
    <cdr:to>
      <cdr:x>0.57866</cdr:x>
      <cdr:y>0.76694</cdr:y>
    </cdr:to>
    <cdr:cxnSp macro="">
      <cdr:nvCxnSpPr>
        <cdr:cNvPr id="2" name="Straight Connector 1">
          <a:extLst xmlns:a="http://schemas.openxmlformats.org/drawingml/2006/main">
            <a:ext uri="{FF2B5EF4-FFF2-40B4-BE49-F238E27FC236}">
              <a16:creationId xmlns:a16="http://schemas.microsoft.com/office/drawing/2014/main" id="{1E2FECFC-D549-46D4-894B-F971B663FCBA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>
          <a:off x="3834925" y="2623345"/>
          <a:ext cx="968509" cy="0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rgbClr val="C00000"/>
          </a:solidFill>
          <a:headEnd type="diamond"/>
          <a:tailEnd type="diamond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0.57885</cdr:x>
      <cdr:y>0.76694</cdr:y>
    </cdr:from>
    <cdr:to>
      <cdr:x>0.69553</cdr:x>
      <cdr:y>0.76694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E10D9FCC-384B-47A3-9A3F-70A2B96C2EC3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>
          <a:off x="4805015" y="2623345"/>
          <a:ext cx="968509" cy="0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rgbClr val="C00000"/>
          </a:solidFill>
          <a:headEnd type="diamond"/>
          <a:tailEnd type="diamond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0.1125</cdr:x>
      <cdr:y>0.77689</cdr:y>
    </cdr:from>
    <cdr:to>
      <cdr:x>0.23281</cdr:x>
      <cdr:y>0.80486</cdr:y>
    </cdr:to>
    <cdr:cxnSp macro="">
      <cdr:nvCxnSpPr>
        <cdr:cNvPr id="4" name="Straight Connector 3">
          <a:extLst xmlns:a="http://schemas.openxmlformats.org/drawingml/2006/main">
            <a:ext uri="{FF2B5EF4-FFF2-40B4-BE49-F238E27FC236}">
              <a16:creationId xmlns:a16="http://schemas.microsoft.com/office/drawing/2014/main" id="{13995D7A-D199-4B2C-9D1A-8E0644BF1001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 flipV="1">
          <a:off x="933855" y="2657392"/>
          <a:ext cx="998705" cy="95658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rgbClr val="002060"/>
          </a:solidFill>
          <a:headEnd type="diamond"/>
          <a:tailEnd type="diamond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0.34531</cdr:x>
      <cdr:y>0.69245</cdr:y>
    </cdr:from>
    <cdr:to>
      <cdr:x>0.46199</cdr:x>
      <cdr:y>0.7162</cdr:y>
    </cdr:to>
    <cdr:cxnSp macro="">
      <cdr:nvCxnSpPr>
        <cdr:cNvPr id="8" name="Straight Connector 7">
          <a:extLst xmlns:a="http://schemas.openxmlformats.org/drawingml/2006/main">
            <a:ext uri="{FF2B5EF4-FFF2-40B4-BE49-F238E27FC236}">
              <a16:creationId xmlns:a16="http://schemas.microsoft.com/office/drawing/2014/main" id="{B25E0114-A440-402C-A9C6-C2D7BE29072C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 flipV="1">
          <a:off x="2866416" y="2368554"/>
          <a:ext cx="968509" cy="81232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rgbClr val="002060"/>
          </a:solidFill>
          <a:headEnd type="diamond"/>
          <a:tailEnd type="diamond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0.46199</cdr:x>
      <cdr:y>0.64956</cdr:y>
    </cdr:from>
    <cdr:to>
      <cdr:x>0.57677</cdr:x>
      <cdr:y>0.69433</cdr:y>
    </cdr:to>
    <cdr:cxnSp macro="">
      <cdr:nvCxnSpPr>
        <cdr:cNvPr id="10" name="Straight Connector 9">
          <a:extLst xmlns:a="http://schemas.openxmlformats.org/drawingml/2006/main">
            <a:ext uri="{FF2B5EF4-FFF2-40B4-BE49-F238E27FC236}">
              <a16:creationId xmlns:a16="http://schemas.microsoft.com/office/drawing/2014/main" id="{B25E0114-A440-402C-A9C6-C2D7BE29072C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 flipV="1">
          <a:off x="3834925" y="2221858"/>
          <a:ext cx="952817" cy="153133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rgbClr val="002060"/>
          </a:solidFill>
          <a:headEnd type="diamond"/>
          <a:tailEnd type="diamond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0.69533</cdr:x>
      <cdr:y>0.60811</cdr:y>
    </cdr:from>
    <cdr:to>
      <cdr:x>0.812</cdr:x>
      <cdr:y>0.60811</cdr:y>
    </cdr:to>
    <cdr:cxnSp macro="">
      <cdr:nvCxnSpPr>
        <cdr:cNvPr id="12" name="Straight Connector 11">
          <a:extLst xmlns:a="http://schemas.openxmlformats.org/drawingml/2006/main">
            <a:ext uri="{FF2B5EF4-FFF2-40B4-BE49-F238E27FC236}">
              <a16:creationId xmlns:a16="http://schemas.microsoft.com/office/drawing/2014/main" id="{32BCEDF9-2C52-4ECC-8C65-E677299239D7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 flipV="1">
          <a:off x="5771891" y="2080053"/>
          <a:ext cx="968509" cy="1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rgbClr val="002060"/>
          </a:solidFill>
          <a:headEnd type="diamond"/>
          <a:tailEnd type="diamond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0.812</cdr:x>
      <cdr:y>0.60811</cdr:y>
    </cdr:from>
    <cdr:to>
      <cdr:x>0.92868</cdr:x>
      <cdr:y>0.60811</cdr:y>
    </cdr:to>
    <cdr:cxnSp macro="">
      <cdr:nvCxnSpPr>
        <cdr:cNvPr id="14" name="Straight Connector 13">
          <a:extLst xmlns:a="http://schemas.openxmlformats.org/drawingml/2006/main">
            <a:ext uri="{FF2B5EF4-FFF2-40B4-BE49-F238E27FC236}">
              <a16:creationId xmlns:a16="http://schemas.microsoft.com/office/drawing/2014/main" id="{FCFB219F-8018-4515-ADBD-516C74F45F29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 flipV="1">
          <a:off x="6740400" y="2080053"/>
          <a:ext cx="968509" cy="1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rgbClr val="002060"/>
          </a:solidFill>
          <a:headEnd type="diamond"/>
          <a:tailEnd type="diamond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45603C0-42B7-4EDE-A488-EB8CDC9FEB2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111326-07C7-4E84-8B5D-B62FE9217A3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57C65F-5CEC-4453-A5F7-F04FDABD24E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5E110E-A50A-4501-BA67-4492E2C5DFE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3C437F-596A-4783-8A5F-1FE447D347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562775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9F5191-2ACB-4E69-A38D-A2BEB4F308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9586120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9F5191-2ACB-4E69-A38D-A2BEB4F308F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8809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9F5191-2ACB-4E69-A38D-A2BEB4F308F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10193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9F5191-2ACB-4E69-A38D-A2BEB4F308F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61100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9F5191-2ACB-4E69-A38D-A2BEB4F308FF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39586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9F5191-2ACB-4E69-A38D-A2BEB4F308FF}" type="slidenum">
              <a:rPr lang="en-GB" smtClean="0"/>
              <a:t>12</a:t>
            </a:fld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86016305-14BD-4573-97E7-8E215B816478}" type="datetime1">
              <a:rPr lang="en-US" smtClean="0"/>
              <a:t>10/14/2021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9036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people standing in front of a body of water&#10;&#10;Description generated with high confidence">
            <a:extLst>
              <a:ext uri="{FF2B5EF4-FFF2-40B4-BE49-F238E27FC236}">
                <a16:creationId xmlns:a16="http://schemas.microsoft.com/office/drawing/2014/main" id="{CD2B3558-844C-4E68-8424-A289245A6B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6" y="0"/>
            <a:ext cx="9142857" cy="2512524"/>
          </a:xfrm>
          <a:prstGeom prst="rect">
            <a:avLst/>
          </a:prstGeom>
        </p:spPr>
      </p:pic>
      <p:sp>
        <p:nvSpPr>
          <p:cNvPr id="8" name="Shape 36">
            <a:extLst>
              <a:ext uri="{FF2B5EF4-FFF2-40B4-BE49-F238E27FC236}">
                <a16:creationId xmlns:a16="http://schemas.microsoft.com/office/drawing/2014/main" id="{0033A291-BA12-499F-A20F-BAE4A4DDF763}"/>
              </a:ext>
            </a:extLst>
          </p:cNvPr>
          <p:cNvSpPr/>
          <p:nvPr userDrawn="1"/>
        </p:nvSpPr>
        <p:spPr>
          <a:xfrm>
            <a:off x="1446136" y="1811436"/>
            <a:ext cx="1406465" cy="14021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5875" cap="flat">
            <a:solidFill>
              <a:srgbClr val="95C023"/>
            </a:solidFill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 sz="2400"/>
          </a:p>
        </p:txBody>
      </p:sp>
      <p:sp>
        <p:nvSpPr>
          <p:cNvPr id="9" name="Shape 38">
            <a:extLst>
              <a:ext uri="{FF2B5EF4-FFF2-40B4-BE49-F238E27FC236}">
                <a16:creationId xmlns:a16="http://schemas.microsoft.com/office/drawing/2014/main" id="{7D54B393-FD08-4AF9-9EEF-23DD7760BB3B}"/>
              </a:ext>
            </a:extLst>
          </p:cNvPr>
          <p:cNvSpPr/>
          <p:nvPr userDrawn="1"/>
        </p:nvSpPr>
        <p:spPr>
          <a:xfrm>
            <a:off x="373931" y="3370369"/>
            <a:ext cx="8288231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10000">
                <a:solidFill>
                  <a:srgbClr val="00BD96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lang="fr-BE" sz="3300">
                <a:solidFill>
                  <a:srgbClr val="005F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Voice of the </a:t>
            </a:r>
            <a:r>
              <a:rPr lang="fr-BE" sz="3300" err="1">
                <a:solidFill>
                  <a:srgbClr val="005F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European</a:t>
            </a:r>
            <a:r>
              <a:rPr lang="fr-BE" sz="3300">
                <a:solidFill>
                  <a:srgbClr val="005F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3300" err="1">
                <a:solidFill>
                  <a:srgbClr val="005F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Nuclear</a:t>
            </a:r>
            <a:r>
              <a:rPr lang="fr-BE" sz="3300">
                <a:solidFill>
                  <a:srgbClr val="005F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3300" err="1">
                <a:solidFill>
                  <a:srgbClr val="005F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Industry</a:t>
            </a:r>
            <a:endParaRPr sz="3300">
              <a:solidFill>
                <a:srgbClr val="005FA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39">
            <a:extLst>
              <a:ext uri="{FF2B5EF4-FFF2-40B4-BE49-F238E27FC236}">
                <a16:creationId xmlns:a16="http://schemas.microsoft.com/office/drawing/2014/main" id="{86D8B544-E5BA-4573-BA8D-24BC0B73054B}"/>
              </a:ext>
            </a:extLst>
          </p:cNvPr>
          <p:cNvSpPr/>
          <p:nvPr userDrawn="1"/>
        </p:nvSpPr>
        <p:spPr>
          <a:xfrm>
            <a:off x="532436" y="4333277"/>
            <a:ext cx="7971221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noAutofit/>
          </a:bodyPr>
          <a:lstStyle>
            <a:lvl1pPr>
              <a:lnSpc>
                <a:spcPct val="120000"/>
              </a:lnSpc>
              <a:defRPr sz="2000">
                <a:solidFill>
                  <a:srgbClr val="1A202E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lang="en-GB" sz="1500">
                <a:latin typeface="Arial" panose="020B0604020202020204" pitchFamily="34" charset="0"/>
                <a:cs typeface="Arial" panose="020B0604020202020204" pitchFamily="34" charset="0"/>
              </a:rPr>
              <a:t>FORATOM is the Brussels-based trade association for the nuclear energy industry in Europe. </a:t>
            </a:r>
            <a:endParaRPr sz="1500">
              <a:solidFill>
                <a:srgbClr val="1A202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40">
            <a:extLst>
              <a:ext uri="{FF2B5EF4-FFF2-40B4-BE49-F238E27FC236}">
                <a16:creationId xmlns:a16="http://schemas.microsoft.com/office/drawing/2014/main" id="{EB5925EC-02B0-4AF4-BC66-BC48F5B9C34D}"/>
              </a:ext>
            </a:extLst>
          </p:cNvPr>
          <p:cNvSpPr/>
          <p:nvPr userDrawn="1"/>
        </p:nvSpPr>
        <p:spPr>
          <a:xfrm flipV="1">
            <a:off x="738047" y="4071456"/>
            <a:ext cx="7560000" cy="2"/>
          </a:xfrm>
          <a:prstGeom prst="line">
            <a:avLst/>
          </a:prstGeom>
          <a:ln w="12700">
            <a:solidFill/>
            <a:miter lim="400000"/>
          </a:ln>
        </p:spPr>
        <p:txBody>
          <a:bodyPr lIns="38100" tIns="38100" rIns="38100" bIns="38100" anchor="ctr"/>
          <a:lstStyle/>
          <a:p>
            <a:pPr lvl="0">
              <a:defRPr sz="3200"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497299988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89423-F219-42C9-86A3-F491D897DE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504" y="3292095"/>
            <a:ext cx="7886700" cy="496887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  <p:pic>
        <p:nvPicPr>
          <p:cNvPr id="3" name="Picture 2" descr="A group of people standing in front of a body of water&#10;&#10;Description generated with high confidence">
            <a:extLst>
              <a:ext uri="{FF2B5EF4-FFF2-40B4-BE49-F238E27FC236}">
                <a16:creationId xmlns:a16="http://schemas.microsoft.com/office/drawing/2014/main" id="{F9576F02-3D63-4013-BCD4-EE08296C10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6" y="0"/>
            <a:ext cx="9142857" cy="2512524"/>
          </a:xfrm>
          <a:prstGeom prst="rect">
            <a:avLst/>
          </a:prstGeom>
        </p:spPr>
      </p:pic>
      <p:sp>
        <p:nvSpPr>
          <p:cNvPr id="4" name="Shape 36">
            <a:extLst>
              <a:ext uri="{FF2B5EF4-FFF2-40B4-BE49-F238E27FC236}">
                <a16:creationId xmlns:a16="http://schemas.microsoft.com/office/drawing/2014/main" id="{E6F31061-BD93-4358-B321-A0585CB3DAB1}"/>
              </a:ext>
            </a:extLst>
          </p:cNvPr>
          <p:cNvSpPr/>
          <p:nvPr userDrawn="1"/>
        </p:nvSpPr>
        <p:spPr>
          <a:xfrm>
            <a:off x="1446136" y="1811436"/>
            <a:ext cx="1406465" cy="14021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5875" cap="flat">
            <a:solidFill>
              <a:srgbClr val="95C023"/>
            </a:solidFill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 sz="2400"/>
          </a:p>
        </p:txBody>
      </p:sp>
      <p:sp>
        <p:nvSpPr>
          <p:cNvPr id="7" name="Shape 40">
            <a:extLst>
              <a:ext uri="{FF2B5EF4-FFF2-40B4-BE49-F238E27FC236}">
                <a16:creationId xmlns:a16="http://schemas.microsoft.com/office/drawing/2014/main" id="{2EF056DE-4BE1-468F-A2D8-920A360D9B4D}"/>
              </a:ext>
            </a:extLst>
          </p:cNvPr>
          <p:cNvSpPr/>
          <p:nvPr userDrawn="1"/>
        </p:nvSpPr>
        <p:spPr>
          <a:xfrm flipV="1">
            <a:off x="699947" y="3928581"/>
            <a:ext cx="7560000" cy="2"/>
          </a:xfrm>
          <a:prstGeom prst="line">
            <a:avLst/>
          </a:prstGeom>
          <a:ln w="12700">
            <a:solidFill/>
            <a:miter lim="400000"/>
          </a:ln>
        </p:spPr>
        <p:txBody>
          <a:bodyPr lIns="38100" tIns="38100" rIns="38100" bIns="38100" anchor="ctr"/>
          <a:lstStyle/>
          <a:p>
            <a:pPr lvl="0">
              <a:defRPr sz="3200"/>
            </a:pPr>
            <a:endParaRPr sz="240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A9C3A66-559A-4E1D-8B06-FE9307F3B55C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99947" y="4134499"/>
            <a:ext cx="5696626" cy="319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err="1"/>
              <a:t>Clik</a:t>
            </a:r>
            <a:r>
              <a:rPr lang="en-US"/>
              <a:t> to edit person name</a:t>
            </a:r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5B9D48C-5EE6-4CE1-805B-4C65C1F1484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9947" y="4654695"/>
            <a:ext cx="5641636" cy="341313"/>
          </a:xfrm>
        </p:spPr>
        <p:txBody>
          <a:bodyPr/>
          <a:lstStyle>
            <a:lvl1pPr>
              <a:defRPr/>
            </a:lvl1pPr>
            <a:lvl5pPr marL="1371600" indent="0">
              <a:buNone/>
              <a:defRPr/>
            </a:lvl5pPr>
          </a:lstStyle>
          <a:p>
            <a:pPr lvl="0"/>
            <a:r>
              <a:rPr lang="en-US" err="1"/>
              <a:t>Clik</a:t>
            </a:r>
            <a:r>
              <a:rPr lang="en-US"/>
              <a:t> to edit role, company, 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5202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E952E507-533A-4984-9BC5-E2D80FA30468}"/>
              </a:ext>
            </a:extLst>
          </p:cNvPr>
          <p:cNvGrpSpPr/>
          <p:nvPr userDrawn="1"/>
        </p:nvGrpSpPr>
        <p:grpSpPr>
          <a:xfrm>
            <a:off x="6286693" y="4717106"/>
            <a:ext cx="2585838" cy="324000"/>
            <a:chOff x="19366549" y="13183723"/>
            <a:chExt cx="3447783" cy="432000"/>
          </a:xfrm>
        </p:grpSpPr>
        <p:sp>
          <p:nvSpPr>
            <p:cNvPr id="11" name="Shape 91">
              <a:extLst>
                <a:ext uri="{FF2B5EF4-FFF2-40B4-BE49-F238E27FC236}">
                  <a16:creationId xmlns:a16="http://schemas.microsoft.com/office/drawing/2014/main" id="{D6A95729-1DBD-4F48-A54A-C2FC5F2E21EC}"/>
                </a:ext>
              </a:extLst>
            </p:cNvPr>
            <p:cNvSpPr/>
            <p:nvPr userDrawn="1"/>
          </p:nvSpPr>
          <p:spPr>
            <a:xfrm>
              <a:off x="19798549" y="13193443"/>
              <a:ext cx="3015783" cy="35838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anchor="ctr">
              <a:spAutoFit/>
            </a:bodyPr>
            <a:lstStyle>
              <a:lvl1pPr algn="l" defTabSz="457200">
                <a:lnSpc>
                  <a:spcPct val="120000"/>
                </a:lnSpc>
                <a:defRPr sz="1800">
                  <a:latin typeface="Lato Light"/>
                  <a:ea typeface="Lato Light"/>
                  <a:cs typeface="Lato Light"/>
                  <a:sym typeface="Lato Light"/>
                </a:defRPr>
              </a:lvl1pPr>
            </a:lstStyle>
            <a:p>
              <a:pPr lvl="0"/>
              <a:r>
                <a:rPr sz="900">
                  <a:solidFill>
                    <a:schemeClr val="bg1">
                      <a:lumMod val="50000"/>
                    </a:schemeClr>
                  </a:solidFill>
                  <a:latin typeface="+mn-lt"/>
                  <a:cs typeface="Arial" panose="020B0604020202020204" pitchFamily="34" charset="0"/>
                </a:rPr>
                <a:t>www.</a:t>
              </a:r>
              <a:r>
                <a:rPr lang="fr-BE" sz="900">
                  <a:solidFill>
                    <a:schemeClr val="bg1">
                      <a:lumMod val="50000"/>
                    </a:schemeClr>
                  </a:solidFill>
                  <a:latin typeface="+mn-lt"/>
                  <a:cs typeface="Arial" panose="020B0604020202020204" pitchFamily="34" charset="0"/>
                </a:rPr>
                <a:t>foratom.org</a:t>
              </a:r>
              <a:r>
                <a:rPr sz="900">
                  <a:solidFill>
                    <a:schemeClr val="bg1">
                      <a:lumMod val="50000"/>
                    </a:schemeClr>
                  </a:solidFill>
                  <a:latin typeface="+mn-lt"/>
                  <a:cs typeface="Arial" panose="020B0604020202020204" pitchFamily="34" charset="0"/>
                </a:rPr>
                <a:t> |  </a:t>
              </a:r>
              <a:r>
                <a:rPr lang="fr-BE" sz="900" err="1">
                  <a:solidFill>
                    <a:schemeClr val="bg1">
                      <a:lumMod val="50000"/>
                    </a:schemeClr>
                  </a:solidFill>
                  <a:latin typeface="+mn-lt"/>
                  <a:cs typeface="Arial" panose="020B0604020202020204" pitchFamily="34" charset="0"/>
                </a:rPr>
                <a:t>foratom</a:t>
              </a:r>
              <a:r>
                <a:rPr sz="900">
                  <a:solidFill>
                    <a:schemeClr val="bg1">
                      <a:lumMod val="50000"/>
                    </a:schemeClr>
                  </a:solidFill>
                  <a:latin typeface="+mn-lt"/>
                  <a:cs typeface="Arial" panose="020B0604020202020204" pitchFamily="34" charset="0"/>
                </a:rPr>
                <a:t>@</a:t>
              </a:r>
              <a:r>
                <a:rPr lang="fr-BE" sz="900">
                  <a:solidFill>
                    <a:schemeClr val="bg1">
                      <a:lumMod val="50000"/>
                    </a:schemeClr>
                  </a:solidFill>
                  <a:latin typeface="+mn-lt"/>
                  <a:cs typeface="Arial" panose="020B0604020202020204" pitchFamily="34" charset="0"/>
                </a:rPr>
                <a:t>foratom.org </a:t>
              </a:r>
              <a:r>
                <a:rPr sz="900">
                  <a:solidFill>
                    <a:schemeClr val="bg1">
                      <a:lumMod val="50000"/>
                    </a:schemeClr>
                  </a:solidFill>
                  <a:latin typeface="+mn-lt"/>
                  <a:cs typeface="Arial" panose="020B0604020202020204" pitchFamily="34" charset="0"/>
                </a:rPr>
                <a:t>|</a:t>
              </a:r>
            </a:p>
          </p:txBody>
        </p:sp>
        <p:sp>
          <p:nvSpPr>
            <p:cNvPr id="12" name="Shape 36">
              <a:extLst>
                <a:ext uri="{FF2B5EF4-FFF2-40B4-BE49-F238E27FC236}">
                  <a16:creationId xmlns:a16="http://schemas.microsoft.com/office/drawing/2014/main" id="{2221F7B8-C16B-43B4-82DE-4C97B2F69519}"/>
                </a:ext>
              </a:extLst>
            </p:cNvPr>
            <p:cNvSpPr/>
            <p:nvPr/>
          </p:nvSpPr>
          <p:spPr>
            <a:xfrm>
              <a:off x="19366549" y="13183723"/>
              <a:ext cx="432000" cy="432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blipFill dpi="0"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19050" cap="flat">
              <a:solidFill>
                <a:srgbClr val="95C023"/>
              </a:solidFill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</a:defRPr>
              </a:pPr>
              <a:endParaRPr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25E1398-494B-4568-93FA-F38214BEF9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1546"/>
            <a:ext cx="8229600" cy="338433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Shape 40">
            <a:extLst>
              <a:ext uri="{FF2B5EF4-FFF2-40B4-BE49-F238E27FC236}">
                <a16:creationId xmlns:a16="http://schemas.microsoft.com/office/drawing/2014/main" id="{72FC69E8-1987-4546-B212-E0FFFC529F3A}"/>
              </a:ext>
            </a:extLst>
          </p:cNvPr>
          <p:cNvSpPr/>
          <p:nvPr userDrawn="1"/>
        </p:nvSpPr>
        <p:spPr>
          <a:xfrm flipV="1">
            <a:off x="649439" y="693125"/>
            <a:ext cx="7845121" cy="1"/>
          </a:xfrm>
          <a:prstGeom prst="line">
            <a:avLst/>
          </a:prstGeom>
          <a:ln w="6350">
            <a:solidFill>
              <a:schemeClr val="tx1"/>
            </a:solidFill>
            <a:miter lim="400000"/>
          </a:ln>
        </p:spPr>
        <p:txBody>
          <a:bodyPr lIns="19050" tIns="19050" rIns="19050" bIns="19050" anchor="ctr"/>
          <a:lstStyle/>
          <a:p>
            <a:pPr lvl="0">
              <a:defRPr sz="3200"/>
            </a:pPr>
            <a:endParaRPr sz="12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2867AB-964D-4C56-9556-629295B83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9EB4AB6-2BF9-46AF-B6F2-D79F05763E74}"/>
              </a:ext>
            </a:extLst>
          </p:cNvPr>
          <p:cNvSpPr txBox="1">
            <a:spLocks/>
          </p:cNvSpPr>
          <p:nvPr userDrawn="1"/>
        </p:nvSpPr>
        <p:spPr>
          <a:xfrm>
            <a:off x="8686800" y="61516"/>
            <a:ext cx="346668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FB7CB8C-1465-4755-BC59-43595AD50DAD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13" name="Group 97">
            <a:extLst>
              <a:ext uri="{FF2B5EF4-FFF2-40B4-BE49-F238E27FC236}">
                <a16:creationId xmlns:a16="http://schemas.microsoft.com/office/drawing/2014/main" id="{F30441A0-B143-4A1F-A1D0-CF56AC2695E3}"/>
              </a:ext>
            </a:extLst>
          </p:cNvPr>
          <p:cNvGrpSpPr/>
          <p:nvPr userDrawn="1"/>
        </p:nvGrpSpPr>
        <p:grpSpPr>
          <a:xfrm>
            <a:off x="4442330" y="747284"/>
            <a:ext cx="259338" cy="59736"/>
            <a:chOff x="-63500" y="0"/>
            <a:chExt cx="528276" cy="112088"/>
          </a:xfrm>
        </p:grpSpPr>
        <p:sp>
          <p:nvSpPr>
            <p:cNvPr id="14" name="Shape 94">
              <a:extLst>
                <a:ext uri="{FF2B5EF4-FFF2-40B4-BE49-F238E27FC236}">
                  <a16:creationId xmlns:a16="http://schemas.microsoft.com/office/drawing/2014/main" id="{A252FFA8-4875-4A29-BF8E-17C29FDEC898}"/>
                </a:ext>
              </a:extLst>
            </p:cNvPr>
            <p:cNvSpPr/>
            <p:nvPr/>
          </p:nvSpPr>
          <p:spPr>
            <a:xfrm>
              <a:off x="-63500" y="0"/>
              <a:ext cx="112089" cy="1120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7" name="Shape 95">
              <a:extLst>
                <a:ext uri="{FF2B5EF4-FFF2-40B4-BE49-F238E27FC236}">
                  <a16:creationId xmlns:a16="http://schemas.microsoft.com/office/drawing/2014/main" id="{A950E654-8137-4BE9-BB16-3ECC1ADBD4CC}"/>
                </a:ext>
              </a:extLst>
            </p:cNvPr>
            <p:cNvSpPr/>
            <p:nvPr/>
          </p:nvSpPr>
          <p:spPr>
            <a:xfrm>
              <a:off x="144594" y="0"/>
              <a:ext cx="112089" cy="1120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8" name="Shape 96">
              <a:extLst>
                <a:ext uri="{FF2B5EF4-FFF2-40B4-BE49-F238E27FC236}">
                  <a16:creationId xmlns:a16="http://schemas.microsoft.com/office/drawing/2014/main" id="{6B180DD2-4129-4AD5-B52F-7E30315CEDDB}"/>
                </a:ext>
              </a:extLst>
            </p:cNvPr>
            <p:cNvSpPr/>
            <p:nvPr/>
          </p:nvSpPr>
          <p:spPr>
            <a:xfrm>
              <a:off x="352688" y="0"/>
              <a:ext cx="112089" cy="1120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134283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8339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1D4C13-6DC8-44A9-A3A8-2392E3CCD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98438"/>
            <a:ext cx="7886700" cy="4968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9A763D-3CA9-44E3-9573-C934AA1D60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grpSp>
        <p:nvGrpSpPr>
          <p:cNvPr id="4" name="Group 97">
            <a:extLst>
              <a:ext uri="{FF2B5EF4-FFF2-40B4-BE49-F238E27FC236}">
                <a16:creationId xmlns:a16="http://schemas.microsoft.com/office/drawing/2014/main" id="{BE928934-EC7E-451B-BA00-613DA4EFA485}"/>
              </a:ext>
            </a:extLst>
          </p:cNvPr>
          <p:cNvGrpSpPr/>
          <p:nvPr userDrawn="1"/>
        </p:nvGrpSpPr>
        <p:grpSpPr>
          <a:xfrm>
            <a:off x="4442330" y="747284"/>
            <a:ext cx="259338" cy="59736"/>
            <a:chOff x="-63500" y="0"/>
            <a:chExt cx="528276" cy="112088"/>
          </a:xfrm>
        </p:grpSpPr>
        <p:sp>
          <p:nvSpPr>
            <p:cNvPr id="5" name="Shape 94">
              <a:extLst>
                <a:ext uri="{FF2B5EF4-FFF2-40B4-BE49-F238E27FC236}">
                  <a16:creationId xmlns:a16="http://schemas.microsoft.com/office/drawing/2014/main" id="{80529340-3C1F-4CC8-A6A8-2A453CD2B8B9}"/>
                </a:ext>
              </a:extLst>
            </p:cNvPr>
            <p:cNvSpPr/>
            <p:nvPr/>
          </p:nvSpPr>
          <p:spPr>
            <a:xfrm>
              <a:off x="-63500" y="0"/>
              <a:ext cx="112089" cy="1120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" name="Shape 95">
              <a:extLst>
                <a:ext uri="{FF2B5EF4-FFF2-40B4-BE49-F238E27FC236}">
                  <a16:creationId xmlns:a16="http://schemas.microsoft.com/office/drawing/2014/main" id="{85A87496-3DAC-4D68-91E0-80169A64B341}"/>
                </a:ext>
              </a:extLst>
            </p:cNvPr>
            <p:cNvSpPr/>
            <p:nvPr/>
          </p:nvSpPr>
          <p:spPr>
            <a:xfrm>
              <a:off x="144594" y="0"/>
              <a:ext cx="112089" cy="1120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" name="Shape 96">
              <a:extLst>
                <a:ext uri="{FF2B5EF4-FFF2-40B4-BE49-F238E27FC236}">
                  <a16:creationId xmlns:a16="http://schemas.microsoft.com/office/drawing/2014/main" id="{32EE195D-6AE7-4AAE-BB02-CCB3125154A2}"/>
                </a:ext>
              </a:extLst>
            </p:cNvPr>
            <p:cNvSpPr/>
            <p:nvPr/>
          </p:nvSpPr>
          <p:spPr>
            <a:xfrm>
              <a:off x="352688" y="0"/>
              <a:ext cx="112089" cy="1120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786081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81" r:id="rId2"/>
    <p:sldLayoutId id="2147483654" r:id="rId3"/>
    <p:sldLayoutId id="2147483680" r:id="rId4"/>
  </p:sldLayoutIdLst>
  <p:hf hdr="0" dt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9.png"/><Relationship Id="rId18" Type="http://schemas.openxmlformats.org/officeDocument/2006/relationships/image" Target="../media/image34.svg"/><Relationship Id="rId3" Type="http://schemas.openxmlformats.org/officeDocument/2006/relationships/image" Target="../media/image23.png"/><Relationship Id="rId21" Type="http://schemas.openxmlformats.org/officeDocument/2006/relationships/image" Target="../media/image37.jpeg"/><Relationship Id="rId7" Type="http://schemas.openxmlformats.org/officeDocument/2006/relationships/image" Target="../media/image16.svg"/><Relationship Id="rId12" Type="http://schemas.openxmlformats.org/officeDocument/2006/relationships/image" Target="../media/image28.svg"/><Relationship Id="rId17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2.svg"/><Relationship Id="rId20" Type="http://schemas.openxmlformats.org/officeDocument/2006/relationships/image" Target="../media/image36.sv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11" Type="http://schemas.openxmlformats.org/officeDocument/2006/relationships/image" Target="../media/image27.png"/><Relationship Id="rId5" Type="http://schemas.openxmlformats.org/officeDocument/2006/relationships/image" Target="../media/image14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19" Type="http://schemas.openxmlformats.org/officeDocument/2006/relationships/image" Target="../media/image35.png"/><Relationship Id="rId4" Type="http://schemas.openxmlformats.org/officeDocument/2006/relationships/image" Target="../media/image12.svg"/><Relationship Id="rId9" Type="http://schemas.openxmlformats.org/officeDocument/2006/relationships/image" Target="../media/image10.svg"/><Relationship Id="rId14" Type="http://schemas.openxmlformats.org/officeDocument/2006/relationships/image" Target="../media/image30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2.sv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sv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Relationship Id="rId14" Type="http://schemas.openxmlformats.org/officeDocument/2006/relationships/image" Target="../media/image20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E2D63-F218-47DD-B1F9-A956D1DF6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312" y="3320807"/>
            <a:ext cx="8545688" cy="496887"/>
          </a:xfrm>
        </p:spPr>
        <p:txBody>
          <a:bodyPr/>
          <a:lstStyle/>
          <a:p>
            <a:r>
              <a:rPr lang="en-BE" sz="2000" b="1"/>
              <a:t>A</a:t>
            </a:r>
            <a:r>
              <a:rPr lang="en-GB" sz="2000" b="1" err="1"/>
              <a:t>greement</a:t>
            </a:r>
            <a:r>
              <a:rPr lang="en-GB" sz="2000" b="1"/>
              <a:t> among EU states on </a:t>
            </a:r>
            <a:r>
              <a:rPr lang="en-BE" sz="2000" b="1"/>
              <a:t>the </a:t>
            </a:r>
            <a:r>
              <a:rPr lang="en-GB" sz="2000" b="1"/>
              <a:t>creation of an industrial sector</a:t>
            </a:r>
            <a:br>
              <a:rPr lang="en-BE" sz="2000" b="1"/>
            </a:br>
            <a:r>
              <a:rPr lang="en-BE" sz="2000" b="1"/>
              <a:t>I</a:t>
            </a:r>
            <a:r>
              <a:rPr lang="en-GB" sz="2000" b="1"/>
              <a:t>s cooperation possible</a:t>
            </a:r>
            <a:r>
              <a:rPr lang="en-BE" sz="2000" b="1"/>
              <a:t>?</a:t>
            </a:r>
            <a:endParaRPr lang="en-BE" sz="3600" b="1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9A7B42CE-1DBC-4E8C-A4B9-FCF5EA6FF98B}"/>
              </a:ext>
            </a:extLst>
          </p:cNvPr>
          <p:cNvSpPr txBox="1">
            <a:spLocks/>
          </p:cNvSpPr>
          <p:nvPr/>
        </p:nvSpPr>
        <p:spPr>
          <a:xfrm>
            <a:off x="598311" y="4060766"/>
            <a:ext cx="6988109" cy="8714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BE" i="1"/>
              <a:t>Yves Desbazeille, Director General – FORATOM</a:t>
            </a:r>
          </a:p>
          <a:p>
            <a:r>
              <a:rPr lang="en-BE" i="1"/>
              <a:t>14 October 2021</a:t>
            </a:r>
            <a:endParaRPr lang="en-GB" i="1"/>
          </a:p>
        </p:txBody>
      </p:sp>
    </p:spTree>
    <p:extLst>
      <p:ext uri="{BB962C8B-B14F-4D97-AF65-F5344CB8AC3E}">
        <p14:creationId xmlns:p14="http://schemas.microsoft.com/office/powerpoint/2010/main" val="33599250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4A08AFA1-9C50-4796-8DE4-756AD3AB96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4512383"/>
              </p:ext>
            </p:extLst>
          </p:nvPr>
        </p:nvGraphicFramePr>
        <p:xfrm>
          <a:off x="628649" y="1410343"/>
          <a:ext cx="3658233" cy="22162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866B77EE-96F6-4346-8F2F-DC9FDB404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/>
              <a:t>2030: </a:t>
            </a:r>
            <a:r>
              <a:rPr lang="en-GB"/>
              <a:t>1</a:t>
            </a:r>
            <a:r>
              <a:rPr lang="en-BE"/>
              <a:t> </a:t>
            </a:r>
            <a:r>
              <a:rPr lang="en-GB"/>
              <a:t>T</a:t>
            </a:r>
            <a:r>
              <a:rPr lang="en-BE"/>
              <a:t>W</a:t>
            </a:r>
            <a:r>
              <a:rPr lang="en-GB"/>
              <a:t>h</a:t>
            </a:r>
            <a:r>
              <a:rPr lang="en-BE"/>
              <a:t> </a:t>
            </a:r>
            <a:r>
              <a:rPr lang="en-GB"/>
              <a:t>p</a:t>
            </a:r>
            <a:r>
              <a:rPr lang="en-BE"/>
              <a:t>r</a:t>
            </a:r>
            <a:r>
              <a:rPr lang="en-GB"/>
              <a:t>o</a:t>
            </a:r>
            <a:r>
              <a:rPr lang="en-BE"/>
              <a:t>d</a:t>
            </a:r>
            <a:r>
              <a:rPr lang="en-GB"/>
              <a:t>u</a:t>
            </a:r>
            <a:r>
              <a:rPr lang="en-BE"/>
              <a:t>c</a:t>
            </a:r>
            <a:r>
              <a:rPr lang="en-GB"/>
              <a:t>e</a:t>
            </a:r>
            <a:r>
              <a:rPr lang="en-BE"/>
              <a:t>d </a:t>
            </a:r>
            <a:r>
              <a:rPr lang="en-GB"/>
              <a:t>e</a:t>
            </a:r>
            <a:r>
              <a:rPr lang="en-BE"/>
              <a:t>l</a:t>
            </a:r>
            <a:r>
              <a:rPr lang="en-GB"/>
              <a:t>e</a:t>
            </a:r>
            <a:r>
              <a:rPr lang="en-BE"/>
              <a:t>c</a:t>
            </a:r>
            <a:r>
              <a:rPr lang="en-GB"/>
              <a:t>t</a:t>
            </a:r>
            <a:r>
              <a:rPr lang="en-BE"/>
              <a:t>r</a:t>
            </a:r>
            <a:r>
              <a:rPr lang="en-GB"/>
              <a:t>i</a:t>
            </a:r>
            <a:r>
              <a:rPr lang="en-BE"/>
              <a:t>c</a:t>
            </a:r>
            <a:r>
              <a:rPr lang="en-GB"/>
              <a:t>it</a:t>
            </a:r>
            <a:r>
              <a:rPr lang="en-BE"/>
              <a:t>y </a:t>
            </a:r>
            <a:r>
              <a:rPr lang="en-GB"/>
              <a:t>g</a:t>
            </a:r>
            <a:r>
              <a:rPr lang="en-BE"/>
              <a:t>e</a:t>
            </a:r>
            <a:r>
              <a:rPr lang="en-GB"/>
              <a:t>n</a:t>
            </a:r>
            <a:r>
              <a:rPr lang="en-BE"/>
              <a:t>e</a:t>
            </a:r>
            <a:r>
              <a:rPr lang="en-GB"/>
              <a:t>r</a:t>
            </a:r>
            <a:r>
              <a:rPr lang="en-BE"/>
              <a:t>a</a:t>
            </a:r>
            <a:r>
              <a:rPr lang="en-GB"/>
              <a:t>t</a:t>
            </a:r>
            <a:r>
              <a:rPr lang="en-BE"/>
              <a:t>e</a:t>
            </a:r>
            <a:r>
              <a:rPr lang="en-GB"/>
              <a:t>s</a:t>
            </a:r>
            <a:endParaRPr lang="en-BE"/>
          </a:p>
        </p:txBody>
      </p:sp>
      <p:graphicFrame>
        <p:nvGraphicFramePr>
          <p:cNvPr id="7" name="Content Placeholder 5">
            <a:extLst>
              <a:ext uri="{FF2B5EF4-FFF2-40B4-BE49-F238E27FC236}">
                <a16:creationId xmlns:a16="http://schemas.microsoft.com/office/drawing/2014/main" id="{87E93060-EAF5-4794-9C4F-7D0BB8280E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0244058"/>
              </p:ext>
            </p:extLst>
          </p:nvPr>
        </p:nvGraphicFramePr>
        <p:xfrm>
          <a:off x="4857118" y="1410343"/>
          <a:ext cx="3659202" cy="22162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1">
            <a:extLst>
              <a:ext uri="{FF2B5EF4-FFF2-40B4-BE49-F238E27FC236}">
                <a16:creationId xmlns:a16="http://schemas.microsoft.com/office/drawing/2014/main" id="{FBBC67F8-34FA-4FB0-8EE5-4EED9C881B6F}"/>
              </a:ext>
            </a:extLst>
          </p:cNvPr>
          <p:cNvSpPr txBox="1"/>
          <p:nvPr/>
        </p:nvSpPr>
        <p:spPr>
          <a:xfrm>
            <a:off x="1221775" y="3866342"/>
            <a:ext cx="2471980" cy="278001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BE" sz="1000"/>
              <a:t>Source: Deloitte calculations</a:t>
            </a:r>
          </a:p>
        </p:txBody>
      </p:sp>
    </p:spTree>
    <p:extLst>
      <p:ext uri="{BB962C8B-B14F-4D97-AF65-F5344CB8AC3E}">
        <p14:creationId xmlns:p14="http://schemas.microsoft.com/office/powerpoint/2010/main" val="25068796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770">
            <a:extLst>
              <a:ext uri="{FF2B5EF4-FFF2-40B4-BE49-F238E27FC236}">
                <a16:creationId xmlns:a16="http://schemas.microsoft.com/office/drawing/2014/main" id="{51120AD9-711C-49F4-B84C-AB2A6B94FA26}"/>
              </a:ext>
            </a:extLst>
          </p:cNvPr>
          <p:cNvSpPr/>
          <p:nvPr/>
        </p:nvSpPr>
        <p:spPr>
          <a:xfrm>
            <a:off x="6593534" y="1078878"/>
            <a:ext cx="2004916" cy="49697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>
              <a:defRPr sz="3200"/>
            </a:pPr>
            <a:endParaRPr sz="3200"/>
          </a:p>
        </p:txBody>
      </p:sp>
      <p:sp>
        <p:nvSpPr>
          <p:cNvPr id="140" name="Shape 771">
            <a:extLst>
              <a:ext uri="{FF2B5EF4-FFF2-40B4-BE49-F238E27FC236}">
                <a16:creationId xmlns:a16="http://schemas.microsoft.com/office/drawing/2014/main" id="{9894199E-46CC-4BFF-918E-B55D20BD7E76}"/>
              </a:ext>
            </a:extLst>
          </p:cNvPr>
          <p:cNvSpPr/>
          <p:nvPr/>
        </p:nvSpPr>
        <p:spPr>
          <a:xfrm>
            <a:off x="6593534" y="1039191"/>
            <a:ext cx="2004916" cy="496971"/>
          </a:xfrm>
          <a:prstGeom prst="rect">
            <a:avLst/>
          </a:prstGeom>
          <a:solidFill>
            <a:srgbClr val="00B9F7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>
              <a:defRPr sz="3200"/>
            </a:pPr>
            <a:endParaRPr sz="3200"/>
          </a:p>
        </p:txBody>
      </p:sp>
      <p:sp>
        <p:nvSpPr>
          <p:cNvPr id="141" name="Shape 814">
            <a:extLst>
              <a:ext uri="{FF2B5EF4-FFF2-40B4-BE49-F238E27FC236}">
                <a16:creationId xmlns:a16="http://schemas.microsoft.com/office/drawing/2014/main" id="{C6DCED9F-93E1-4E35-B087-FC08F82F531A}"/>
              </a:ext>
            </a:extLst>
          </p:cNvPr>
          <p:cNvSpPr/>
          <p:nvPr/>
        </p:nvSpPr>
        <p:spPr>
          <a:xfrm>
            <a:off x="6952753" y="1028711"/>
            <a:ext cx="1640171" cy="361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normAutofit/>
          </a:bodyPr>
          <a:lstStyle>
            <a:lvl1pPr algn="l">
              <a:lnSpc>
                <a:spcPct val="90000"/>
              </a:lnSpc>
              <a:spcBef>
                <a:spcPts val="500"/>
              </a:spcBef>
              <a:defRPr sz="2800" b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1500">
                <a:solidFill>
                  <a:schemeClr val="bg1"/>
                </a:solidFill>
              </a:rPr>
              <a:t>DISTRICT HEATING</a:t>
            </a:r>
          </a:p>
        </p:txBody>
      </p:sp>
      <p:sp>
        <p:nvSpPr>
          <p:cNvPr id="93" name="Shape 9349">
            <a:extLst>
              <a:ext uri="{FF2B5EF4-FFF2-40B4-BE49-F238E27FC236}">
                <a16:creationId xmlns:a16="http://schemas.microsoft.com/office/drawing/2014/main" id="{4CB6008E-28D3-4262-B8F2-EA52918D7965}"/>
              </a:ext>
            </a:extLst>
          </p:cNvPr>
          <p:cNvSpPr/>
          <p:nvPr/>
        </p:nvSpPr>
        <p:spPr>
          <a:xfrm>
            <a:off x="6196490" y="1032467"/>
            <a:ext cx="612000" cy="576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00B9F7"/>
          </a:solidFill>
          <a:ln w="12700">
            <a:solidFill>
              <a:schemeClr val="bg1"/>
            </a:solidFill>
            <a:miter lim="400000"/>
          </a:ln>
        </p:spPr>
        <p:txBody>
          <a:bodyPr lIns="0" tIns="0" rIns="0" bIns="0" anchor="ctr"/>
          <a:lstStyle/>
          <a:p>
            <a:pPr defTabSz="219065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4000"/>
          </a:p>
        </p:txBody>
      </p:sp>
      <p:grpSp>
        <p:nvGrpSpPr>
          <p:cNvPr id="143" name="Group 772">
            <a:extLst>
              <a:ext uri="{FF2B5EF4-FFF2-40B4-BE49-F238E27FC236}">
                <a16:creationId xmlns:a16="http://schemas.microsoft.com/office/drawing/2014/main" id="{7754EF51-1152-49BE-AB35-0AC048031E93}"/>
              </a:ext>
            </a:extLst>
          </p:cNvPr>
          <p:cNvGrpSpPr/>
          <p:nvPr/>
        </p:nvGrpSpPr>
        <p:grpSpPr>
          <a:xfrm>
            <a:off x="6609671" y="1627975"/>
            <a:ext cx="2004916" cy="536658"/>
            <a:chOff x="0" y="0"/>
            <a:chExt cx="6509885" cy="1431087"/>
          </a:xfrm>
          <a:solidFill>
            <a:srgbClr val="00B9F7"/>
          </a:solidFill>
        </p:grpSpPr>
        <p:sp>
          <p:nvSpPr>
            <p:cNvPr id="146" name="Shape 770">
              <a:extLst>
                <a:ext uri="{FF2B5EF4-FFF2-40B4-BE49-F238E27FC236}">
                  <a16:creationId xmlns:a16="http://schemas.microsoft.com/office/drawing/2014/main" id="{EA3FBDD4-CBEF-4231-99D8-699E2E536D4F}"/>
                </a:ext>
              </a:extLst>
            </p:cNvPr>
            <p:cNvSpPr/>
            <p:nvPr/>
          </p:nvSpPr>
          <p:spPr>
            <a:xfrm>
              <a:off x="0" y="105833"/>
              <a:ext cx="6509886" cy="132525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 sz="3200"/>
            </a:p>
          </p:txBody>
        </p:sp>
        <p:sp>
          <p:nvSpPr>
            <p:cNvPr id="147" name="Shape 771">
              <a:extLst>
                <a:ext uri="{FF2B5EF4-FFF2-40B4-BE49-F238E27FC236}">
                  <a16:creationId xmlns:a16="http://schemas.microsoft.com/office/drawing/2014/main" id="{ECB219C6-6B17-4ED2-ACBF-7B994A342C90}"/>
                </a:ext>
              </a:extLst>
            </p:cNvPr>
            <p:cNvSpPr/>
            <p:nvPr/>
          </p:nvSpPr>
          <p:spPr>
            <a:xfrm>
              <a:off x="0" y="0"/>
              <a:ext cx="6509886" cy="1325255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 sz="3200"/>
            </a:p>
          </p:txBody>
        </p:sp>
      </p:grpSp>
      <p:sp>
        <p:nvSpPr>
          <p:cNvPr id="144" name="Shape 814">
            <a:extLst>
              <a:ext uri="{FF2B5EF4-FFF2-40B4-BE49-F238E27FC236}">
                <a16:creationId xmlns:a16="http://schemas.microsoft.com/office/drawing/2014/main" id="{36EF5DB4-16B4-4072-A2BE-ABB7FF1C8370}"/>
              </a:ext>
            </a:extLst>
          </p:cNvPr>
          <p:cNvSpPr/>
          <p:nvPr/>
        </p:nvSpPr>
        <p:spPr>
          <a:xfrm>
            <a:off x="7033701" y="1630812"/>
            <a:ext cx="1640171" cy="361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normAutofit/>
          </a:bodyPr>
          <a:lstStyle>
            <a:lvl1pPr algn="l">
              <a:lnSpc>
                <a:spcPct val="90000"/>
              </a:lnSpc>
              <a:spcBef>
                <a:spcPts val="500"/>
              </a:spcBef>
              <a:defRPr sz="2800" b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1500">
                <a:solidFill>
                  <a:schemeClr val="bg1"/>
                </a:solidFill>
              </a:rPr>
              <a:t>INDUSTRY</a:t>
            </a:r>
          </a:p>
        </p:txBody>
      </p:sp>
      <p:sp>
        <p:nvSpPr>
          <p:cNvPr id="145" name="Shape 9349">
            <a:extLst>
              <a:ext uri="{FF2B5EF4-FFF2-40B4-BE49-F238E27FC236}">
                <a16:creationId xmlns:a16="http://schemas.microsoft.com/office/drawing/2014/main" id="{A4564F4D-899B-4DFA-AC37-D6E282984997}"/>
              </a:ext>
            </a:extLst>
          </p:cNvPr>
          <p:cNvSpPr/>
          <p:nvPr/>
        </p:nvSpPr>
        <p:spPr>
          <a:xfrm>
            <a:off x="6212627" y="1621251"/>
            <a:ext cx="612000" cy="576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00B9F7"/>
          </a:solidFill>
          <a:ln w="12700">
            <a:solidFill>
              <a:schemeClr val="bg1"/>
            </a:solidFill>
            <a:miter lim="400000"/>
          </a:ln>
        </p:spPr>
        <p:txBody>
          <a:bodyPr lIns="0" tIns="0" rIns="0" bIns="0" anchor="ctr"/>
          <a:lstStyle/>
          <a:p>
            <a:pPr defTabSz="219065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4000"/>
          </a:p>
        </p:txBody>
      </p:sp>
      <p:grpSp>
        <p:nvGrpSpPr>
          <p:cNvPr id="149" name="Group 772">
            <a:extLst>
              <a:ext uri="{FF2B5EF4-FFF2-40B4-BE49-F238E27FC236}">
                <a16:creationId xmlns:a16="http://schemas.microsoft.com/office/drawing/2014/main" id="{BF9830D0-C480-4B67-81A9-90C1103187D4}"/>
              </a:ext>
            </a:extLst>
          </p:cNvPr>
          <p:cNvGrpSpPr/>
          <p:nvPr/>
        </p:nvGrpSpPr>
        <p:grpSpPr>
          <a:xfrm>
            <a:off x="6609671" y="2221755"/>
            <a:ext cx="2004916" cy="536658"/>
            <a:chOff x="0" y="0"/>
            <a:chExt cx="6509885" cy="1431087"/>
          </a:xfrm>
          <a:solidFill>
            <a:srgbClr val="00B9F7"/>
          </a:solidFill>
        </p:grpSpPr>
        <p:sp>
          <p:nvSpPr>
            <p:cNvPr id="152" name="Shape 770">
              <a:extLst>
                <a:ext uri="{FF2B5EF4-FFF2-40B4-BE49-F238E27FC236}">
                  <a16:creationId xmlns:a16="http://schemas.microsoft.com/office/drawing/2014/main" id="{4D4F33FF-E49A-490E-870C-9B52ADC79079}"/>
                </a:ext>
              </a:extLst>
            </p:cNvPr>
            <p:cNvSpPr/>
            <p:nvPr/>
          </p:nvSpPr>
          <p:spPr>
            <a:xfrm>
              <a:off x="0" y="105833"/>
              <a:ext cx="6509886" cy="132525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 sz="3200"/>
            </a:p>
          </p:txBody>
        </p:sp>
        <p:sp>
          <p:nvSpPr>
            <p:cNvPr id="153" name="Shape 771">
              <a:extLst>
                <a:ext uri="{FF2B5EF4-FFF2-40B4-BE49-F238E27FC236}">
                  <a16:creationId xmlns:a16="http://schemas.microsoft.com/office/drawing/2014/main" id="{74BC2C10-CEC5-4778-85D5-A687C02D6397}"/>
                </a:ext>
              </a:extLst>
            </p:cNvPr>
            <p:cNvSpPr/>
            <p:nvPr/>
          </p:nvSpPr>
          <p:spPr>
            <a:xfrm>
              <a:off x="0" y="0"/>
              <a:ext cx="6509886" cy="1325255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 sz="3200"/>
            </a:p>
          </p:txBody>
        </p:sp>
      </p:grpSp>
      <p:sp>
        <p:nvSpPr>
          <p:cNvPr id="150" name="Shape 814">
            <a:extLst>
              <a:ext uri="{FF2B5EF4-FFF2-40B4-BE49-F238E27FC236}">
                <a16:creationId xmlns:a16="http://schemas.microsoft.com/office/drawing/2014/main" id="{7DD97BAE-980B-4D9D-9E68-3865352B27CF}"/>
              </a:ext>
            </a:extLst>
          </p:cNvPr>
          <p:cNvSpPr/>
          <p:nvPr/>
        </p:nvSpPr>
        <p:spPr>
          <a:xfrm>
            <a:off x="7033701" y="2224593"/>
            <a:ext cx="1640171" cy="361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normAutofit/>
          </a:bodyPr>
          <a:lstStyle>
            <a:lvl1pPr algn="l">
              <a:lnSpc>
                <a:spcPct val="90000"/>
              </a:lnSpc>
              <a:spcBef>
                <a:spcPts val="500"/>
              </a:spcBef>
              <a:defRPr sz="2800" b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1500">
                <a:solidFill>
                  <a:schemeClr val="bg1"/>
                </a:solidFill>
              </a:rPr>
              <a:t>HYDROGEN</a:t>
            </a:r>
          </a:p>
        </p:txBody>
      </p:sp>
      <p:sp>
        <p:nvSpPr>
          <p:cNvPr id="151" name="Shape 9349">
            <a:extLst>
              <a:ext uri="{FF2B5EF4-FFF2-40B4-BE49-F238E27FC236}">
                <a16:creationId xmlns:a16="http://schemas.microsoft.com/office/drawing/2014/main" id="{B33340FD-69D5-4842-ADF5-0491EFA15851}"/>
              </a:ext>
            </a:extLst>
          </p:cNvPr>
          <p:cNvSpPr/>
          <p:nvPr/>
        </p:nvSpPr>
        <p:spPr>
          <a:xfrm>
            <a:off x="6212627" y="2215031"/>
            <a:ext cx="612000" cy="576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00B9F7"/>
          </a:solidFill>
          <a:ln w="12700">
            <a:solidFill>
              <a:schemeClr val="bg1"/>
            </a:solidFill>
            <a:miter lim="400000"/>
          </a:ln>
        </p:spPr>
        <p:txBody>
          <a:bodyPr lIns="0" tIns="0" rIns="0" bIns="0" anchor="ctr"/>
          <a:lstStyle/>
          <a:p>
            <a:pPr defTabSz="219065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4000"/>
          </a:p>
        </p:txBody>
      </p:sp>
      <p:grpSp>
        <p:nvGrpSpPr>
          <p:cNvPr id="155" name="Group 772">
            <a:extLst>
              <a:ext uri="{FF2B5EF4-FFF2-40B4-BE49-F238E27FC236}">
                <a16:creationId xmlns:a16="http://schemas.microsoft.com/office/drawing/2014/main" id="{3DFFCD17-3619-4F78-B472-27C9D46609D7}"/>
              </a:ext>
            </a:extLst>
          </p:cNvPr>
          <p:cNvGrpSpPr/>
          <p:nvPr/>
        </p:nvGrpSpPr>
        <p:grpSpPr>
          <a:xfrm>
            <a:off x="6609671" y="2807979"/>
            <a:ext cx="2004916" cy="536658"/>
            <a:chOff x="0" y="0"/>
            <a:chExt cx="6509885" cy="1431087"/>
          </a:xfrm>
          <a:solidFill>
            <a:srgbClr val="00B9F7"/>
          </a:solidFill>
        </p:grpSpPr>
        <p:sp>
          <p:nvSpPr>
            <p:cNvPr id="158" name="Shape 770">
              <a:extLst>
                <a:ext uri="{FF2B5EF4-FFF2-40B4-BE49-F238E27FC236}">
                  <a16:creationId xmlns:a16="http://schemas.microsoft.com/office/drawing/2014/main" id="{06417945-7D8A-4CB6-BEFF-B74A187ABE5C}"/>
                </a:ext>
              </a:extLst>
            </p:cNvPr>
            <p:cNvSpPr/>
            <p:nvPr/>
          </p:nvSpPr>
          <p:spPr>
            <a:xfrm>
              <a:off x="0" y="105833"/>
              <a:ext cx="6509886" cy="132525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 sz="3200"/>
            </a:p>
          </p:txBody>
        </p:sp>
        <p:sp>
          <p:nvSpPr>
            <p:cNvPr id="159" name="Shape 771">
              <a:extLst>
                <a:ext uri="{FF2B5EF4-FFF2-40B4-BE49-F238E27FC236}">
                  <a16:creationId xmlns:a16="http://schemas.microsoft.com/office/drawing/2014/main" id="{AAD52EA5-3C21-4AF3-A01F-EBCB1A9F8EE6}"/>
                </a:ext>
              </a:extLst>
            </p:cNvPr>
            <p:cNvSpPr/>
            <p:nvPr/>
          </p:nvSpPr>
          <p:spPr>
            <a:xfrm>
              <a:off x="0" y="0"/>
              <a:ext cx="6509886" cy="1325255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 sz="3200"/>
            </a:p>
          </p:txBody>
        </p:sp>
      </p:grpSp>
      <p:sp>
        <p:nvSpPr>
          <p:cNvPr id="156" name="Shape 814">
            <a:extLst>
              <a:ext uri="{FF2B5EF4-FFF2-40B4-BE49-F238E27FC236}">
                <a16:creationId xmlns:a16="http://schemas.microsoft.com/office/drawing/2014/main" id="{DE834C46-679C-476E-93B5-65D24B324351}"/>
              </a:ext>
            </a:extLst>
          </p:cNvPr>
          <p:cNvSpPr/>
          <p:nvPr/>
        </p:nvSpPr>
        <p:spPr>
          <a:xfrm>
            <a:off x="7033701" y="2816358"/>
            <a:ext cx="1640171" cy="361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normAutofit/>
          </a:bodyPr>
          <a:lstStyle>
            <a:lvl1pPr algn="l">
              <a:lnSpc>
                <a:spcPct val="90000"/>
              </a:lnSpc>
              <a:spcBef>
                <a:spcPts val="500"/>
              </a:spcBef>
              <a:defRPr sz="2800" b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1500">
                <a:solidFill>
                  <a:schemeClr val="bg1"/>
                </a:solidFill>
              </a:rPr>
              <a:t>CLEAN WATER</a:t>
            </a:r>
          </a:p>
        </p:txBody>
      </p:sp>
      <p:sp>
        <p:nvSpPr>
          <p:cNvPr id="157" name="Shape 9349">
            <a:extLst>
              <a:ext uri="{FF2B5EF4-FFF2-40B4-BE49-F238E27FC236}">
                <a16:creationId xmlns:a16="http://schemas.microsoft.com/office/drawing/2014/main" id="{0893007F-664B-45A3-9833-5D874481A37D}"/>
              </a:ext>
            </a:extLst>
          </p:cNvPr>
          <p:cNvSpPr/>
          <p:nvPr/>
        </p:nvSpPr>
        <p:spPr>
          <a:xfrm>
            <a:off x="6212627" y="2801255"/>
            <a:ext cx="612000" cy="576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00B9F7"/>
          </a:solidFill>
          <a:ln w="12700">
            <a:solidFill>
              <a:schemeClr val="bg1"/>
            </a:solidFill>
            <a:miter lim="400000"/>
          </a:ln>
        </p:spPr>
        <p:txBody>
          <a:bodyPr lIns="0" tIns="0" rIns="0" bIns="0" anchor="ctr"/>
          <a:lstStyle/>
          <a:p>
            <a:pPr defTabSz="219065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4000"/>
          </a:p>
        </p:txBody>
      </p:sp>
      <p:grpSp>
        <p:nvGrpSpPr>
          <p:cNvPr id="161" name="Group 772">
            <a:extLst>
              <a:ext uri="{FF2B5EF4-FFF2-40B4-BE49-F238E27FC236}">
                <a16:creationId xmlns:a16="http://schemas.microsoft.com/office/drawing/2014/main" id="{1A75D2EE-2468-449E-9205-544F1626A714}"/>
              </a:ext>
            </a:extLst>
          </p:cNvPr>
          <p:cNvGrpSpPr/>
          <p:nvPr/>
        </p:nvGrpSpPr>
        <p:grpSpPr>
          <a:xfrm>
            <a:off x="6609671" y="3396617"/>
            <a:ext cx="2004916" cy="536658"/>
            <a:chOff x="0" y="0"/>
            <a:chExt cx="6509885" cy="1431087"/>
          </a:xfrm>
          <a:solidFill>
            <a:srgbClr val="00B9F7"/>
          </a:solidFill>
        </p:grpSpPr>
        <p:sp>
          <p:nvSpPr>
            <p:cNvPr id="164" name="Shape 770">
              <a:extLst>
                <a:ext uri="{FF2B5EF4-FFF2-40B4-BE49-F238E27FC236}">
                  <a16:creationId xmlns:a16="http://schemas.microsoft.com/office/drawing/2014/main" id="{99E4214F-F90E-4FC7-8944-B9361436D987}"/>
                </a:ext>
              </a:extLst>
            </p:cNvPr>
            <p:cNvSpPr/>
            <p:nvPr/>
          </p:nvSpPr>
          <p:spPr>
            <a:xfrm>
              <a:off x="0" y="105833"/>
              <a:ext cx="6509886" cy="132525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 sz="3200"/>
            </a:p>
          </p:txBody>
        </p:sp>
        <p:sp>
          <p:nvSpPr>
            <p:cNvPr id="165" name="Shape 771">
              <a:extLst>
                <a:ext uri="{FF2B5EF4-FFF2-40B4-BE49-F238E27FC236}">
                  <a16:creationId xmlns:a16="http://schemas.microsoft.com/office/drawing/2014/main" id="{ADE037F8-986B-40CF-AC6E-436F03B542AE}"/>
                </a:ext>
              </a:extLst>
            </p:cNvPr>
            <p:cNvSpPr/>
            <p:nvPr/>
          </p:nvSpPr>
          <p:spPr>
            <a:xfrm>
              <a:off x="0" y="0"/>
              <a:ext cx="6509886" cy="1325255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 sz="3200"/>
            </a:p>
          </p:txBody>
        </p:sp>
      </p:grpSp>
      <p:sp>
        <p:nvSpPr>
          <p:cNvPr id="162" name="Shape 814">
            <a:extLst>
              <a:ext uri="{FF2B5EF4-FFF2-40B4-BE49-F238E27FC236}">
                <a16:creationId xmlns:a16="http://schemas.microsoft.com/office/drawing/2014/main" id="{23922833-D7C3-4CB0-8CCF-FE6F797DDBD8}"/>
              </a:ext>
            </a:extLst>
          </p:cNvPr>
          <p:cNvSpPr/>
          <p:nvPr/>
        </p:nvSpPr>
        <p:spPr>
          <a:xfrm>
            <a:off x="7033701" y="3469545"/>
            <a:ext cx="1640171" cy="361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normAutofit fontScale="92500" lnSpcReduction="10000"/>
          </a:bodyPr>
          <a:lstStyle>
            <a:lvl1pPr algn="l">
              <a:lnSpc>
                <a:spcPct val="90000"/>
              </a:lnSpc>
              <a:spcBef>
                <a:spcPts val="500"/>
              </a:spcBef>
              <a:defRPr sz="2800" b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1500">
                <a:solidFill>
                  <a:schemeClr val="bg1"/>
                </a:solidFill>
              </a:rPr>
              <a:t>NEW CHEMICAL PROCESSES</a:t>
            </a:r>
          </a:p>
        </p:txBody>
      </p:sp>
      <p:sp>
        <p:nvSpPr>
          <p:cNvPr id="163" name="Shape 9349">
            <a:extLst>
              <a:ext uri="{FF2B5EF4-FFF2-40B4-BE49-F238E27FC236}">
                <a16:creationId xmlns:a16="http://schemas.microsoft.com/office/drawing/2014/main" id="{0AC48729-DDE1-4910-875B-67FAE2F00A5E}"/>
              </a:ext>
            </a:extLst>
          </p:cNvPr>
          <p:cNvSpPr/>
          <p:nvPr/>
        </p:nvSpPr>
        <p:spPr>
          <a:xfrm>
            <a:off x="6212627" y="3389893"/>
            <a:ext cx="612000" cy="576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00B9F7"/>
          </a:solidFill>
          <a:ln w="12700">
            <a:solidFill>
              <a:schemeClr val="bg1"/>
            </a:solidFill>
            <a:miter lim="400000"/>
          </a:ln>
        </p:spPr>
        <p:txBody>
          <a:bodyPr lIns="0" tIns="0" rIns="0" bIns="0" anchor="ctr"/>
          <a:lstStyle/>
          <a:p>
            <a:pPr defTabSz="219065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4000"/>
          </a:p>
        </p:txBody>
      </p:sp>
      <p:grpSp>
        <p:nvGrpSpPr>
          <p:cNvPr id="167" name="Group 772">
            <a:extLst>
              <a:ext uri="{FF2B5EF4-FFF2-40B4-BE49-F238E27FC236}">
                <a16:creationId xmlns:a16="http://schemas.microsoft.com/office/drawing/2014/main" id="{CE7D0C20-4D68-4487-8CEC-9E1D1A656B2A}"/>
              </a:ext>
            </a:extLst>
          </p:cNvPr>
          <p:cNvGrpSpPr/>
          <p:nvPr/>
        </p:nvGrpSpPr>
        <p:grpSpPr>
          <a:xfrm>
            <a:off x="272833" y="1663375"/>
            <a:ext cx="2183552" cy="536658"/>
            <a:chOff x="0" y="0"/>
            <a:chExt cx="6509885" cy="1431087"/>
          </a:xfrm>
          <a:solidFill>
            <a:srgbClr val="00B9F7"/>
          </a:solidFill>
        </p:grpSpPr>
        <p:sp>
          <p:nvSpPr>
            <p:cNvPr id="170" name="Shape 770">
              <a:extLst>
                <a:ext uri="{FF2B5EF4-FFF2-40B4-BE49-F238E27FC236}">
                  <a16:creationId xmlns:a16="http://schemas.microsoft.com/office/drawing/2014/main" id="{1C5654F7-5FF4-4B7D-B00C-E9FA0B39E7F8}"/>
                </a:ext>
              </a:extLst>
            </p:cNvPr>
            <p:cNvSpPr/>
            <p:nvPr/>
          </p:nvSpPr>
          <p:spPr>
            <a:xfrm>
              <a:off x="0" y="105833"/>
              <a:ext cx="6509886" cy="1325255"/>
            </a:xfrm>
            <a:prstGeom prst="rect">
              <a:avLst/>
            </a:prstGeom>
            <a:solidFill>
              <a:srgbClr val="00B05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 sz="3200"/>
            </a:p>
          </p:txBody>
        </p:sp>
        <p:sp>
          <p:nvSpPr>
            <p:cNvPr id="171" name="Shape 771">
              <a:extLst>
                <a:ext uri="{FF2B5EF4-FFF2-40B4-BE49-F238E27FC236}">
                  <a16:creationId xmlns:a16="http://schemas.microsoft.com/office/drawing/2014/main" id="{9D61812B-5EA3-4CD8-8A8E-2D44F9721469}"/>
                </a:ext>
              </a:extLst>
            </p:cNvPr>
            <p:cNvSpPr/>
            <p:nvPr/>
          </p:nvSpPr>
          <p:spPr>
            <a:xfrm>
              <a:off x="0" y="0"/>
              <a:ext cx="6509886" cy="1325255"/>
            </a:xfrm>
            <a:prstGeom prst="rect">
              <a:avLst/>
            </a:prstGeom>
            <a:solidFill>
              <a:srgbClr val="89C6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 sz="3200"/>
            </a:p>
          </p:txBody>
        </p:sp>
      </p:grpSp>
      <p:sp>
        <p:nvSpPr>
          <p:cNvPr id="168" name="Shape 814">
            <a:extLst>
              <a:ext uri="{FF2B5EF4-FFF2-40B4-BE49-F238E27FC236}">
                <a16:creationId xmlns:a16="http://schemas.microsoft.com/office/drawing/2014/main" id="{E6E8CCE5-ADC7-4BE9-8917-DC2071837697}"/>
              </a:ext>
            </a:extLst>
          </p:cNvPr>
          <p:cNvSpPr/>
          <p:nvPr/>
        </p:nvSpPr>
        <p:spPr>
          <a:xfrm>
            <a:off x="372136" y="1743298"/>
            <a:ext cx="1567830" cy="375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normAutofit/>
          </a:bodyPr>
          <a:lstStyle>
            <a:lvl1pPr algn="l">
              <a:lnSpc>
                <a:spcPct val="90000"/>
              </a:lnSpc>
              <a:spcBef>
                <a:spcPts val="500"/>
              </a:spcBef>
              <a:defRPr sz="2800" b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1500">
                <a:solidFill>
                  <a:schemeClr val="bg1"/>
                </a:solidFill>
              </a:rPr>
              <a:t>LARGE REACTORS</a:t>
            </a:r>
          </a:p>
        </p:txBody>
      </p:sp>
      <p:sp>
        <p:nvSpPr>
          <p:cNvPr id="169" name="Shape 9349">
            <a:extLst>
              <a:ext uri="{FF2B5EF4-FFF2-40B4-BE49-F238E27FC236}">
                <a16:creationId xmlns:a16="http://schemas.microsoft.com/office/drawing/2014/main" id="{15EC0B6B-5DE4-4C7A-8D6A-7C156CFEF62D}"/>
              </a:ext>
            </a:extLst>
          </p:cNvPr>
          <p:cNvSpPr/>
          <p:nvPr/>
        </p:nvSpPr>
        <p:spPr>
          <a:xfrm>
            <a:off x="2053455" y="1636652"/>
            <a:ext cx="612000" cy="576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89C600"/>
          </a:solidFill>
          <a:ln w="12700">
            <a:solidFill>
              <a:schemeClr val="bg1"/>
            </a:solidFill>
            <a:miter lim="400000"/>
          </a:ln>
        </p:spPr>
        <p:txBody>
          <a:bodyPr lIns="0" tIns="0" rIns="0" bIns="0" anchor="ctr"/>
          <a:lstStyle/>
          <a:p>
            <a:pPr defTabSz="219065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4000"/>
          </a:p>
        </p:txBody>
      </p:sp>
      <p:grpSp>
        <p:nvGrpSpPr>
          <p:cNvPr id="173" name="Group 772">
            <a:extLst>
              <a:ext uri="{FF2B5EF4-FFF2-40B4-BE49-F238E27FC236}">
                <a16:creationId xmlns:a16="http://schemas.microsoft.com/office/drawing/2014/main" id="{9D74C467-2CC1-49E1-9EC4-221ACEB60D07}"/>
              </a:ext>
            </a:extLst>
          </p:cNvPr>
          <p:cNvGrpSpPr/>
          <p:nvPr/>
        </p:nvGrpSpPr>
        <p:grpSpPr>
          <a:xfrm>
            <a:off x="272833" y="2272922"/>
            <a:ext cx="2183552" cy="536658"/>
            <a:chOff x="0" y="0"/>
            <a:chExt cx="6509885" cy="1431087"/>
          </a:xfrm>
          <a:solidFill>
            <a:srgbClr val="00B9F7"/>
          </a:solidFill>
        </p:grpSpPr>
        <p:sp>
          <p:nvSpPr>
            <p:cNvPr id="176" name="Shape 770">
              <a:extLst>
                <a:ext uri="{FF2B5EF4-FFF2-40B4-BE49-F238E27FC236}">
                  <a16:creationId xmlns:a16="http://schemas.microsoft.com/office/drawing/2014/main" id="{83913A60-EF5D-4E0A-AF49-AF5F47D12839}"/>
                </a:ext>
              </a:extLst>
            </p:cNvPr>
            <p:cNvSpPr/>
            <p:nvPr/>
          </p:nvSpPr>
          <p:spPr>
            <a:xfrm>
              <a:off x="0" y="105833"/>
              <a:ext cx="6509886" cy="1325255"/>
            </a:xfrm>
            <a:prstGeom prst="rect">
              <a:avLst/>
            </a:prstGeom>
            <a:solidFill>
              <a:srgbClr val="00B05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 sz="3200"/>
            </a:p>
          </p:txBody>
        </p:sp>
        <p:sp>
          <p:nvSpPr>
            <p:cNvPr id="177" name="Shape 771">
              <a:extLst>
                <a:ext uri="{FF2B5EF4-FFF2-40B4-BE49-F238E27FC236}">
                  <a16:creationId xmlns:a16="http://schemas.microsoft.com/office/drawing/2014/main" id="{003EB05D-2B7D-4067-B0EF-2703BC272A1A}"/>
                </a:ext>
              </a:extLst>
            </p:cNvPr>
            <p:cNvSpPr/>
            <p:nvPr/>
          </p:nvSpPr>
          <p:spPr>
            <a:xfrm>
              <a:off x="0" y="0"/>
              <a:ext cx="6509886" cy="1325255"/>
            </a:xfrm>
            <a:prstGeom prst="rect">
              <a:avLst/>
            </a:prstGeom>
            <a:solidFill>
              <a:srgbClr val="89C6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 sz="3200"/>
            </a:p>
          </p:txBody>
        </p:sp>
      </p:grpSp>
      <p:sp>
        <p:nvSpPr>
          <p:cNvPr id="174" name="Shape 814">
            <a:extLst>
              <a:ext uri="{FF2B5EF4-FFF2-40B4-BE49-F238E27FC236}">
                <a16:creationId xmlns:a16="http://schemas.microsoft.com/office/drawing/2014/main" id="{C21F2CE2-37BA-4E9C-BC95-3B70D0556778}"/>
              </a:ext>
            </a:extLst>
          </p:cNvPr>
          <p:cNvSpPr/>
          <p:nvPr/>
        </p:nvSpPr>
        <p:spPr>
          <a:xfrm>
            <a:off x="364903" y="2330768"/>
            <a:ext cx="2077088" cy="361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normAutofit fontScale="92500" lnSpcReduction="10000"/>
          </a:bodyPr>
          <a:lstStyle>
            <a:lvl1pPr algn="l">
              <a:lnSpc>
                <a:spcPct val="90000"/>
              </a:lnSpc>
              <a:spcBef>
                <a:spcPts val="500"/>
              </a:spcBef>
              <a:defRPr sz="2800" b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1500">
                <a:solidFill>
                  <a:schemeClr val="bg1"/>
                </a:solidFill>
              </a:rPr>
              <a:t>SMALL MODULAR REACTORS</a:t>
            </a:r>
          </a:p>
        </p:txBody>
      </p:sp>
      <p:sp>
        <p:nvSpPr>
          <p:cNvPr id="175" name="Shape 9349">
            <a:extLst>
              <a:ext uri="{FF2B5EF4-FFF2-40B4-BE49-F238E27FC236}">
                <a16:creationId xmlns:a16="http://schemas.microsoft.com/office/drawing/2014/main" id="{65CD8485-B09D-4E95-B208-37B042AACF61}"/>
              </a:ext>
            </a:extLst>
          </p:cNvPr>
          <p:cNvSpPr/>
          <p:nvPr/>
        </p:nvSpPr>
        <p:spPr>
          <a:xfrm>
            <a:off x="2053455" y="2246199"/>
            <a:ext cx="612000" cy="576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89C600"/>
          </a:solidFill>
          <a:ln w="12700">
            <a:solidFill>
              <a:schemeClr val="bg1"/>
            </a:solidFill>
            <a:miter lim="400000"/>
          </a:ln>
        </p:spPr>
        <p:txBody>
          <a:bodyPr lIns="0" tIns="0" rIns="0" bIns="0" anchor="ctr"/>
          <a:lstStyle/>
          <a:p>
            <a:pPr defTabSz="219065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4000"/>
          </a:p>
        </p:txBody>
      </p:sp>
      <p:grpSp>
        <p:nvGrpSpPr>
          <p:cNvPr id="179" name="Group 772">
            <a:extLst>
              <a:ext uri="{FF2B5EF4-FFF2-40B4-BE49-F238E27FC236}">
                <a16:creationId xmlns:a16="http://schemas.microsoft.com/office/drawing/2014/main" id="{77324ED3-D418-4557-B289-E43C6F400B73}"/>
              </a:ext>
            </a:extLst>
          </p:cNvPr>
          <p:cNvGrpSpPr/>
          <p:nvPr/>
        </p:nvGrpSpPr>
        <p:grpSpPr>
          <a:xfrm>
            <a:off x="274000" y="2884951"/>
            <a:ext cx="2192888" cy="536658"/>
            <a:chOff x="0" y="0"/>
            <a:chExt cx="6509885" cy="1431087"/>
          </a:xfrm>
          <a:solidFill>
            <a:srgbClr val="00B9F7"/>
          </a:solidFill>
        </p:grpSpPr>
        <p:sp>
          <p:nvSpPr>
            <p:cNvPr id="182" name="Shape 770">
              <a:extLst>
                <a:ext uri="{FF2B5EF4-FFF2-40B4-BE49-F238E27FC236}">
                  <a16:creationId xmlns:a16="http://schemas.microsoft.com/office/drawing/2014/main" id="{02FD5FCB-BE5A-49A8-9D7D-C7FBABA85C32}"/>
                </a:ext>
              </a:extLst>
            </p:cNvPr>
            <p:cNvSpPr/>
            <p:nvPr/>
          </p:nvSpPr>
          <p:spPr>
            <a:xfrm>
              <a:off x="0" y="105833"/>
              <a:ext cx="6509886" cy="1325255"/>
            </a:xfrm>
            <a:prstGeom prst="rect">
              <a:avLst/>
            </a:prstGeom>
            <a:solidFill>
              <a:srgbClr val="00B05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 sz="3200"/>
            </a:p>
          </p:txBody>
        </p:sp>
        <p:sp>
          <p:nvSpPr>
            <p:cNvPr id="183" name="Shape 771">
              <a:extLst>
                <a:ext uri="{FF2B5EF4-FFF2-40B4-BE49-F238E27FC236}">
                  <a16:creationId xmlns:a16="http://schemas.microsoft.com/office/drawing/2014/main" id="{6BC5767C-0098-45EA-B777-9ECB42F1A14B}"/>
                </a:ext>
              </a:extLst>
            </p:cNvPr>
            <p:cNvSpPr/>
            <p:nvPr/>
          </p:nvSpPr>
          <p:spPr>
            <a:xfrm>
              <a:off x="0" y="0"/>
              <a:ext cx="6509886" cy="1325255"/>
            </a:xfrm>
            <a:prstGeom prst="rect">
              <a:avLst/>
            </a:prstGeom>
            <a:solidFill>
              <a:srgbClr val="89C6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 sz="3200"/>
            </a:p>
          </p:txBody>
        </p:sp>
      </p:grpSp>
      <p:sp>
        <p:nvSpPr>
          <p:cNvPr id="180" name="Shape 814">
            <a:extLst>
              <a:ext uri="{FF2B5EF4-FFF2-40B4-BE49-F238E27FC236}">
                <a16:creationId xmlns:a16="http://schemas.microsoft.com/office/drawing/2014/main" id="{D8560D55-EE45-4396-9BD5-C4EC63C7F026}"/>
              </a:ext>
            </a:extLst>
          </p:cNvPr>
          <p:cNvSpPr/>
          <p:nvPr/>
        </p:nvSpPr>
        <p:spPr>
          <a:xfrm>
            <a:off x="375405" y="2964874"/>
            <a:ext cx="1567830" cy="368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normAutofit/>
          </a:bodyPr>
          <a:lstStyle>
            <a:lvl1pPr algn="l">
              <a:lnSpc>
                <a:spcPct val="90000"/>
              </a:lnSpc>
              <a:spcBef>
                <a:spcPts val="500"/>
              </a:spcBef>
              <a:defRPr sz="2800" b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1500">
                <a:solidFill>
                  <a:schemeClr val="bg1"/>
                </a:solidFill>
              </a:rPr>
              <a:t>MICRO REACTORS</a:t>
            </a:r>
          </a:p>
        </p:txBody>
      </p:sp>
      <p:sp>
        <p:nvSpPr>
          <p:cNvPr id="181" name="Shape 9349">
            <a:extLst>
              <a:ext uri="{FF2B5EF4-FFF2-40B4-BE49-F238E27FC236}">
                <a16:creationId xmlns:a16="http://schemas.microsoft.com/office/drawing/2014/main" id="{50BE5528-4727-4C18-899E-B26A1EDE8E01}"/>
              </a:ext>
            </a:extLst>
          </p:cNvPr>
          <p:cNvSpPr/>
          <p:nvPr/>
        </p:nvSpPr>
        <p:spPr>
          <a:xfrm>
            <a:off x="2063958" y="2858228"/>
            <a:ext cx="612000" cy="576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89C600"/>
          </a:solidFill>
          <a:ln w="12700">
            <a:solidFill>
              <a:schemeClr val="bg1"/>
            </a:solidFill>
            <a:miter lim="400000"/>
          </a:ln>
        </p:spPr>
        <p:txBody>
          <a:bodyPr lIns="0" tIns="0" rIns="0" bIns="0" anchor="ctr"/>
          <a:lstStyle/>
          <a:p>
            <a:pPr defTabSz="219065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4000"/>
          </a:p>
        </p:txBody>
      </p:sp>
      <p:grpSp>
        <p:nvGrpSpPr>
          <p:cNvPr id="185" name="Group 772">
            <a:extLst>
              <a:ext uri="{FF2B5EF4-FFF2-40B4-BE49-F238E27FC236}">
                <a16:creationId xmlns:a16="http://schemas.microsoft.com/office/drawing/2014/main" id="{8EF0B6FC-BC26-43F4-9A4C-863E0BE553CF}"/>
              </a:ext>
            </a:extLst>
          </p:cNvPr>
          <p:cNvGrpSpPr/>
          <p:nvPr/>
        </p:nvGrpSpPr>
        <p:grpSpPr>
          <a:xfrm>
            <a:off x="274000" y="3494498"/>
            <a:ext cx="2192888" cy="536658"/>
            <a:chOff x="0" y="0"/>
            <a:chExt cx="6509885" cy="1431087"/>
          </a:xfrm>
          <a:solidFill>
            <a:srgbClr val="00B9F7"/>
          </a:solidFill>
        </p:grpSpPr>
        <p:sp>
          <p:nvSpPr>
            <p:cNvPr id="188" name="Shape 770">
              <a:extLst>
                <a:ext uri="{FF2B5EF4-FFF2-40B4-BE49-F238E27FC236}">
                  <a16:creationId xmlns:a16="http://schemas.microsoft.com/office/drawing/2014/main" id="{9F70ECD6-16A4-4215-A58B-427EB24F7A61}"/>
                </a:ext>
              </a:extLst>
            </p:cNvPr>
            <p:cNvSpPr/>
            <p:nvPr/>
          </p:nvSpPr>
          <p:spPr>
            <a:xfrm>
              <a:off x="0" y="105833"/>
              <a:ext cx="6509886" cy="1325255"/>
            </a:xfrm>
            <a:prstGeom prst="rect">
              <a:avLst/>
            </a:prstGeom>
            <a:solidFill>
              <a:srgbClr val="00B05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 sz="3200"/>
            </a:p>
          </p:txBody>
        </p:sp>
        <p:sp>
          <p:nvSpPr>
            <p:cNvPr id="189" name="Shape 771">
              <a:extLst>
                <a:ext uri="{FF2B5EF4-FFF2-40B4-BE49-F238E27FC236}">
                  <a16:creationId xmlns:a16="http://schemas.microsoft.com/office/drawing/2014/main" id="{F36DB611-BBC6-48A9-B3DD-F3332A490992}"/>
                </a:ext>
              </a:extLst>
            </p:cNvPr>
            <p:cNvSpPr/>
            <p:nvPr/>
          </p:nvSpPr>
          <p:spPr>
            <a:xfrm>
              <a:off x="0" y="0"/>
              <a:ext cx="6509886" cy="1325255"/>
            </a:xfrm>
            <a:prstGeom prst="rect">
              <a:avLst/>
            </a:prstGeom>
            <a:solidFill>
              <a:srgbClr val="89C6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 sz="3200"/>
            </a:p>
          </p:txBody>
        </p:sp>
      </p:grpSp>
      <p:sp>
        <p:nvSpPr>
          <p:cNvPr id="186" name="Shape 814">
            <a:extLst>
              <a:ext uri="{FF2B5EF4-FFF2-40B4-BE49-F238E27FC236}">
                <a16:creationId xmlns:a16="http://schemas.microsoft.com/office/drawing/2014/main" id="{E8EFFD66-1D56-46BB-81BF-3B542BBF0799}"/>
              </a:ext>
            </a:extLst>
          </p:cNvPr>
          <p:cNvSpPr/>
          <p:nvPr/>
        </p:nvSpPr>
        <p:spPr>
          <a:xfrm>
            <a:off x="375407" y="3559952"/>
            <a:ext cx="1640171" cy="361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normAutofit fontScale="92500"/>
          </a:bodyPr>
          <a:lstStyle>
            <a:lvl1pPr algn="l">
              <a:lnSpc>
                <a:spcPct val="90000"/>
              </a:lnSpc>
              <a:spcBef>
                <a:spcPts val="500"/>
              </a:spcBef>
              <a:defRPr sz="2800" b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1500">
                <a:solidFill>
                  <a:schemeClr val="bg1"/>
                </a:solidFill>
              </a:rPr>
              <a:t>ADVANCED REACTORS</a:t>
            </a:r>
          </a:p>
        </p:txBody>
      </p:sp>
      <p:sp>
        <p:nvSpPr>
          <p:cNvPr id="187" name="Shape 9349">
            <a:extLst>
              <a:ext uri="{FF2B5EF4-FFF2-40B4-BE49-F238E27FC236}">
                <a16:creationId xmlns:a16="http://schemas.microsoft.com/office/drawing/2014/main" id="{6CD6FD50-C151-4522-B50C-57A0A9E1E155}"/>
              </a:ext>
            </a:extLst>
          </p:cNvPr>
          <p:cNvSpPr/>
          <p:nvPr/>
        </p:nvSpPr>
        <p:spPr>
          <a:xfrm>
            <a:off x="2063958" y="3467775"/>
            <a:ext cx="612000" cy="576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89C600"/>
          </a:solidFill>
          <a:ln w="12700">
            <a:solidFill>
              <a:schemeClr val="bg1"/>
            </a:solidFill>
            <a:miter lim="400000"/>
          </a:ln>
        </p:spPr>
        <p:txBody>
          <a:bodyPr lIns="0" tIns="0" rIns="0" bIns="0" anchor="ctr"/>
          <a:lstStyle/>
          <a:p>
            <a:pPr defTabSz="219065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4000"/>
          </a:p>
        </p:txBody>
      </p:sp>
      <p:sp>
        <p:nvSpPr>
          <p:cNvPr id="190" name="Shape 814">
            <a:extLst>
              <a:ext uri="{FF2B5EF4-FFF2-40B4-BE49-F238E27FC236}">
                <a16:creationId xmlns:a16="http://schemas.microsoft.com/office/drawing/2014/main" id="{52A1DF3F-A2ED-46E9-8670-70843EE0D03D}"/>
              </a:ext>
            </a:extLst>
          </p:cNvPr>
          <p:cNvSpPr/>
          <p:nvPr/>
        </p:nvSpPr>
        <p:spPr>
          <a:xfrm>
            <a:off x="6348784" y="2398968"/>
            <a:ext cx="1640171" cy="361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noAutofit/>
          </a:bodyPr>
          <a:lstStyle>
            <a:lvl1pPr algn="l">
              <a:lnSpc>
                <a:spcPct val="90000"/>
              </a:lnSpc>
              <a:spcBef>
                <a:spcPts val="500"/>
              </a:spcBef>
              <a:defRPr sz="2800" b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3600">
                <a:solidFill>
                  <a:schemeClr val="bg1"/>
                </a:solidFill>
              </a:rPr>
              <a:t>H</a:t>
            </a:r>
            <a:r>
              <a:rPr lang="en-US" sz="1400">
                <a:solidFill>
                  <a:schemeClr val="bg1"/>
                </a:solidFill>
              </a:rPr>
              <a:t>2</a:t>
            </a:r>
          </a:p>
        </p:txBody>
      </p:sp>
      <p:pic>
        <p:nvPicPr>
          <p:cNvPr id="191" name="Graphic 190">
            <a:extLst>
              <a:ext uri="{FF2B5EF4-FFF2-40B4-BE49-F238E27FC236}">
                <a16:creationId xmlns:a16="http://schemas.microsoft.com/office/drawing/2014/main" id="{AEA96DCB-D42A-4638-881B-3B81A1F4D5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b="29522"/>
          <a:stretch/>
        </p:blipFill>
        <p:spPr>
          <a:xfrm>
            <a:off x="6348783" y="2907222"/>
            <a:ext cx="378716" cy="346273"/>
          </a:xfrm>
          <a:prstGeom prst="rect">
            <a:avLst/>
          </a:prstGeom>
        </p:spPr>
      </p:pic>
      <p:pic>
        <p:nvPicPr>
          <p:cNvPr id="192" name="Picture 191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3A575732-1946-4BDE-A2E9-876B35278978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253" y="1681816"/>
            <a:ext cx="395777" cy="386039"/>
          </a:xfrm>
          <a:prstGeom prst="rect">
            <a:avLst/>
          </a:prstGeom>
        </p:spPr>
      </p:pic>
      <p:pic>
        <p:nvPicPr>
          <p:cNvPr id="194" name="Graphic 193">
            <a:extLst>
              <a:ext uri="{FF2B5EF4-FFF2-40B4-BE49-F238E27FC236}">
                <a16:creationId xmlns:a16="http://schemas.microsoft.com/office/drawing/2014/main" id="{AF530857-41FA-4C3E-9743-4BE42286D7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6373683" y="3386704"/>
            <a:ext cx="288000" cy="476308"/>
          </a:xfrm>
          <a:prstGeom prst="rect">
            <a:avLst/>
          </a:prstGeom>
        </p:spPr>
      </p:pic>
      <p:cxnSp>
        <p:nvCxnSpPr>
          <p:cNvPr id="200" name="Straight Arrow Connector 199">
            <a:extLst>
              <a:ext uri="{FF2B5EF4-FFF2-40B4-BE49-F238E27FC236}">
                <a16:creationId xmlns:a16="http://schemas.microsoft.com/office/drawing/2014/main" id="{9DDD2929-E126-4FAE-9CDB-E2C5D462BC5A}"/>
              </a:ext>
            </a:extLst>
          </p:cNvPr>
          <p:cNvCxnSpPr>
            <a:cxnSpLocks/>
          </p:cNvCxnSpPr>
          <p:nvPr/>
        </p:nvCxnSpPr>
        <p:spPr>
          <a:xfrm>
            <a:off x="2364314" y="1886688"/>
            <a:ext cx="1353515" cy="540130"/>
          </a:xfrm>
          <a:prstGeom prst="straightConnector1">
            <a:avLst/>
          </a:prstGeom>
          <a:ln w="12700">
            <a:solidFill>
              <a:srgbClr val="89C6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Arrow Connector 201">
            <a:extLst>
              <a:ext uri="{FF2B5EF4-FFF2-40B4-BE49-F238E27FC236}">
                <a16:creationId xmlns:a16="http://schemas.microsoft.com/office/drawing/2014/main" id="{CBBC846C-DEC6-495F-AF78-A517C7AEDFDC}"/>
              </a:ext>
            </a:extLst>
          </p:cNvPr>
          <p:cNvCxnSpPr>
            <a:stCxn id="175" idx="0"/>
          </p:cNvCxnSpPr>
          <p:nvPr/>
        </p:nvCxnSpPr>
        <p:spPr>
          <a:xfrm>
            <a:off x="2359457" y="2534201"/>
            <a:ext cx="1300037" cy="157999"/>
          </a:xfrm>
          <a:prstGeom prst="straightConnector1">
            <a:avLst/>
          </a:prstGeom>
          <a:ln w="12700">
            <a:solidFill>
              <a:srgbClr val="89C6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Arrow Connector 203">
            <a:extLst>
              <a:ext uri="{FF2B5EF4-FFF2-40B4-BE49-F238E27FC236}">
                <a16:creationId xmlns:a16="http://schemas.microsoft.com/office/drawing/2014/main" id="{09A84A96-F8C5-44F3-887C-9D335AA4C96D}"/>
              </a:ext>
            </a:extLst>
          </p:cNvPr>
          <p:cNvCxnSpPr>
            <a:stCxn id="181" idx="0"/>
          </p:cNvCxnSpPr>
          <p:nvPr/>
        </p:nvCxnSpPr>
        <p:spPr>
          <a:xfrm flipV="1">
            <a:off x="2369959" y="2975501"/>
            <a:ext cx="1289534" cy="170727"/>
          </a:xfrm>
          <a:prstGeom prst="straightConnector1">
            <a:avLst/>
          </a:prstGeom>
          <a:ln w="12700">
            <a:solidFill>
              <a:srgbClr val="89C6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Arrow Connector 205">
            <a:extLst>
              <a:ext uri="{FF2B5EF4-FFF2-40B4-BE49-F238E27FC236}">
                <a16:creationId xmlns:a16="http://schemas.microsoft.com/office/drawing/2014/main" id="{8EAE0342-DCA2-4588-9592-4DA339F04FE4}"/>
              </a:ext>
            </a:extLst>
          </p:cNvPr>
          <p:cNvCxnSpPr>
            <a:cxnSpLocks/>
            <a:stCxn id="187" idx="0"/>
          </p:cNvCxnSpPr>
          <p:nvPr/>
        </p:nvCxnSpPr>
        <p:spPr>
          <a:xfrm flipV="1">
            <a:off x="2369960" y="3225464"/>
            <a:ext cx="1349859" cy="530313"/>
          </a:xfrm>
          <a:prstGeom prst="straightConnector1">
            <a:avLst/>
          </a:prstGeom>
          <a:ln w="12700">
            <a:solidFill>
              <a:srgbClr val="89C6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Arrow Connector 209">
            <a:extLst>
              <a:ext uri="{FF2B5EF4-FFF2-40B4-BE49-F238E27FC236}">
                <a16:creationId xmlns:a16="http://schemas.microsoft.com/office/drawing/2014/main" id="{1A0F7165-2A74-4B5B-A95A-DA2837B157E5}"/>
              </a:ext>
            </a:extLst>
          </p:cNvPr>
          <p:cNvCxnSpPr>
            <a:cxnSpLocks/>
          </p:cNvCxnSpPr>
          <p:nvPr/>
        </p:nvCxnSpPr>
        <p:spPr>
          <a:xfrm flipV="1">
            <a:off x="4551409" y="1500961"/>
            <a:ext cx="1592289" cy="1289637"/>
          </a:xfrm>
          <a:prstGeom prst="straightConnector1">
            <a:avLst/>
          </a:prstGeom>
          <a:ln w="12700">
            <a:solidFill>
              <a:srgbClr val="00B9F7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Arrow Connector 211">
            <a:extLst>
              <a:ext uri="{FF2B5EF4-FFF2-40B4-BE49-F238E27FC236}">
                <a16:creationId xmlns:a16="http://schemas.microsoft.com/office/drawing/2014/main" id="{AC428E66-5B32-4C05-BF28-10D871224273}"/>
              </a:ext>
            </a:extLst>
          </p:cNvPr>
          <p:cNvCxnSpPr>
            <a:cxnSpLocks/>
          </p:cNvCxnSpPr>
          <p:nvPr/>
        </p:nvCxnSpPr>
        <p:spPr>
          <a:xfrm flipV="1">
            <a:off x="4660263" y="1987321"/>
            <a:ext cx="1519114" cy="784932"/>
          </a:xfrm>
          <a:prstGeom prst="straightConnector1">
            <a:avLst/>
          </a:prstGeom>
          <a:ln w="12700">
            <a:solidFill>
              <a:srgbClr val="00B9F7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Arrow Connector 213">
            <a:extLst>
              <a:ext uri="{FF2B5EF4-FFF2-40B4-BE49-F238E27FC236}">
                <a16:creationId xmlns:a16="http://schemas.microsoft.com/office/drawing/2014/main" id="{54AD4BDE-7327-44D6-BEA0-46013A5B2D7F}"/>
              </a:ext>
            </a:extLst>
          </p:cNvPr>
          <p:cNvCxnSpPr>
            <a:cxnSpLocks/>
          </p:cNvCxnSpPr>
          <p:nvPr/>
        </p:nvCxnSpPr>
        <p:spPr>
          <a:xfrm flipV="1">
            <a:off x="4597355" y="2620538"/>
            <a:ext cx="1599135" cy="273451"/>
          </a:xfrm>
          <a:prstGeom prst="straightConnector1">
            <a:avLst/>
          </a:prstGeom>
          <a:ln w="12700">
            <a:solidFill>
              <a:srgbClr val="00B9F7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Arrow Connector 215">
            <a:extLst>
              <a:ext uri="{FF2B5EF4-FFF2-40B4-BE49-F238E27FC236}">
                <a16:creationId xmlns:a16="http://schemas.microsoft.com/office/drawing/2014/main" id="{1B10361A-AB52-415C-B5D6-138F8ED772A7}"/>
              </a:ext>
            </a:extLst>
          </p:cNvPr>
          <p:cNvCxnSpPr>
            <a:cxnSpLocks/>
          </p:cNvCxnSpPr>
          <p:nvPr/>
        </p:nvCxnSpPr>
        <p:spPr>
          <a:xfrm>
            <a:off x="4617671" y="2967813"/>
            <a:ext cx="1546149" cy="151650"/>
          </a:xfrm>
          <a:prstGeom prst="straightConnector1">
            <a:avLst/>
          </a:prstGeom>
          <a:ln w="12700">
            <a:solidFill>
              <a:srgbClr val="00B9F7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Arrow Connector 217">
            <a:extLst>
              <a:ext uri="{FF2B5EF4-FFF2-40B4-BE49-F238E27FC236}">
                <a16:creationId xmlns:a16="http://schemas.microsoft.com/office/drawing/2014/main" id="{4DC5F4AB-363B-4A9E-BD0D-7B80777B6D68}"/>
              </a:ext>
            </a:extLst>
          </p:cNvPr>
          <p:cNvCxnSpPr>
            <a:cxnSpLocks/>
          </p:cNvCxnSpPr>
          <p:nvPr/>
        </p:nvCxnSpPr>
        <p:spPr>
          <a:xfrm>
            <a:off x="4551411" y="3054186"/>
            <a:ext cx="1627966" cy="629234"/>
          </a:xfrm>
          <a:prstGeom prst="straightConnector1">
            <a:avLst/>
          </a:prstGeom>
          <a:ln w="12700">
            <a:solidFill>
              <a:srgbClr val="00B9F7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3887A321-08F8-4FFC-A172-F2F99C623CA7}"/>
              </a:ext>
            </a:extLst>
          </p:cNvPr>
          <p:cNvGrpSpPr/>
          <p:nvPr/>
        </p:nvGrpSpPr>
        <p:grpSpPr>
          <a:xfrm>
            <a:off x="3669996" y="2120213"/>
            <a:ext cx="1440001" cy="1440000"/>
            <a:chOff x="2808456" y="3671433"/>
            <a:chExt cx="1226136" cy="1230103"/>
          </a:xfrm>
        </p:grpSpPr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E0B4BE6A-66E7-40E6-8FAC-F2DB5C1FC168}"/>
                </a:ext>
              </a:extLst>
            </p:cNvPr>
            <p:cNvGrpSpPr/>
            <p:nvPr/>
          </p:nvGrpSpPr>
          <p:grpSpPr>
            <a:xfrm>
              <a:off x="2808457" y="3671433"/>
              <a:ext cx="1226135" cy="1230103"/>
              <a:chOff x="1651537" y="711385"/>
              <a:chExt cx="1226135" cy="1230103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34" name="Shape 9349">
                <a:extLst>
                  <a:ext uri="{FF2B5EF4-FFF2-40B4-BE49-F238E27FC236}">
                    <a16:creationId xmlns:a16="http://schemas.microsoft.com/office/drawing/2014/main" id="{5C04D59A-71AB-4643-BF62-80114B0606E3}"/>
                  </a:ext>
                </a:extLst>
              </p:cNvPr>
              <p:cNvSpPr/>
              <p:nvPr/>
            </p:nvSpPr>
            <p:spPr>
              <a:xfrm>
                <a:off x="1738608" y="798742"/>
                <a:ext cx="1051991" cy="10553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00BAA7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defTabSz="219065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4000"/>
              </a:p>
            </p:txBody>
          </p:sp>
          <p:sp>
            <p:nvSpPr>
              <p:cNvPr id="135" name="Shape 9351">
                <a:extLst>
                  <a:ext uri="{FF2B5EF4-FFF2-40B4-BE49-F238E27FC236}">
                    <a16:creationId xmlns:a16="http://schemas.microsoft.com/office/drawing/2014/main" id="{E1232F49-EA96-4785-AFBE-F8C73AB8E435}"/>
                  </a:ext>
                </a:extLst>
              </p:cNvPr>
              <p:cNvSpPr/>
              <p:nvPr/>
            </p:nvSpPr>
            <p:spPr>
              <a:xfrm>
                <a:off x="1651537" y="711385"/>
                <a:ext cx="1226135" cy="12301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7" y="2882"/>
                    </a:moveTo>
                    <a:cubicBezTo>
                      <a:pt x="20639" y="6724"/>
                      <a:pt x="20639" y="12954"/>
                      <a:pt x="16797" y="16797"/>
                    </a:cubicBezTo>
                    <a:cubicBezTo>
                      <a:pt x="12954" y="20639"/>
                      <a:pt x="6724" y="20639"/>
                      <a:pt x="2882" y="16797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7" y="2882"/>
                    </a:cubicBezTo>
                  </a:path>
                </a:pathLst>
              </a:custGeom>
              <a:ln w="19050">
                <a:solidFill>
                  <a:srgbClr val="C1C6CA"/>
                </a:solidFill>
                <a:prstDash val="sysDot"/>
                <a:miter lim="400000"/>
              </a:ln>
            </p:spPr>
            <p:txBody>
              <a:bodyPr lIns="0" tIns="0" rIns="0" bIns="0" anchor="ctr"/>
              <a:lstStyle/>
              <a:p>
                <a:pPr defTabSz="219065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4000"/>
              </a:p>
            </p:txBody>
          </p:sp>
        </p:grp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F7322923-DE28-426C-BD0C-0172EA19A291}"/>
                </a:ext>
              </a:extLst>
            </p:cNvPr>
            <p:cNvSpPr/>
            <p:nvPr/>
          </p:nvSpPr>
          <p:spPr>
            <a:xfrm>
              <a:off x="2808456" y="3954032"/>
              <a:ext cx="1226135" cy="7098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1600" b="1">
                  <a:solidFill>
                    <a:schemeClr val="bg1"/>
                  </a:solidFill>
                </a:rPr>
                <a:t>POWER</a:t>
              </a:r>
            </a:p>
            <a:p>
              <a:pPr algn="ctr"/>
              <a:r>
                <a:rPr lang="fr-FR" sz="1600" b="1">
                  <a:solidFill>
                    <a:schemeClr val="bg1"/>
                  </a:solidFill>
                </a:rPr>
                <a:t>&amp;</a:t>
              </a:r>
            </a:p>
            <a:p>
              <a:pPr algn="ctr"/>
              <a:r>
                <a:rPr lang="fr-FR" sz="1600" b="1">
                  <a:solidFill>
                    <a:schemeClr val="bg1"/>
                  </a:solidFill>
                </a:rPr>
                <a:t>HEAT</a:t>
              </a:r>
            </a:p>
          </p:txBody>
        </p:sp>
      </p:grpSp>
      <p:pic>
        <p:nvPicPr>
          <p:cNvPr id="222" name="Graphic 221">
            <a:extLst>
              <a:ext uri="{FF2B5EF4-FFF2-40B4-BE49-F238E27FC236}">
                <a16:creationId xmlns:a16="http://schemas.microsoft.com/office/drawing/2014/main" id="{2042E64C-BD43-412D-A63E-F4485C17C65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111983" y="2419949"/>
            <a:ext cx="484543" cy="170245"/>
          </a:xfrm>
          <a:prstGeom prst="rect">
            <a:avLst/>
          </a:prstGeom>
        </p:spPr>
      </p:pic>
      <p:pic>
        <p:nvPicPr>
          <p:cNvPr id="224" name="Picture 223" descr="A picture containing drawing&#10;&#10;Description automatically generated">
            <a:extLst>
              <a:ext uri="{FF2B5EF4-FFF2-40B4-BE49-F238E27FC236}">
                <a16:creationId xmlns:a16="http://schemas.microsoft.com/office/drawing/2014/main" id="{0B6696DB-EB6E-4F1E-B673-A8359890AA2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55240" y="1716333"/>
            <a:ext cx="264242" cy="363510"/>
          </a:xfrm>
          <a:prstGeom prst="rect">
            <a:avLst/>
          </a:prstGeom>
        </p:spPr>
      </p:pic>
      <p:pic>
        <p:nvPicPr>
          <p:cNvPr id="225" name="Picture 224" descr="A picture containing drawing&#10;&#10;Description automatically generated">
            <a:extLst>
              <a:ext uri="{FF2B5EF4-FFF2-40B4-BE49-F238E27FC236}">
                <a16:creationId xmlns:a16="http://schemas.microsoft.com/office/drawing/2014/main" id="{D9343E2F-97F6-43B2-9E92-FDB73759469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34537" y="1820324"/>
            <a:ext cx="197125" cy="271179"/>
          </a:xfrm>
          <a:prstGeom prst="rect">
            <a:avLst/>
          </a:prstGeom>
        </p:spPr>
      </p:pic>
      <p:pic>
        <p:nvPicPr>
          <p:cNvPr id="228" name="Graphic 227">
            <a:extLst>
              <a:ext uri="{FF2B5EF4-FFF2-40B4-BE49-F238E27FC236}">
                <a16:creationId xmlns:a16="http://schemas.microsoft.com/office/drawing/2014/main" id="{2BE8707B-423E-44D5-9659-84DAD5EF720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311707" y="3029032"/>
            <a:ext cx="132197" cy="268032"/>
          </a:xfrm>
          <a:prstGeom prst="rect">
            <a:avLst/>
          </a:prstGeom>
        </p:spPr>
      </p:pic>
      <p:pic>
        <p:nvPicPr>
          <p:cNvPr id="229" name="Graphic 228">
            <a:extLst>
              <a:ext uri="{FF2B5EF4-FFF2-40B4-BE49-F238E27FC236}">
                <a16:creationId xmlns:a16="http://schemas.microsoft.com/office/drawing/2014/main" id="{70EFF6A3-A5AA-4A76-9BEE-EF40EF99EBD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292362" y="1737504"/>
            <a:ext cx="195264" cy="375508"/>
          </a:xfrm>
          <a:prstGeom prst="rect">
            <a:avLst/>
          </a:prstGeom>
        </p:spPr>
      </p:pic>
      <p:grpSp>
        <p:nvGrpSpPr>
          <p:cNvPr id="235" name="Group 234">
            <a:extLst>
              <a:ext uri="{FF2B5EF4-FFF2-40B4-BE49-F238E27FC236}">
                <a16:creationId xmlns:a16="http://schemas.microsoft.com/office/drawing/2014/main" id="{CD6A20EF-18FA-445E-9792-9593848B9358}"/>
              </a:ext>
            </a:extLst>
          </p:cNvPr>
          <p:cNvGrpSpPr/>
          <p:nvPr/>
        </p:nvGrpSpPr>
        <p:grpSpPr>
          <a:xfrm>
            <a:off x="4215221" y="3596468"/>
            <a:ext cx="349551" cy="369425"/>
            <a:chOff x="4234530" y="3596466"/>
            <a:chExt cx="349551" cy="369425"/>
          </a:xfrm>
        </p:grpSpPr>
        <p:pic>
          <p:nvPicPr>
            <p:cNvPr id="230" name="Graphic 229">
              <a:extLst>
                <a:ext uri="{FF2B5EF4-FFF2-40B4-BE49-F238E27FC236}">
                  <a16:creationId xmlns:a16="http://schemas.microsoft.com/office/drawing/2014/main" id="{623F663B-6FCA-493A-900D-19C6824647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 rot="16200000">
              <a:off x="4246586" y="3618327"/>
              <a:ext cx="318615" cy="274893"/>
            </a:xfrm>
            <a:prstGeom prst="rect">
              <a:avLst/>
            </a:prstGeom>
          </p:spPr>
        </p:pic>
        <p:cxnSp>
          <p:nvCxnSpPr>
            <p:cNvPr id="232" name="Straight Connector 231">
              <a:extLst>
                <a:ext uri="{FF2B5EF4-FFF2-40B4-BE49-F238E27FC236}">
                  <a16:creationId xmlns:a16="http://schemas.microsoft.com/office/drawing/2014/main" id="{01358176-94F7-4EB4-8B7F-3D86B7EB6752}"/>
                </a:ext>
              </a:extLst>
            </p:cNvPr>
            <p:cNvCxnSpPr>
              <a:cxnSpLocks/>
            </p:cNvCxnSpPr>
            <p:nvPr/>
          </p:nvCxnSpPr>
          <p:spPr>
            <a:xfrm>
              <a:off x="4234530" y="3965891"/>
              <a:ext cx="349551" cy="0"/>
            </a:xfrm>
            <a:prstGeom prst="line">
              <a:avLst/>
            </a:prstGeom>
            <a:ln w="38100">
              <a:solidFill>
                <a:srgbClr val="00BAA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36" name="Graphic 235">
            <a:extLst>
              <a:ext uri="{FF2B5EF4-FFF2-40B4-BE49-F238E27FC236}">
                <a16:creationId xmlns:a16="http://schemas.microsoft.com/office/drawing/2014/main" id="{AA5215E1-F4A8-483D-BE6E-0E14F467024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2130356" y="3585064"/>
            <a:ext cx="426773" cy="341418"/>
          </a:xfrm>
          <a:prstGeom prst="rect">
            <a:avLst/>
          </a:prstGeom>
        </p:spPr>
      </p:pic>
      <p:pic>
        <p:nvPicPr>
          <p:cNvPr id="193" name="Graphic 192">
            <a:extLst>
              <a:ext uri="{FF2B5EF4-FFF2-40B4-BE49-F238E27FC236}">
                <a16:creationId xmlns:a16="http://schemas.microsoft.com/office/drawing/2014/main" id="{D7DBF4D4-210C-4B0B-8979-AF63A15A813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6316110" y="856268"/>
            <a:ext cx="209550" cy="428625"/>
          </a:xfrm>
          <a:prstGeom prst="rect">
            <a:avLst/>
          </a:prstGeom>
        </p:spPr>
      </p:pic>
      <p:pic>
        <p:nvPicPr>
          <p:cNvPr id="8" name="Picture 7" descr="A picture containing fence&#10;&#10;Description automatically generated">
            <a:extLst>
              <a:ext uri="{FF2B5EF4-FFF2-40B4-BE49-F238E27FC236}">
                <a16:creationId xmlns:a16="http://schemas.microsoft.com/office/drawing/2014/main" id="{551DCB53-A8D7-49E7-808A-DD169B02F053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707" y="1113307"/>
            <a:ext cx="390908" cy="39090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56BF52A-4ABA-4F33-A947-4DEA984C6CA4}"/>
              </a:ext>
            </a:extLst>
          </p:cNvPr>
          <p:cNvSpPr/>
          <p:nvPr/>
        </p:nvSpPr>
        <p:spPr>
          <a:xfrm>
            <a:off x="4450813" y="2387085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GB"/>
          </a:p>
        </p:txBody>
      </p:sp>
      <p:sp>
        <p:nvSpPr>
          <p:cNvPr id="80" name="Title 2">
            <a:extLst>
              <a:ext uri="{FF2B5EF4-FFF2-40B4-BE49-F238E27FC236}">
                <a16:creationId xmlns:a16="http://schemas.microsoft.com/office/drawing/2014/main" id="{FC520124-F3F3-49C8-8EC8-83C456CDE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98438"/>
            <a:ext cx="7886700" cy="496887"/>
          </a:xfrm>
        </p:spPr>
        <p:txBody>
          <a:bodyPr/>
          <a:lstStyle/>
          <a:p>
            <a:r>
              <a:rPr lang="en-GB"/>
              <a:t>F</a:t>
            </a:r>
            <a:r>
              <a:rPr lang="en-BE"/>
              <a:t>u</a:t>
            </a:r>
            <a:r>
              <a:rPr lang="en-GB"/>
              <a:t>t</a:t>
            </a:r>
            <a:r>
              <a:rPr lang="en-BE"/>
              <a:t>u</a:t>
            </a:r>
            <a:r>
              <a:rPr lang="en-GB"/>
              <a:t>r</a:t>
            </a:r>
            <a:r>
              <a:rPr lang="en-BE"/>
              <a:t>e </a:t>
            </a:r>
            <a:r>
              <a:rPr lang="en-GB"/>
              <a:t>n</a:t>
            </a:r>
            <a:r>
              <a:rPr lang="en-BE"/>
              <a:t>u</a:t>
            </a:r>
            <a:r>
              <a:rPr lang="en-GB"/>
              <a:t>c</a:t>
            </a:r>
            <a:r>
              <a:rPr lang="en-BE"/>
              <a:t>l</a:t>
            </a:r>
            <a:r>
              <a:rPr lang="en-GB"/>
              <a:t>e</a:t>
            </a:r>
            <a:r>
              <a:rPr lang="en-BE"/>
              <a:t>a</a:t>
            </a:r>
            <a:r>
              <a:rPr lang="en-GB"/>
              <a:t>r</a:t>
            </a:r>
            <a:r>
              <a:rPr lang="en-BE"/>
              <a:t> </a:t>
            </a:r>
            <a:r>
              <a:rPr lang="en-GB"/>
              <a:t>a</a:t>
            </a:r>
            <a:r>
              <a:rPr lang="en-BE"/>
              <a:t>p</a:t>
            </a:r>
            <a:r>
              <a:rPr lang="en-GB"/>
              <a:t>p</a:t>
            </a:r>
            <a:r>
              <a:rPr lang="en-BE"/>
              <a:t>l</a:t>
            </a:r>
            <a:r>
              <a:rPr lang="en-GB"/>
              <a:t>i</a:t>
            </a:r>
            <a:r>
              <a:rPr lang="en-BE"/>
              <a:t>c</a:t>
            </a:r>
            <a:r>
              <a:rPr lang="en-GB"/>
              <a:t>a</a:t>
            </a:r>
            <a:r>
              <a:rPr lang="en-BE"/>
              <a:t>t</a:t>
            </a:r>
            <a:r>
              <a:rPr lang="en-GB"/>
              <a:t>i</a:t>
            </a:r>
            <a:r>
              <a:rPr lang="en-BE"/>
              <a:t>o</a:t>
            </a:r>
            <a:r>
              <a:rPr lang="en-GB"/>
              <a:t>n</a:t>
            </a:r>
            <a:r>
              <a:rPr lang="en-BE"/>
              <a:t>s </a:t>
            </a:r>
            <a:r>
              <a:rPr lang="en-GB"/>
              <a:t>f</a:t>
            </a:r>
            <a:r>
              <a:rPr lang="en-BE"/>
              <a:t>o</a:t>
            </a:r>
            <a:r>
              <a:rPr lang="en-GB"/>
              <a:t>r</a:t>
            </a:r>
            <a:r>
              <a:rPr lang="en-BE"/>
              <a:t> </a:t>
            </a:r>
            <a:r>
              <a:rPr lang="en-GB"/>
              <a:t>i</a:t>
            </a:r>
            <a:r>
              <a:rPr lang="en-BE"/>
              <a:t>n</a:t>
            </a:r>
            <a:r>
              <a:rPr lang="en-GB"/>
              <a:t>d</a:t>
            </a:r>
            <a:r>
              <a:rPr lang="en-BE"/>
              <a:t>u</a:t>
            </a:r>
            <a:r>
              <a:rPr lang="en-GB"/>
              <a:t>s</a:t>
            </a:r>
            <a:r>
              <a:rPr lang="en-BE"/>
              <a:t>t</a:t>
            </a:r>
            <a:r>
              <a:rPr lang="en-GB"/>
              <a:t>r</a:t>
            </a:r>
            <a:r>
              <a:rPr lang="en-BE"/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15885806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A81940D-CC2A-4E17-8D72-6C78D656B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/>
              <a:t>Future of nuclear in the EU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F96D409-4E14-4252-BD64-F7BDB27FEACD}"/>
              </a:ext>
            </a:extLst>
          </p:cNvPr>
          <p:cNvSpPr/>
          <p:nvPr/>
        </p:nvSpPr>
        <p:spPr>
          <a:xfrm>
            <a:off x="0" y="4646612"/>
            <a:ext cx="9144000" cy="496888"/>
          </a:xfrm>
          <a:prstGeom prst="rect">
            <a:avLst/>
          </a:prstGeom>
          <a:solidFill>
            <a:schemeClr val="bg2"/>
          </a:solidFill>
          <a:ln>
            <a:solidFill>
              <a:srgbClr val="0070C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i="1"/>
              <a:t>*Source: PINC, European Commission, 2017</a:t>
            </a:r>
          </a:p>
          <a:p>
            <a:pPr algn="ctr"/>
            <a:r>
              <a:rPr lang="en-GB" sz="1050" i="1"/>
              <a:t>Estimated investment needs in LTO (until 2050): EUR 46,9 billion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62FA16DE-D76C-410C-B374-6CE167E893A8}"/>
              </a:ext>
            </a:extLst>
          </p:cNvPr>
          <p:cNvGraphicFramePr/>
          <p:nvPr/>
        </p:nvGraphicFramePr>
        <p:xfrm>
          <a:off x="415047" y="936978"/>
          <a:ext cx="8300936" cy="3420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3995D7A-D199-4B2C-9D1A-8E0644BF1001}"/>
              </a:ext>
            </a:extLst>
          </p:cNvPr>
          <p:cNvCxnSpPr>
            <a:cxnSpLocks/>
          </p:cNvCxnSpPr>
          <p:nvPr/>
        </p:nvCxnSpPr>
        <p:spPr>
          <a:xfrm flipV="1">
            <a:off x="1348902" y="3628417"/>
            <a:ext cx="998706" cy="61610"/>
          </a:xfrm>
          <a:prstGeom prst="line">
            <a:avLst/>
          </a:prstGeom>
          <a:ln w="25400">
            <a:solidFill>
              <a:schemeClr val="accent4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ECF65EB-D1A3-4D19-824B-B00DCB6B0429}"/>
              </a:ext>
            </a:extLst>
          </p:cNvPr>
          <p:cNvCxnSpPr>
            <a:cxnSpLocks/>
          </p:cNvCxnSpPr>
          <p:nvPr/>
        </p:nvCxnSpPr>
        <p:spPr>
          <a:xfrm flipV="1">
            <a:off x="2347607" y="3560323"/>
            <a:ext cx="933856" cy="68095"/>
          </a:xfrm>
          <a:prstGeom prst="line">
            <a:avLst/>
          </a:prstGeom>
          <a:ln w="25400">
            <a:solidFill>
              <a:schemeClr val="accent4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E2FECFC-D549-46D4-894B-F971B663FCBA}"/>
              </a:ext>
            </a:extLst>
          </p:cNvPr>
          <p:cNvCxnSpPr>
            <a:cxnSpLocks/>
          </p:cNvCxnSpPr>
          <p:nvPr/>
        </p:nvCxnSpPr>
        <p:spPr>
          <a:xfrm>
            <a:off x="3281463" y="3560323"/>
            <a:ext cx="968509" cy="0"/>
          </a:xfrm>
          <a:prstGeom prst="line">
            <a:avLst/>
          </a:prstGeom>
          <a:ln w="25400">
            <a:solidFill>
              <a:schemeClr val="accent4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10D9FCC-384B-47A3-9A3F-70A2B96C2EC3}"/>
              </a:ext>
            </a:extLst>
          </p:cNvPr>
          <p:cNvCxnSpPr>
            <a:cxnSpLocks/>
          </p:cNvCxnSpPr>
          <p:nvPr/>
        </p:nvCxnSpPr>
        <p:spPr>
          <a:xfrm>
            <a:off x="6186938" y="3560323"/>
            <a:ext cx="968509" cy="0"/>
          </a:xfrm>
          <a:prstGeom prst="line">
            <a:avLst/>
          </a:prstGeom>
          <a:ln w="25400">
            <a:solidFill>
              <a:srgbClr val="C00000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10D9FCC-384B-47A3-9A3F-70A2B96C2EC3}"/>
              </a:ext>
            </a:extLst>
          </p:cNvPr>
          <p:cNvCxnSpPr>
            <a:cxnSpLocks/>
          </p:cNvCxnSpPr>
          <p:nvPr/>
        </p:nvCxnSpPr>
        <p:spPr>
          <a:xfrm>
            <a:off x="7155447" y="3560323"/>
            <a:ext cx="968509" cy="0"/>
          </a:xfrm>
          <a:prstGeom prst="line">
            <a:avLst/>
          </a:prstGeom>
          <a:ln w="25400">
            <a:solidFill>
              <a:srgbClr val="C00000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25E0114-A440-402C-A9C6-C2D7BE29072C}"/>
              </a:ext>
            </a:extLst>
          </p:cNvPr>
          <p:cNvCxnSpPr>
            <a:cxnSpLocks/>
          </p:cNvCxnSpPr>
          <p:nvPr/>
        </p:nvCxnSpPr>
        <p:spPr>
          <a:xfrm flipV="1">
            <a:off x="2347606" y="3386764"/>
            <a:ext cx="933857" cy="207608"/>
          </a:xfrm>
          <a:prstGeom prst="line">
            <a:avLst/>
          </a:prstGeom>
          <a:ln w="25400">
            <a:solidFill>
              <a:srgbClr val="002060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2BCEDF9-2C52-4ECC-8C65-E677299239D7}"/>
              </a:ext>
            </a:extLst>
          </p:cNvPr>
          <p:cNvCxnSpPr>
            <a:cxnSpLocks/>
          </p:cNvCxnSpPr>
          <p:nvPr/>
        </p:nvCxnSpPr>
        <p:spPr>
          <a:xfrm flipV="1">
            <a:off x="5195805" y="3017031"/>
            <a:ext cx="991133" cy="144719"/>
          </a:xfrm>
          <a:prstGeom prst="line">
            <a:avLst/>
          </a:prstGeom>
          <a:ln w="25400">
            <a:solidFill>
              <a:srgbClr val="002060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F8BE55A-2783-405F-A03A-15C191F0A0D1}"/>
              </a:ext>
            </a:extLst>
          </p:cNvPr>
          <p:cNvCxnSpPr>
            <a:cxnSpLocks/>
          </p:cNvCxnSpPr>
          <p:nvPr/>
        </p:nvCxnSpPr>
        <p:spPr>
          <a:xfrm flipV="1">
            <a:off x="6780902" y="4410488"/>
            <a:ext cx="188711" cy="1"/>
          </a:xfrm>
          <a:prstGeom prst="line">
            <a:avLst/>
          </a:prstGeom>
          <a:ln w="25400">
            <a:solidFill>
              <a:schemeClr val="accent2">
                <a:lumMod val="50000"/>
              </a:schemeClr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9A994D3-F4A5-42F9-8FA5-9272E69066C2}"/>
              </a:ext>
            </a:extLst>
          </p:cNvPr>
          <p:cNvCxnSpPr>
            <a:cxnSpLocks/>
          </p:cNvCxnSpPr>
          <p:nvPr/>
        </p:nvCxnSpPr>
        <p:spPr>
          <a:xfrm>
            <a:off x="3370881" y="4412143"/>
            <a:ext cx="188711" cy="0"/>
          </a:xfrm>
          <a:prstGeom prst="line">
            <a:avLst/>
          </a:prstGeom>
          <a:ln w="25400">
            <a:solidFill>
              <a:srgbClr val="002060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9970EFBA-1968-48D5-9096-DCE85CE3F994}"/>
              </a:ext>
            </a:extLst>
          </p:cNvPr>
          <p:cNvSpPr txBox="1"/>
          <p:nvPr/>
        </p:nvSpPr>
        <p:spPr>
          <a:xfrm>
            <a:off x="3576361" y="4283530"/>
            <a:ext cx="257181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>
                <a:solidFill>
                  <a:schemeClr val="tx1">
                    <a:lumMod val="65000"/>
                    <a:lumOff val="35000"/>
                  </a:schemeClr>
                </a:solidFill>
              </a:rPr>
              <a:t>‘Under construction &amp; planned’ capacity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651913A-7FD9-46D6-A228-E17A462E3FE3}"/>
              </a:ext>
            </a:extLst>
          </p:cNvPr>
          <p:cNvSpPr txBox="1"/>
          <p:nvPr/>
        </p:nvSpPr>
        <p:spPr>
          <a:xfrm>
            <a:off x="7026604" y="4284283"/>
            <a:ext cx="148874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>
                <a:solidFill>
                  <a:schemeClr val="tx1">
                    <a:lumMod val="65000"/>
                    <a:lumOff val="35000"/>
                  </a:schemeClr>
                </a:solidFill>
              </a:rPr>
              <a:t>‘Optimum’ scenario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DA289AE-E99D-433D-BAE3-A0ED8FE2812F}"/>
              </a:ext>
            </a:extLst>
          </p:cNvPr>
          <p:cNvCxnSpPr>
            <a:cxnSpLocks/>
          </p:cNvCxnSpPr>
          <p:nvPr/>
        </p:nvCxnSpPr>
        <p:spPr>
          <a:xfrm flipV="1">
            <a:off x="847838" y="4415054"/>
            <a:ext cx="188711" cy="1"/>
          </a:xfrm>
          <a:prstGeom prst="line">
            <a:avLst/>
          </a:prstGeom>
          <a:ln w="25400">
            <a:solidFill>
              <a:schemeClr val="accent4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68D742D6-3ECC-4CA6-8EAF-85088FBF30D4}"/>
              </a:ext>
            </a:extLst>
          </p:cNvPr>
          <p:cNvSpPr txBox="1"/>
          <p:nvPr/>
        </p:nvSpPr>
        <p:spPr>
          <a:xfrm>
            <a:off x="1046515" y="4288096"/>
            <a:ext cx="190866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>
                <a:solidFill>
                  <a:schemeClr val="tx1">
                    <a:lumMod val="65000"/>
                    <a:lumOff val="35000"/>
                  </a:schemeClr>
                </a:solidFill>
              </a:rPr>
              <a:t>‘Under construction’ capacity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DD98712-10FC-4F68-9466-55A31E2F0D13}"/>
              </a:ext>
            </a:extLst>
          </p:cNvPr>
          <p:cNvCxnSpPr>
            <a:cxnSpLocks/>
          </p:cNvCxnSpPr>
          <p:nvPr/>
        </p:nvCxnSpPr>
        <p:spPr>
          <a:xfrm flipV="1">
            <a:off x="1348902" y="3426415"/>
            <a:ext cx="998704" cy="263614"/>
          </a:xfrm>
          <a:prstGeom prst="line">
            <a:avLst/>
          </a:prstGeom>
          <a:ln w="25400">
            <a:solidFill>
              <a:schemeClr val="accent2">
                <a:lumMod val="50000"/>
              </a:schemeClr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20011E0-05AB-4C1F-A40A-6BDA10A5D54F}"/>
              </a:ext>
            </a:extLst>
          </p:cNvPr>
          <p:cNvCxnSpPr>
            <a:cxnSpLocks/>
          </p:cNvCxnSpPr>
          <p:nvPr/>
        </p:nvCxnSpPr>
        <p:spPr>
          <a:xfrm flipV="1">
            <a:off x="2347606" y="3015618"/>
            <a:ext cx="933855" cy="406017"/>
          </a:xfrm>
          <a:prstGeom prst="line">
            <a:avLst/>
          </a:prstGeom>
          <a:ln w="25400">
            <a:solidFill>
              <a:schemeClr val="accent2">
                <a:lumMod val="50000"/>
              </a:schemeClr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CE702D8-3C11-4B5C-B4C3-D1B84CB21FFA}"/>
              </a:ext>
            </a:extLst>
          </p:cNvPr>
          <p:cNvCxnSpPr>
            <a:cxnSpLocks/>
          </p:cNvCxnSpPr>
          <p:nvPr/>
        </p:nvCxnSpPr>
        <p:spPr>
          <a:xfrm flipV="1">
            <a:off x="3281461" y="2954007"/>
            <a:ext cx="968511" cy="56831"/>
          </a:xfrm>
          <a:prstGeom prst="line">
            <a:avLst/>
          </a:prstGeom>
          <a:ln w="25400">
            <a:solidFill>
              <a:schemeClr val="accent2">
                <a:lumMod val="50000"/>
              </a:schemeClr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8D35379-D4D1-4524-A4E8-C644F8893BE6}"/>
              </a:ext>
            </a:extLst>
          </p:cNvPr>
          <p:cNvCxnSpPr>
            <a:cxnSpLocks/>
          </p:cNvCxnSpPr>
          <p:nvPr/>
        </p:nvCxnSpPr>
        <p:spPr>
          <a:xfrm flipV="1">
            <a:off x="4247007" y="2815029"/>
            <a:ext cx="948798" cy="144956"/>
          </a:xfrm>
          <a:prstGeom prst="line">
            <a:avLst/>
          </a:prstGeom>
          <a:ln w="25400">
            <a:solidFill>
              <a:schemeClr val="accent2">
                <a:lumMod val="50000"/>
              </a:schemeClr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E5C7719-7677-4AF4-81BB-2F3AC3AB9054}"/>
              </a:ext>
            </a:extLst>
          </p:cNvPr>
          <p:cNvCxnSpPr>
            <a:cxnSpLocks/>
          </p:cNvCxnSpPr>
          <p:nvPr/>
        </p:nvCxnSpPr>
        <p:spPr>
          <a:xfrm flipV="1">
            <a:off x="5207115" y="2686756"/>
            <a:ext cx="979823" cy="127985"/>
          </a:xfrm>
          <a:prstGeom prst="line">
            <a:avLst/>
          </a:prstGeom>
          <a:ln w="25400">
            <a:solidFill>
              <a:schemeClr val="accent2">
                <a:lumMod val="50000"/>
              </a:schemeClr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38EFEF4-C59A-40C8-B3DA-69CD799B3679}"/>
              </a:ext>
            </a:extLst>
          </p:cNvPr>
          <p:cNvCxnSpPr>
            <a:cxnSpLocks/>
          </p:cNvCxnSpPr>
          <p:nvPr/>
        </p:nvCxnSpPr>
        <p:spPr>
          <a:xfrm flipV="1">
            <a:off x="6190310" y="2342444"/>
            <a:ext cx="965137" cy="335552"/>
          </a:xfrm>
          <a:prstGeom prst="line">
            <a:avLst/>
          </a:prstGeom>
          <a:ln w="25400">
            <a:solidFill>
              <a:schemeClr val="accent2">
                <a:lumMod val="50000"/>
              </a:schemeClr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DCA5711-E920-4D98-93CE-D1131FFAA29C}"/>
              </a:ext>
            </a:extLst>
          </p:cNvPr>
          <p:cNvCxnSpPr>
            <a:cxnSpLocks/>
          </p:cNvCxnSpPr>
          <p:nvPr/>
        </p:nvCxnSpPr>
        <p:spPr>
          <a:xfrm flipV="1">
            <a:off x="7155447" y="2053343"/>
            <a:ext cx="921753" cy="289101"/>
          </a:xfrm>
          <a:prstGeom prst="line">
            <a:avLst/>
          </a:prstGeom>
          <a:ln w="25400">
            <a:solidFill>
              <a:schemeClr val="accent2">
                <a:lumMod val="50000"/>
              </a:schemeClr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6">
            <a:extLst>
              <a:ext uri="{FF2B5EF4-FFF2-40B4-BE49-F238E27FC236}">
                <a16:creationId xmlns:a16="http://schemas.microsoft.com/office/drawing/2014/main" id="{9DE790A0-8E6B-4388-92F1-385B8D9DF037}"/>
              </a:ext>
            </a:extLst>
          </p:cNvPr>
          <p:cNvCxnSpPr>
            <a:cxnSpLocks/>
            <a:stCxn id="35" idx="1"/>
          </p:cNvCxnSpPr>
          <p:nvPr/>
        </p:nvCxnSpPr>
        <p:spPr>
          <a:xfrm flipH="1">
            <a:off x="2347607" y="1206167"/>
            <a:ext cx="1228336" cy="1449877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ZoneTexte 1">
            <a:extLst>
              <a:ext uri="{FF2B5EF4-FFF2-40B4-BE49-F238E27FC236}">
                <a16:creationId xmlns:a16="http://schemas.microsoft.com/office/drawing/2014/main" id="{1C8B8AEA-ADC3-43C2-971D-9DA89E42952A}"/>
              </a:ext>
            </a:extLst>
          </p:cNvPr>
          <p:cNvSpPr txBox="1"/>
          <p:nvPr/>
        </p:nvSpPr>
        <p:spPr>
          <a:xfrm>
            <a:off x="3575943" y="883001"/>
            <a:ext cx="5144469" cy="646331"/>
          </a:xfrm>
          <a:prstGeom prst="rect">
            <a:avLst/>
          </a:prstGeom>
          <a:solidFill>
            <a:srgbClr val="C00000"/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>
                <a:solidFill>
                  <a:schemeClr val="bg1"/>
                </a:solidFill>
              </a:rPr>
              <a:t>In the 2015-2025 period, more than 50 GW of nuclear capacity is </a:t>
            </a:r>
          </a:p>
          <a:p>
            <a:pPr algn="ctr"/>
            <a:r>
              <a:rPr lang="en-GB" sz="1200">
                <a:solidFill>
                  <a:schemeClr val="bg1"/>
                </a:solidFill>
              </a:rPr>
              <a:t>at risk of early closure - equivalent to the new RES production </a:t>
            </a:r>
          </a:p>
          <a:p>
            <a:pPr algn="ctr"/>
            <a:r>
              <a:rPr lang="en-GB" sz="1200">
                <a:solidFill>
                  <a:schemeClr val="bg1"/>
                </a:solidFill>
              </a:rPr>
              <a:t>expected =&gt; </a:t>
            </a:r>
            <a:r>
              <a:rPr lang="en-GB" sz="1200" b="1">
                <a:solidFill>
                  <a:schemeClr val="bg1"/>
                </a:solidFill>
              </a:rPr>
              <a:t>no progress at all on the EU decarbonisation pathway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CB3B926-9444-4B77-AF1B-342687C86B2B}"/>
              </a:ext>
            </a:extLst>
          </p:cNvPr>
          <p:cNvSpPr/>
          <p:nvPr/>
        </p:nvSpPr>
        <p:spPr>
          <a:xfrm>
            <a:off x="1348902" y="1600785"/>
            <a:ext cx="2600065" cy="2427912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705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4B6BB-D720-4435-89CD-8AFCFAD48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K</a:t>
            </a:r>
            <a:r>
              <a:rPr lang="en-BE"/>
              <a:t>e</a:t>
            </a:r>
            <a:r>
              <a:rPr lang="en-GB"/>
              <a:t>y</a:t>
            </a:r>
            <a:r>
              <a:rPr lang="en-BE"/>
              <a:t> </a:t>
            </a:r>
            <a:r>
              <a:rPr lang="en-GB"/>
              <a:t>i</a:t>
            </a:r>
            <a:r>
              <a:rPr lang="en-BE"/>
              <a:t>n</a:t>
            </a:r>
            <a:r>
              <a:rPr lang="en-GB"/>
              <a:t>d</a:t>
            </a:r>
            <a:r>
              <a:rPr lang="en-BE"/>
              <a:t>u</a:t>
            </a:r>
            <a:r>
              <a:rPr lang="en-GB"/>
              <a:t>s</a:t>
            </a:r>
            <a:r>
              <a:rPr lang="en-BE"/>
              <a:t>t</a:t>
            </a:r>
            <a:r>
              <a:rPr lang="en-GB"/>
              <a:t>r</a:t>
            </a:r>
            <a:r>
              <a:rPr lang="en-BE"/>
              <a:t>i</a:t>
            </a:r>
            <a:r>
              <a:rPr lang="en-GB"/>
              <a:t>a</a:t>
            </a:r>
            <a:r>
              <a:rPr lang="en-BE"/>
              <a:t>l </a:t>
            </a:r>
            <a:r>
              <a:rPr lang="en-GB"/>
              <a:t>c</a:t>
            </a:r>
            <a:r>
              <a:rPr lang="en-BE" err="1"/>
              <a:t>hallenges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3F0DDA-B727-40DE-81D6-A6DC5A505A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41467"/>
            <a:ext cx="8229600" cy="338433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/>
              <a:t>D</a:t>
            </a:r>
            <a:r>
              <a:rPr lang="en-BE"/>
              <a:t>e</a:t>
            </a:r>
            <a:r>
              <a:rPr lang="en-GB"/>
              <a:t>l</a:t>
            </a:r>
            <a:r>
              <a:rPr lang="en-BE"/>
              <a:t>i</a:t>
            </a:r>
            <a:r>
              <a:rPr lang="en-GB"/>
              <a:t>v</a:t>
            </a:r>
            <a:r>
              <a:rPr lang="en-BE"/>
              <a:t>e</a:t>
            </a:r>
            <a:r>
              <a:rPr lang="en-GB"/>
              <a:t>r</a:t>
            </a:r>
            <a:r>
              <a:rPr lang="en-BE"/>
              <a:t> </a:t>
            </a:r>
            <a:r>
              <a:rPr lang="en-GB"/>
              <a:t>t</a:t>
            </a:r>
            <a:r>
              <a:rPr lang="en-BE"/>
              <a:t>h</a:t>
            </a:r>
            <a:r>
              <a:rPr lang="en-GB"/>
              <a:t>e</a:t>
            </a:r>
            <a:r>
              <a:rPr lang="en-BE"/>
              <a:t> </a:t>
            </a:r>
            <a:r>
              <a:rPr lang="en-GB"/>
              <a:t>r</a:t>
            </a:r>
            <a:r>
              <a:rPr lang="en-BE"/>
              <a:t>e</a:t>
            </a:r>
            <a:r>
              <a:rPr lang="en-GB"/>
              <a:t>q</a:t>
            </a:r>
            <a:r>
              <a:rPr lang="en-BE"/>
              <a:t>u</a:t>
            </a:r>
            <a:r>
              <a:rPr lang="en-GB"/>
              <a:t>i</a:t>
            </a:r>
            <a:r>
              <a:rPr lang="en-BE"/>
              <a:t>r</a:t>
            </a:r>
            <a:r>
              <a:rPr lang="en-GB"/>
              <a:t>e</a:t>
            </a:r>
            <a:r>
              <a:rPr lang="en-BE"/>
              <a:t>d </a:t>
            </a:r>
            <a:r>
              <a:rPr lang="en-GB"/>
              <a:t>v</a:t>
            </a:r>
            <a:r>
              <a:rPr lang="en-BE"/>
              <a:t>o</a:t>
            </a:r>
            <a:r>
              <a:rPr lang="en-GB"/>
              <a:t>l</a:t>
            </a:r>
            <a:r>
              <a:rPr lang="en-BE"/>
              <a:t>u</a:t>
            </a:r>
            <a:r>
              <a:rPr lang="en-GB"/>
              <a:t>m</a:t>
            </a:r>
            <a:r>
              <a:rPr lang="en-BE"/>
              <a:t>e </a:t>
            </a:r>
            <a:r>
              <a:rPr lang="en-GB"/>
              <a:t>o</a:t>
            </a:r>
            <a:r>
              <a:rPr lang="en-BE"/>
              <a:t>f </a:t>
            </a:r>
            <a:r>
              <a:rPr lang="en-GB"/>
              <a:t>n</a:t>
            </a:r>
            <a:r>
              <a:rPr lang="en-BE"/>
              <a:t>u</a:t>
            </a:r>
            <a:r>
              <a:rPr lang="en-GB"/>
              <a:t>c</a:t>
            </a:r>
            <a:r>
              <a:rPr lang="en-BE"/>
              <a:t>l</a:t>
            </a:r>
            <a:r>
              <a:rPr lang="en-GB"/>
              <a:t>e</a:t>
            </a:r>
            <a:r>
              <a:rPr lang="en-BE"/>
              <a:t>a</a:t>
            </a:r>
            <a:r>
              <a:rPr lang="en-GB"/>
              <a:t>r</a:t>
            </a:r>
            <a:r>
              <a:rPr lang="en-BE"/>
              <a:t> </a:t>
            </a:r>
            <a:r>
              <a:rPr lang="en-GB"/>
              <a:t>c</a:t>
            </a:r>
            <a:r>
              <a:rPr lang="en-BE"/>
              <a:t>a</a:t>
            </a:r>
            <a:r>
              <a:rPr lang="en-GB"/>
              <a:t>p</a:t>
            </a:r>
            <a:r>
              <a:rPr lang="en-BE"/>
              <a:t>a</a:t>
            </a:r>
            <a:r>
              <a:rPr lang="en-GB"/>
              <a:t>c</a:t>
            </a:r>
            <a:r>
              <a:rPr lang="en-BE"/>
              <a:t>i</a:t>
            </a:r>
            <a:r>
              <a:rPr lang="en-GB"/>
              <a:t>t</a:t>
            </a:r>
            <a:r>
              <a:rPr lang="en-BE"/>
              <a:t>y on time a</a:t>
            </a:r>
            <a:r>
              <a:rPr lang="en-GB"/>
              <a:t>n</a:t>
            </a:r>
            <a:r>
              <a:rPr lang="en-BE"/>
              <a:t>d </a:t>
            </a:r>
            <a:r>
              <a:rPr lang="en-GB"/>
              <a:t>a</a:t>
            </a:r>
            <a:r>
              <a:rPr lang="en-BE"/>
              <a:t>t </a:t>
            </a:r>
            <a:r>
              <a:rPr lang="en-GB"/>
              <a:t>a</a:t>
            </a:r>
            <a:r>
              <a:rPr lang="en-BE"/>
              <a:t> </a:t>
            </a:r>
            <a:r>
              <a:rPr lang="en-GB"/>
              <a:t>c</a:t>
            </a:r>
            <a:r>
              <a:rPr lang="en-BE"/>
              <a:t>o</a:t>
            </a:r>
            <a:r>
              <a:rPr lang="en-GB"/>
              <a:t>m</a:t>
            </a:r>
            <a:r>
              <a:rPr lang="en-BE"/>
              <a:t>p</a:t>
            </a:r>
            <a:r>
              <a:rPr lang="en-GB"/>
              <a:t>e</a:t>
            </a:r>
            <a:r>
              <a:rPr lang="en-BE"/>
              <a:t>t</a:t>
            </a:r>
            <a:r>
              <a:rPr lang="en-GB"/>
              <a:t>i</a:t>
            </a:r>
            <a:r>
              <a:rPr lang="en-BE"/>
              <a:t>t</a:t>
            </a:r>
            <a:r>
              <a:rPr lang="en-GB"/>
              <a:t>i</a:t>
            </a:r>
            <a:r>
              <a:rPr lang="en-BE"/>
              <a:t>v</a:t>
            </a:r>
            <a:r>
              <a:rPr lang="en-GB"/>
              <a:t>e</a:t>
            </a:r>
            <a:r>
              <a:rPr lang="en-BE"/>
              <a:t> </a:t>
            </a:r>
            <a:r>
              <a:rPr lang="en-GB"/>
              <a:t>c</a:t>
            </a:r>
            <a:r>
              <a:rPr lang="en-BE"/>
              <a:t>o</a:t>
            </a:r>
            <a:r>
              <a:rPr lang="en-GB"/>
              <a:t>s</a:t>
            </a:r>
            <a:r>
              <a:rPr lang="en-BE"/>
              <a:t>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BE"/>
              <a:t>Render the supply chain more com</a:t>
            </a:r>
            <a:r>
              <a:rPr lang="en-GB"/>
              <a:t>p</a:t>
            </a:r>
            <a:r>
              <a:rPr lang="en-BE" err="1"/>
              <a:t>etitive</a:t>
            </a:r>
            <a:r>
              <a:rPr lang="en-BE"/>
              <a:t> and better performing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/>
              <a:t>I</a:t>
            </a:r>
            <a:r>
              <a:rPr lang="en-BE"/>
              <a:t>n</a:t>
            </a:r>
            <a:r>
              <a:rPr lang="en-GB"/>
              <a:t>v</a:t>
            </a:r>
            <a:r>
              <a:rPr lang="en-BE"/>
              <a:t>e</a:t>
            </a:r>
            <a:r>
              <a:rPr lang="en-GB"/>
              <a:t>s</a:t>
            </a:r>
            <a:r>
              <a:rPr lang="en-BE"/>
              <a:t>t </a:t>
            </a:r>
            <a:r>
              <a:rPr lang="en-GB"/>
              <a:t>i</a:t>
            </a:r>
            <a:r>
              <a:rPr lang="en-BE"/>
              <a:t>n </a:t>
            </a:r>
            <a:r>
              <a:rPr lang="en-GB"/>
              <a:t>a</a:t>
            </a:r>
            <a:r>
              <a:rPr lang="en-BE"/>
              <a:t>n</a:t>
            </a:r>
            <a:r>
              <a:rPr lang="en-GB"/>
              <a:t>d</a:t>
            </a:r>
            <a:r>
              <a:rPr lang="en-BE"/>
              <a:t> </a:t>
            </a:r>
            <a:r>
              <a:rPr lang="en-GB"/>
              <a:t>m</a:t>
            </a:r>
            <a:r>
              <a:rPr lang="en-BE"/>
              <a:t>a</a:t>
            </a:r>
            <a:r>
              <a:rPr lang="en-GB"/>
              <a:t>i</a:t>
            </a:r>
            <a:r>
              <a:rPr lang="en-BE"/>
              <a:t>n</a:t>
            </a:r>
            <a:r>
              <a:rPr lang="en-GB"/>
              <a:t>t</a:t>
            </a:r>
            <a:r>
              <a:rPr lang="en-BE"/>
              <a:t>a</a:t>
            </a:r>
            <a:r>
              <a:rPr lang="en-GB"/>
              <a:t>i</a:t>
            </a:r>
            <a:r>
              <a:rPr lang="en-BE"/>
              <a:t>n </a:t>
            </a:r>
            <a:r>
              <a:rPr lang="en-GB"/>
              <a:t>h</a:t>
            </a:r>
            <a:r>
              <a:rPr lang="en-BE"/>
              <a:t>u</a:t>
            </a:r>
            <a:r>
              <a:rPr lang="en-GB"/>
              <a:t>m</a:t>
            </a:r>
            <a:r>
              <a:rPr lang="en-BE"/>
              <a:t>a</a:t>
            </a:r>
            <a:r>
              <a:rPr lang="en-GB"/>
              <a:t>n</a:t>
            </a:r>
            <a:r>
              <a:rPr lang="en-BE"/>
              <a:t> </a:t>
            </a:r>
            <a:r>
              <a:rPr lang="en-GB"/>
              <a:t>c</a:t>
            </a:r>
            <a:r>
              <a:rPr lang="en-BE"/>
              <a:t>a</a:t>
            </a:r>
            <a:r>
              <a:rPr lang="en-GB"/>
              <a:t>p</a:t>
            </a:r>
            <a:r>
              <a:rPr lang="en-BE"/>
              <a:t>i</a:t>
            </a:r>
            <a:r>
              <a:rPr lang="en-GB"/>
              <a:t>t</a:t>
            </a:r>
            <a:r>
              <a:rPr lang="en-BE"/>
              <a:t>a</a:t>
            </a:r>
            <a:r>
              <a:rPr lang="en-GB"/>
              <a:t>l</a:t>
            </a:r>
            <a:r>
              <a:rPr lang="en-BE"/>
              <a:t> – render the industry more attractive </a:t>
            </a:r>
            <a:r>
              <a:rPr lang="en-GB"/>
              <a:t>t</a:t>
            </a:r>
            <a:r>
              <a:rPr lang="en-BE"/>
              <a:t>o young people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BE"/>
              <a:t>Assess and implement the opportunities </a:t>
            </a:r>
            <a:r>
              <a:rPr lang="en-GB"/>
              <a:t>a</a:t>
            </a:r>
            <a:r>
              <a:rPr lang="en-BE"/>
              <a:t>f</a:t>
            </a:r>
            <a:r>
              <a:rPr lang="en-GB"/>
              <a:t>f</a:t>
            </a:r>
            <a:r>
              <a:rPr lang="en-BE"/>
              <a:t>o</a:t>
            </a:r>
            <a:r>
              <a:rPr lang="en-GB"/>
              <a:t>r</a:t>
            </a:r>
            <a:r>
              <a:rPr lang="en-BE"/>
              <a:t>d</a:t>
            </a:r>
            <a:r>
              <a:rPr lang="en-GB"/>
              <a:t>e</a:t>
            </a:r>
            <a:r>
              <a:rPr lang="en-BE"/>
              <a:t>d </a:t>
            </a:r>
            <a:r>
              <a:rPr lang="en-GB"/>
              <a:t>b</a:t>
            </a:r>
            <a:r>
              <a:rPr lang="en-BE"/>
              <a:t>y </a:t>
            </a:r>
            <a:r>
              <a:rPr lang="en-GB"/>
              <a:t>d</a:t>
            </a:r>
            <a:r>
              <a:rPr lang="en-BE"/>
              <a:t>i</a:t>
            </a:r>
            <a:r>
              <a:rPr lang="en-GB"/>
              <a:t>g</a:t>
            </a:r>
            <a:r>
              <a:rPr lang="en-BE"/>
              <a:t>i</a:t>
            </a:r>
            <a:r>
              <a:rPr lang="en-GB"/>
              <a:t>t</a:t>
            </a:r>
            <a:r>
              <a:rPr lang="en-BE"/>
              <a:t>a</a:t>
            </a:r>
            <a:r>
              <a:rPr lang="en-GB"/>
              <a:t>l</a:t>
            </a:r>
            <a:r>
              <a:rPr lang="en-BE"/>
              <a:t>i</a:t>
            </a:r>
            <a:r>
              <a:rPr lang="en-GB"/>
              <a:t>s</a:t>
            </a:r>
            <a:r>
              <a:rPr lang="en-BE"/>
              <a:t>a</a:t>
            </a:r>
            <a:r>
              <a:rPr lang="en-GB"/>
              <a:t>t</a:t>
            </a:r>
            <a:r>
              <a:rPr lang="en-BE"/>
              <a:t>i</a:t>
            </a:r>
            <a:r>
              <a:rPr lang="en-GB"/>
              <a:t>o</a:t>
            </a:r>
            <a:r>
              <a:rPr lang="en-BE"/>
              <a:t>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BE"/>
              <a:t>Strengthen R&amp;D </a:t>
            </a:r>
            <a:r>
              <a:rPr lang="en-GB"/>
              <a:t>a</a:t>
            </a:r>
            <a:r>
              <a:rPr lang="en-BE"/>
              <a:t>n</a:t>
            </a:r>
            <a:r>
              <a:rPr lang="en-GB"/>
              <a:t>d</a:t>
            </a:r>
            <a:r>
              <a:rPr lang="en-BE"/>
              <a:t> </a:t>
            </a:r>
            <a:r>
              <a:rPr lang="en-GB"/>
              <a:t>innovation</a:t>
            </a:r>
            <a:endParaRPr lang="en-BE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BE"/>
              <a:t>Continue to develop and implement long-term waste solution</a:t>
            </a:r>
            <a:r>
              <a:rPr lang="en-GB"/>
              <a:t>s</a:t>
            </a:r>
            <a:endParaRPr lang="en-BE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BE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BE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9829737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7A27DA1-61C4-4B4F-9168-6E2D0C1573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BE"/>
              <a:t>How can MS work together to support nuclear at EU level?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BE"/>
              <a:t>C</a:t>
            </a:r>
            <a:r>
              <a:rPr lang="en-GB"/>
              <a:t>o</a:t>
            </a:r>
            <a:r>
              <a:rPr lang="en-BE" err="1"/>
              <a:t>uld</a:t>
            </a:r>
            <a:r>
              <a:rPr lang="en-BE"/>
              <a:t> an </a:t>
            </a:r>
            <a:r>
              <a:rPr lang="en-BE" err="1"/>
              <a:t>‘energy</a:t>
            </a:r>
            <a:r>
              <a:rPr lang="en-BE"/>
              <a:t> solidarity pact’ be a potential solution?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BE"/>
              <a:t>Could strengthened cooperation on a European nuclear supply chain help to reduce costs?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BE"/>
              <a:t>What should the EU do to support such a supply chain?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BE"/>
              <a:t>Should we be looking to establish a nuclear industry cluster/alliance in Europe?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B05235B-70C7-47D9-93C0-78DDA3BBF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/>
              <a:t>Cooperation between Member States</a:t>
            </a:r>
          </a:p>
        </p:txBody>
      </p:sp>
    </p:spTree>
    <p:extLst>
      <p:ext uri="{BB962C8B-B14F-4D97-AF65-F5344CB8AC3E}">
        <p14:creationId xmlns:p14="http://schemas.microsoft.com/office/powerpoint/2010/main" val="18755064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AAE726D-FC4C-47FC-B113-300504F1095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7423" y="2457805"/>
            <a:ext cx="1942756" cy="328412"/>
          </a:xfrm>
          <a:prstGeom prst="rect">
            <a:avLst/>
          </a:prstGeom>
        </p:spPr>
      </p:pic>
      <p:pic>
        <p:nvPicPr>
          <p:cNvPr id="3" name="Picture 2" descr="A picture containing vector graphics&#10;&#10;Description generated with high confidence">
            <a:extLst>
              <a:ext uri="{FF2B5EF4-FFF2-40B4-BE49-F238E27FC236}">
                <a16:creationId xmlns:a16="http://schemas.microsoft.com/office/drawing/2014/main" id="{3C49738A-B432-46E9-B1DC-FF18467EA56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210518">
            <a:off x="835327" y="980146"/>
            <a:ext cx="2437016" cy="2673906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E5C1C012-BF8D-41E7-B691-91B99589CA2F}"/>
              </a:ext>
            </a:extLst>
          </p:cNvPr>
          <p:cNvGrpSpPr/>
          <p:nvPr/>
        </p:nvGrpSpPr>
        <p:grpSpPr>
          <a:xfrm>
            <a:off x="6497085" y="4757566"/>
            <a:ext cx="2585838" cy="324000"/>
            <a:chOff x="19366549" y="13183723"/>
            <a:chExt cx="3447783" cy="432000"/>
          </a:xfrm>
        </p:grpSpPr>
        <p:sp>
          <p:nvSpPr>
            <p:cNvPr id="13" name="Shape 91">
              <a:extLst>
                <a:ext uri="{FF2B5EF4-FFF2-40B4-BE49-F238E27FC236}">
                  <a16:creationId xmlns:a16="http://schemas.microsoft.com/office/drawing/2014/main" id="{30303E69-7982-47F4-879F-52860F655BA9}"/>
                </a:ext>
              </a:extLst>
            </p:cNvPr>
            <p:cNvSpPr/>
            <p:nvPr userDrawn="1"/>
          </p:nvSpPr>
          <p:spPr>
            <a:xfrm>
              <a:off x="19798549" y="13193443"/>
              <a:ext cx="3015783" cy="35838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anchor="ctr">
              <a:spAutoFit/>
            </a:bodyPr>
            <a:lstStyle>
              <a:lvl1pPr algn="l" defTabSz="457200">
                <a:lnSpc>
                  <a:spcPct val="120000"/>
                </a:lnSpc>
                <a:defRPr sz="1800">
                  <a:latin typeface="Lato Light"/>
                  <a:ea typeface="Lato Light"/>
                  <a:cs typeface="Lato Light"/>
                  <a:sym typeface="Lato Light"/>
                </a:defRPr>
              </a:lvl1pPr>
            </a:lstStyle>
            <a:p>
              <a:pPr lvl="0"/>
              <a:r>
                <a:rPr sz="900">
                  <a:solidFill>
                    <a:schemeClr val="bg1">
                      <a:lumMod val="50000"/>
                    </a:schemeClr>
                  </a:solidFill>
                  <a:latin typeface="+mn-lt"/>
                  <a:cs typeface="Arial" panose="020B0604020202020204" pitchFamily="34" charset="0"/>
                </a:rPr>
                <a:t>www.</a:t>
              </a:r>
              <a:r>
                <a:rPr lang="fr-BE" sz="900">
                  <a:solidFill>
                    <a:schemeClr val="bg1">
                      <a:lumMod val="50000"/>
                    </a:schemeClr>
                  </a:solidFill>
                  <a:latin typeface="+mn-lt"/>
                  <a:cs typeface="Arial" panose="020B0604020202020204" pitchFamily="34" charset="0"/>
                </a:rPr>
                <a:t>foratom.org</a:t>
              </a:r>
              <a:r>
                <a:rPr sz="900">
                  <a:solidFill>
                    <a:schemeClr val="bg1">
                      <a:lumMod val="50000"/>
                    </a:schemeClr>
                  </a:solidFill>
                  <a:latin typeface="+mn-lt"/>
                  <a:cs typeface="Arial" panose="020B0604020202020204" pitchFamily="34" charset="0"/>
                </a:rPr>
                <a:t> |  </a:t>
              </a:r>
              <a:r>
                <a:rPr lang="fr-BE" sz="900" err="1">
                  <a:solidFill>
                    <a:schemeClr val="bg1">
                      <a:lumMod val="50000"/>
                    </a:schemeClr>
                  </a:solidFill>
                  <a:latin typeface="+mn-lt"/>
                  <a:cs typeface="Arial" panose="020B0604020202020204" pitchFamily="34" charset="0"/>
                </a:rPr>
                <a:t>foratom</a:t>
              </a:r>
              <a:r>
                <a:rPr sz="900">
                  <a:solidFill>
                    <a:schemeClr val="bg1">
                      <a:lumMod val="50000"/>
                    </a:schemeClr>
                  </a:solidFill>
                  <a:latin typeface="+mn-lt"/>
                  <a:cs typeface="Arial" panose="020B0604020202020204" pitchFamily="34" charset="0"/>
                </a:rPr>
                <a:t>@</a:t>
              </a:r>
              <a:r>
                <a:rPr lang="fr-BE" sz="900">
                  <a:solidFill>
                    <a:schemeClr val="bg1">
                      <a:lumMod val="50000"/>
                    </a:schemeClr>
                  </a:solidFill>
                  <a:latin typeface="+mn-lt"/>
                  <a:cs typeface="Arial" panose="020B0604020202020204" pitchFamily="34" charset="0"/>
                </a:rPr>
                <a:t>foratom.org </a:t>
              </a:r>
              <a:r>
                <a:rPr sz="900">
                  <a:solidFill>
                    <a:schemeClr val="bg1">
                      <a:lumMod val="50000"/>
                    </a:schemeClr>
                  </a:solidFill>
                  <a:latin typeface="+mn-lt"/>
                  <a:cs typeface="Arial" panose="020B0604020202020204" pitchFamily="34" charset="0"/>
                </a:rPr>
                <a:t>|</a:t>
              </a:r>
            </a:p>
          </p:txBody>
        </p:sp>
        <p:sp>
          <p:nvSpPr>
            <p:cNvPr id="14" name="Shape 36">
              <a:extLst>
                <a:ext uri="{FF2B5EF4-FFF2-40B4-BE49-F238E27FC236}">
                  <a16:creationId xmlns:a16="http://schemas.microsoft.com/office/drawing/2014/main" id="{235C20C8-F199-44C3-9349-7A151AAC15D0}"/>
                </a:ext>
              </a:extLst>
            </p:cNvPr>
            <p:cNvSpPr/>
            <p:nvPr/>
          </p:nvSpPr>
          <p:spPr>
            <a:xfrm>
              <a:off x="19366549" y="13183723"/>
              <a:ext cx="432000" cy="432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blipFill dpi="0"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19050" cap="flat">
              <a:solidFill>
                <a:srgbClr val="95C023"/>
              </a:solidFill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</a:defRPr>
              </a:pPr>
              <a:endParaRPr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323364C7-3206-4812-8D21-AAFCABDD641B}"/>
              </a:ext>
            </a:extLst>
          </p:cNvPr>
          <p:cNvSpPr txBox="1">
            <a:spLocks/>
          </p:cNvSpPr>
          <p:nvPr/>
        </p:nvSpPr>
        <p:spPr>
          <a:xfrm>
            <a:off x="628650" y="198438"/>
            <a:ext cx="7886700" cy="496887"/>
          </a:xfrm>
          <a:prstGeom prst="rect">
            <a:avLst/>
          </a:prstGeom>
        </p:spPr>
        <p:txBody>
          <a:bodyPr/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Thank you</a:t>
            </a:r>
            <a:endParaRPr lang="en-GB"/>
          </a:p>
        </p:txBody>
      </p:sp>
      <p:grpSp>
        <p:nvGrpSpPr>
          <p:cNvPr id="16" name="Group 97">
            <a:extLst>
              <a:ext uri="{FF2B5EF4-FFF2-40B4-BE49-F238E27FC236}">
                <a16:creationId xmlns:a16="http://schemas.microsoft.com/office/drawing/2014/main" id="{373FAB00-7280-4B2A-8CF5-52C24D7C346C}"/>
              </a:ext>
            </a:extLst>
          </p:cNvPr>
          <p:cNvGrpSpPr/>
          <p:nvPr/>
        </p:nvGrpSpPr>
        <p:grpSpPr>
          <a:xfrm>
            <a:off x="4442330" y="747284"/>
            <a:ext cx="259338" cy="59736"/>
            <a:chOff x="-63500" y="0"/>
            <a:chExt cx="528276" cy="112088"/>
          </a:xfrm>
        </p:grpSpPr>
        <p:sp>
          <p:nvSpPr>
            <p:cNvPr id="17" name="Shape 94">
              <a:extLst>
                <a:ext uri="{FF2B5EF4-FFF2-40B4-BE49-F238E27FC236}">
                  <a16:creationId xmlns:a16="http://schemas.microsoft.com/office/drawing/2014/main" id="{47ADC1FB-BE5B-413E-AA02-3F866CA34398}"/>
                </a:ext>
              </a:extLst>
            </p:cNvPr>
            <p:cNvSpPr/>
            <p:nvPr/>
          </p:nvSpPr>
          <p:spPr>
            <a:xfrm>
              <a:off x="-63500" y="0"/>
              <a:ext cx="112089" cy="1120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8" name="Shape 95">
              <a:extLst>
                <a:ext uri="{FF2B5EF4-FFF2-40B4-BE49-F238E27FC236}">
                  <a16:creationId xmlns:a16="http://schemas.microsoft.com/office/drawing/2014/main" id="{6771D13A-05DD-4FE4-9796-6C9A7CAC1CC8}"/>
                </a:ext>
              </a:extLst>
            </p:cNvPr>
            <p:cNvSpPr/>
            <p:nvPr/>
          </p:nvSpPr>
          <p:spPr>
            <a:xfrm>
              <a:off x="144594" y="0"/>
              <a:ext cx="112089" cy="1120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9" name="Shape 96">
              <a:extLst>
                <a:ext uri="{FF2B5EF4-FFF2-40B4-BE49-F238E27FC236}">
                  <a16:creationId xmlns:a16="http://schemas.microsoft.com/office/drawing/2014/main" id="{1B72D66B-02B7-4F7B-9E49-78A81B13FDFF}"/>
                </a:ext>
              </a:extLst>
            </p:cNvPr>
            <p:cNvSpPr/>
            <p:nvPr/>
          </p:nvSpPr>
          <p:spPr>
            <a:xfrm>
              <a:off x="352688" y="0"/>
              <a:ext cx="112089" cy="1120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123466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ight bulb&#10;&#10;Description automatically generated with medium confidence">
            <a:extLst>
              <a:ext uri="{FF2B5EF4-FFF2-40B4-BE49-F238E27FC236}">
                <a16:creationId xmlns:a16="http://schemas.microsoft.com/office/drawing/2014/main" id="{FD0061E7-4976-4EC9-83FB-A7B897E00A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15250" cy="5143500"/>
          </a:xfrm>
          <a:prstGeom prst="rect">
            <a:avLst/>
          </a:prstGeom>
        </p:spPr>
      </p:pic>
      <p:pic>
        <p:nvPicPr>
          <p:cNvPr id="8" name="Picture 7" descr="A picture containing stove, kitchen appliance, appliance&#10;&#10;Description automatically generated">
            <a:extLst>
              <a:ext uri="{FF2B5EF4-FFF2-40B4-BE49-F238E27FC236}">
                <a16:creationId xmlns:a16="http://schemas.microsoft.com/office/drawing/2014/main" id="{D7FBC96A-E061-4B09-82E1-FEF73CB60B9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005"/>
          <a:stretch/>
        </p:blipFill>
        <p:spPr>
          <a:xfrm>
            <a:off x="4572000" y="0"/>
            <a:ext cx="4572000" cy="51435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7B2C00E-154E-43B1-8BFC-256F07BA12A1}"/>
              </a:ext>
            </a:extLst>
          </p:cNvPr>
          <p:cNvSpPr/>
          <p:nvPr/>
        </p:nvSpPr>
        <p:spPr>
          <a:xfrm>
            <a:off x="0" y="3987930"/>
            <a:ext cx="9144000" cy="5586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chemeClr val="bg2"/>
                </a:solidFill>
              </a:rPr>
              <a:t>C</a:t>
            </a:r>
            <a:r>
              <a:rPr lang="en-BE" sz="2400" b="1">
                <a:solidFill>
                  <a:schemeClr val="bg2"/>
                </a:solidFill>
              </a:rPr>
              <a:t>URRENT ENERGY CRISIS</a:t>
            </a:r>
            <a:endParaRPr lang="en-US" sz="2400" b="1">
              <a:solidFill>
                <a:schemeClr val="bg2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DD3F5F-FCC2-4EF1-A99F-DE33AC8B5B17}"/>
              </a:ext>
            </a:extLst>
          </p:cNvPr>
          <p:cNvSpPr/>
          <p:nvPr/>
        </p:nvSpPr>
        <p:spPr>
          <a:xfrm>
            <a:off x="0" y="3895916"/>
            <a:ext cx="9144000" cy="658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2AA6341-BCFA-45DB-81E3-A9423CCE84EC}"/>
              </a:ext>
            </a:extLst>
          </p:cNvPr>
          <p:cNvSpPr/>
          <p:nvPr/>
        </p:nvSpPr>
        <p:spPr>
          <a:xfrm>
            <a:off x="0" y="4580783"/>
            <a:ext cx="9144000" cy="658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442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C148986-A1BC-4CBD-8649-0608112AD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</a:t>
            </a:r>
            <a:r>
              <a:rPr lang="en-BE"/>
              <a:t>rice increases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E1B2DEA8-1858-4344-9887-138EAF40C3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43" y="1097278"/>
            <a:ext cx="5627356" cy="308924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5593D61-1C47-4ACB-9628-8AD891AD7B78}"/>
              </a:ext>
            </a:extLst>
          </p:cNvPr>
          <p:cNvSpPr txBox="1"/>
          <p:nvPr/>
        </p:nvSpPr>
        <p:spPr>
          <a:xfrm>
            <a:off x="6117099" y="2027822"/>
            <a:ext cx="2735956" cy="1228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400">
                <a:effectLst/>
                <a:ea typeface="Calibri" panose="020F0502020204030204" pitchFamily="34" charset="0"/>
                <a:cs typeface="Symbol" panose="05050102010706020507" pitchFamily="18" charset="2"/>
              </a:rPr>
              <a:t>Increase </a:t>
            </a:r>
            <a:r>
              <a:rPr lang="en-BE" sz="1400">
                <a:effectLst/>
                <a:ea typeface="Calibri" panose="020F0502020204030204" pitchFamily="34" charset="0"/>
                <a:cs typeface="Symbol" panose="05050102010706020507" pitchFamily="18" charset="2"/>
              </a:rPr>
              <a:t>in </a:t>
            </a:r>
            <a:r>
              <a:rPr lang="en-GB" sz="1400">
                <a:effectLst/>
                <a:ea typeface="Calibri" panose="020F0502020204030204" pitchFamily="34" charset="0"/>
                <a:cs typeface="Symbol" panose="05050102010706020507" pitchFamily="18" charset="2"/>
              </a:rPr>
              <a:t>gas prices</a:t>
            </a:r>
            <a:endParaRPr lang="en-BE" sz="1400">
              <a:effectLst/>
              <a:ea typeface="Calibri" panose="020F0502020204030204" pitchFamily="34" charset="0"/>
              <a:cs typeface="Symbol" panose="05050102010706020507" pitchFamily="18" charset="2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400">
                <a:effectLst/>
                <a:ea typeface="Calibri" panose="020F0502020204030204" pitchFamily="34" charset="0"/>
                <a:cs typeface="Symbol" panose="05050102010706020507" pitchFamily="18" charset="2"/>
              </a:rPr>
              <a:t>Increase </a:t>
            </a:r>
            <a:r>
              <a:rPr lang="en-BE" sz="1400">
                <a:effectLst/>
                <a:ea typeface="Calibri" panose="020F0502020204030204" pitchFamily="34" charset="0"/>
                <a:cs typeface="Symbol" panose="05050102010706020507" pitchFamily="18" charset="2"/>
              </a:rPr>
              <a:t>in</a:t>
            </a:r>
            <a:r>
              <a:rPr lang="en-GB" sz="1400">
                <a:effectLst/>
                <a:ea typeface="Calibri" panose="020F0502020204030204" pitchFamily="34" charset="0"/>
                <a:cs typeface="Symbol" panose="05050102010706020507" pitchFamily="18" charset="2"/>
              </a:rPr>
              <a:t> coal prices</a:t>
            </a:r>
            <a:endParaRPr lang="en-BE" sz="1400">
              <a:effectLst/>
              <a:ea typeface="Calibri" panose="020F0502020204030204" pitchFamily="34" charset="0"/>
              <a:cs typeface="Symbol" panose="05050102010706020507" pitchFamily="18" charset="2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400">
                <a:effectLst/>
                <a:ea typeface="Calibri" panose="020F0502020204030204" pitchFamily="34" charset="0"/>
                <a:cs typeface="Symbol" panose="05050102010706020507" pitchFamily="18" charset="2"/>
              </a:rPr>
              <a:t>Increase </a:t>
            </a:r>
            <a:r>
              <a:rPr lang="en-BE" sz="1400">
                <a:effectLst/>
                <a:ea typeface="Calibri" panose="020F0502020204030204" pitchFamily="34" charset="0"/>
                <a:cs typeface="Symbol" panose="05050102010706020507" pitchFamily="18" charset="2"/>
              </a:rPr>
              <a:t>in </a:t>
            </a:r>
            <a:r>
              <a:rPr lang="en-GB" sz="1400">
                <a:effectLst/>
                <a:ea typeface="Calibri" panose="020F0502020204030204" pitchFamily="34" charset="0"/>
                <a:cs typeface="Symbol" panose="05050102010706020507" pitchFamily="18" charset="2"/>
              </a:rPr>
              <a:t>carbon price under EU-ETS</a:t>
            </a:r>
            <a:endParaRPr lang="en-BE" sz="1400">
              <a:effectLst/>
              <a:ea typeface="Calibri" panose="020F0502020204030204" pitchFamily="34" charset="0"/>
              <a:cs typeface="Symbol" panose="05050102010706020507" pitchFamily="18" charset="2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1400">
                <a:effectLst/>
                <a:ea typeface="Calibri" panose="020F0502020204030204" pitchFamily="34" charset="0"/>
                <a:cs typeface="Symbol" panose="05050102010706020507" pitchFamily="18" charset="2"/>
              </a:rPr>
              <a:t>Low-renewable production</a:t>
            </a:r>
            <a:endParaRPr lang="en-BE" sz="1400">
              <a:effectLst/>
              <a:ea typeface="Calibri" panose="020F0502020204030204" pitchFamily="34" charset="0"/>
              <a:cs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559016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273F9BA-FC96-4053-92D8-E9D056932E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2817" y="1123135"/>
            <a:ext cx="3320971" cy="1314975"/>
          </a:xfrm>
          <a:ln>
            <a:noFill/>
          </a:ln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BE" sz="1800"/>
              <a:t>2019 energy dependence rate: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BE" sz="1400">
                <a:effectLst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GB" sz="1400">
                <a:effectLst/>
                <a:ea typeface="Calibri" panose="020F0502020204030204" pitchFamily="34" charset="0"/>
                <a:cs typeface="Arial" panose="020B0604020202020204" pitchFamily="34" charset="0"/>
              </a:rPr>
              <a:t>rude oil</a:t>
            </a:r>
            <a:r>
              <a:rPr lang="en-BE" sz="1400">
                <a:effectLst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GB" sz="1400">
                <a:effectLst/>
                <a:ea typeface="Calibri" panose="020F0502020204030204" pitchFamily="34" charset="0"/>
                <a:cs typeface="Arial" panose="020B0604020202020204" pitchFamily="34" charset="0"/>
              </a:rPr>
              <a:t>96.8 %</a:t>
            </a:r>
            <a:endParaRPr lang="en-BE" sz="14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BE" sz="1400"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lang="en-GB" sz="140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atural</a:t>
            </a:r>
            <a:r>
              <a:rPr lang="en-GB" sz="140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gas</a:t>
            </a:r>
            <a:r>
              <a:rPr lang="en-BE" sz="1400">
                <a:effectLst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GB" sz="1400">
                <a:effectLst/>
                <a:ea typeface="Calibri" panose="020F0502020204030204" pitchFamily="34" charset="0"/>
                <a:cs typeface="Arial" panose="020B0604020202020204" pitchFamily="34" charset="0"/>
              </a:rPr>
              <a:t>89.7 %</a:t>
            </a:r>
            <a:endParaRPr lang="en-BE" sz="14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BE" sz="1400">
                <a:ea typeface="Calibri" panose="020F0502020204030204" pitchFamily="34" charset="0"/>
                <a:cs typeface="Arial"/>
              </a:rPr>
              <a:t>S</a:t>
            </a:r>
            <a:r>
              <a:rPr lang="en-GB" sz="1400" err="1">
                <a:effectLst/>
                <a:ea typeface="Calibri" panose="020F0502020204030204" pitchFamily="34" charset="0"/>
                <a:cs typeface="Arial"/>
              </a:rPr>
              <a:t>olid</a:t>
            </a:r>
            <a:r>
              <a:rPr lang="en-GB" sz="1400">
                <a:effectLst/>
                <a:ea typeface="Calibri" panose="020F0502020204030204" pitchFamily="34" charset="0"/>
                <a:cs typeface="Arial"/>
              </a:rPr>
              <a:t> fossil fuels</a:t>
            </a:r>
            <a:r>
              <a:rPr lang="en-BE" sz="1400">
                <a:effectLst/>
                <a:ea typeface="Calibri" panose="020F0502020204030204" pitchFamily="34" charset="0"/>
                <a:cs typeface="Arial"/>
              </a:rPr>
              <a:t>:</a:t>
            </a:r>
            <a:r>
              <a:rPr lang="en-GB" sz="1400">
                <a:effectLst/>
                <a:ea typeface="Calibri" panose="020F0502020204030204" pitchFamily="34" charset="0"/>
                <a:cs typeface="Arial"/>
              </a:rPr>
              <a:t> 44</a:t>
            </a:r>
            <a:r>
              <a:rPr lang="en-GB" sz="1400">
                <a:ea typeface="Calibri" panose="020F0502020204030204" pitchFamily="34" charset="0"/>
                <a:cs typeface="Arial"/>
              </a:rPr>
              <a:t>%</a:t>
            </a:r>
            <a:r>
              <a:rPr lang="en-GB" sz="1400">
                <a:effectLst/>
                <a:ea typeface="Calibri" panose="020F0502020204030204" pitchFamily="34" charset="0"/>
                <a:cs typeface="Arial"/>
              </a:rPr>
              <a:t> </a:t>
            </a:r>
            <a:endParaRPr lang="en-BE" sz="1800">
              <a:cs typeface="Arial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97B8836-1854-483A-9F9B-8D4ADC8A6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/>
              <a:t>Security of Supply: Import dependence </a:t>
            </a:r>
          </a:p>
        </p:txBody>
      </p:sp>
      <p:pic>
        <p:nvPicPr>
          <p:cNvPr id="4" name="Picture 3" descr="Chart, line chart&#10;&#10;Description automatically generated">
            <a:extLst>
              <a:ext uri="{FF2B5EF4-FFF2-40B4-BE49-F238E27FC236}">
                <a16:creationId xmlns:a16="http://schemas.microsoft.com/office/drawing/2014/main" id="{6FB073A4-2A1C-474B-A24E-B7A6DAA2DD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12" y="961794"/>
            <a:ext cx="4604173" cy="313594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7B0D0E5-F1AC-499B-90AF-12C037F4E189}"/>
              </a:ext>
            </a:extLst>
          </p:cNvPr>
          <p:cNvSpPr txBox="1"/>
          <p:nvPr/>
        </p:nvSpPr>
        <p:spPr>
          <a:xfrm>
            <a:off x="5370022" y="2915796"/>
            <a:ext cx="3423766" cy="92333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800">
                <a:effectLst/>
                <a:ea typeface="Calibri" panose="020F0502020204030204" pitchFamily="34" charset="0"/>
                <a:cs typeface="Arial" panose="020B0604020202020204" pitchFamily="34" charset="0"/>
              </a:rPr>
              <a:t>Europe is facing not only </a:t>
            </a:r>
            <a:r>
              <a:rPr lang="en-BE" sz="1800">
                <a:effectLst/>
                <a:ea typeface="Calibri" panose="020F0502020204030204" pitchFamily="34" charset="0"/>
                <a:cs typeface="Arial" panose="020B0604020202020204" pitchFamily="34" charset="0"/>
              </a:rPr>
              <a:t>an</a:t>
            </a:r>
            <a:r>
              <a:rPr lang="en-GB" sz="180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increase </a:t>
            </a:r>
            <a:r>
              <a:rPr lang="en-BE" sz="1800">
                <a:effectLst/>
                <a:ea typeface="Calibri" panose="020F0502020204030204" pitchFamily="34" charset="0"/>
                <a:cs typeface="Arial" panose="020B0604020202020204" pitchFamily="34" charset="0"/>
              </a:rPr>
              <a:t>in</a:t>
            </a:r>
            <a:r>
              <a:rPr lang="en-GB" sz="180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gas prices but also a </a:t>
            </a:r>
            <a:r>
              <a:rPr lang="en-GB" sz="1800" b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security of supply issue</a:t>
            </a:r>
            <a:endParaRPr lang="en-BE" b="1"/>
          </a:p>
        </p:txBody>
      </p:sp>
    </p:spTree>
    <p:extLst>
      <p:ext uri="{BB962C8B-B14F-4D97-AF65-F5344CB8AC3E}">
        <p14:creationId xmlns:p14="http://schemas.microsoft.com/office/powerpoint/2010/main" val="1594412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2690F57-1B00-47CD-984B-FF7DEA742D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BE"/>
              <a:t>H1 2021: Lower renewable production than expected in Europe due to:</a:t>
            </a:r>
          </a:p>
          <a:p>
            <a:pPr marL="857250" lvl="1" indent="-342900"/>
            <a:r>
              <a:rPr lang="en-BE" sz="2100"/>
              <a:t>L</a:t>
            </a:r>
            <a:r>
              <a:rPr lang="en-GB" sz="2100"/>
              <a:t>ow wind</a:t>
            </a:r>
            <a:r>
              <a:rPr lang="en-BE" sz="2100"/>
              <a:t> avail</a:t>
            </a:r>
            <a:r>
              <a:rPr lang="en-GB" sz="2100"/>
              <a:t>a</a:t>
            </a:r>
            <a:r>
              <a:rPr lang="en-BE" sz="2100" err="1"/>
              <a:t>bility</a:t>
            </a:r>
            <a:endParaRPr lang="en-BE" sz="2100"/>
          </a:p>
          <a:p>
            <a:pPr marL="857250" lvl="1" indent="-342900"/>
            <a:r>
              <a:rPr lang="en-BE" sz="2100"/>
              <a:t>D</a:t>
            </a:r>
            <a:r>
              <a:rPr lang="en-GB" sz="2100" err="1"/>
              <a:t>ry</a:t>
            </a:r>
            <a:r>
              <a:rPr lang="en-GB" sz="2100"/>
              <a:t> season</a:t>
            </a:r>
            <a:r>
              <a:rPr lang="en-BE" sz="2100"/>
              <a:t> affecting hydropower output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54C1EB8-5D73-4CE8-9300-204CC012E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/>
              <a:t>Security of supply: Less renewables</a:t>
            </a:r>
          </a:p>
        </p:txBody>
      </p:sp>
    </p:spTree>
    <p:extLst>
      <p:ext uri="{BB962C8B-B14F-4D97-AF65-F5344CB8AC3E}">
        <p14:creationId xmlns:p14="http://schemas.microsoft.com/office/powerpoint/2010/main" val="2280925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E62B718-3360-480B-89B0-C7031A9F71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35448"/>
            <a:ext cx="4872038" cy="347990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sz="20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Short term</a:t>
            </a:r>
            <a:r>
              <a:rPr lang="en-BE" sz="20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Avoid nuclear power plant closure</a:t>
            </a:r>
            <a:r>
              <a:rPr lang="en-BE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s. </a:t>
            </a:r>
            <a:r>
              <a:rPr lang="en-GB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n-BE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his will hel</a:t>
            </a:r>
            <a:r>
              <a:rPr lang="en-BE" sz="1800" dirty="0">
                <a:ea typeface="Calibri" panose="020F0502020204030204" pitchFamily="34" charset="0"/>
                <a:cs typeface="Arial" panose="020B0604020202020204" pitchFamily="34" charset="0"/>
              </a:rPr>
              <a:t>p ensure</a:t>
            </a:r>
            <a:endParaRPr lang="en-BE" sz="18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lvl="1" indent="-285750">
              <a:lnSpc>
                <a:spcPct val="110000"/>
              </a:lnSpc>
              <a:spcBef>
                <a:spcPts val="0"/>
              </a:spcBef>
            </a:pPr>
            <a:r>
              <a:rPr lang="en-GB" sz="1600" dirty="0">
                <a:effectLst/>
                <a:ea typeface="Calibri" panose="020F0502020204030204" pitchFamily="34" charset="0"/>
                <a:cs typeface="Wingdings" panose="05000000000000000000" pitchFamily="2" charset="2"/>
              </a:rPr>
              <a:t>Stab</a:t>
            </a:r>
            <a:r>
              <a:rPr lang="en-BE" sz="1600" dirty="0">
                <a:effectLst/>
                <a:ea typeface="Calibri" panose="020F0502020204030204" pitchFamily="34" charset="0"/>
                <a:cs typeface="Wingdings" panose="05000000000000000000" pitchFamily="2" charset="2"/>
              </a:rPr>
              <a:t>le </a:t>
            </a:r>
            <a:r>
              <a:rPr lang="en-GB" sz="1600" dirty="0">
                <a:effectLst/>
                <a:ea typeface="Calibri" panose="020F0502020204030204" pitchFamily="34" charset="0"/>
                <a:cs typeface="Wingdings" panose="05000000000000000000" pitchFamily="2" charset="2"/>
              </a:rPr>
              <a:t>power price</a:t>
            </a:r>
            <a:r>
              <a:rPr lang="en-BE" sz="1600" dirty="0">
                <a:effectLst/>
                <a:ea typeface="Calibri" panose="020F0502020204030204" pitchFamily="34" charset="0"/>
                <a:cs typeface="Wingdings" panose="05000000000000000000" pitchFamily="2" charset="2"/>
              </a:rPr>
              <a:t>s</a:t>
            </a:r>
          </a:p>
          <a:p>
            <a:pPr marL="800100" lvl="1" indent="-285750">
              <a:lnSpc>
                <a:spcPct val="110000"/>
              </a:lnSpc>
              <a:spcBef>
                <a:spcPts val="0"/>
              </a:spcBef>
            </a:pPr>
            <a:r>
              <a:rPr lang="en-GB" sz="1600" dirty="0">
                <a:effectLst/>
                <a:ea typeface="Calibri" panose="020F0502020204030204" pitchFamily="34" charset="0"/>
                <a:cs typeface="Wingdings" panose="05000000000000000000" pitchFamily="2" charset="2"/>
              </a:rPr>
              <a:t>Security of supply</a:t>
            </a:r>
            <a:endParaRPr lang="en-BE" sz="1600" dirty="0">
              <a:effectLst/>
              <a:ea typeface="Calibri" panose="020F0502020204030204" pitchFamily="34" charset="0"/>
              <a:cs typeface="Wingdings" panose="05000000000000000000" pitchFamily="2" charset="2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sz="20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Medium &amp; long Term</a:t>
            </a:r>
            <a:r>
              <a:rPr lang="en-BE" sz="20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800" dirty="0">
                <a:cs typeface="Arial" panose="020B0604020202020204" pitchFamily="34" charset="0"/>
              </a:rPr>
              <a:t>Value nuclear power production by including it </a:t>
            </a:r>
            <a:r>
              <a:rPr lang="en-BE" sz="1800" dirty="0">
                <a:cs typeface="Arial" panose="020B0604020202020204" pitchFamily="34" charset="0"/>
              </a:rPr>
              <a:t>in all relevant policies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800" dirty="0">
                <a:cs typeface="Arial" panose="020B0604020202020204" pitchFamily="34" charset="0"/>
              </a:rPr>
              <a:t>Invest in nuclear R&amp;D and promote </a:t>
            </a:r>
            <a:r>
              <a:rPr lang="en-BE" sz="1800" dirty="0">
                <a:cs typeface="Arial" panose="020B0604020202020204" pitchFamily="34" charset="0"/>
              </a:rPr>
              <a:t>technologies which consume less uranium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800" dirty="0">
                <a:cs typeface="Arial" panose="020B0604020202020204" pitchFamily="34" charset="0"/>
              </a:rPr>
              <a:t>Reform </a:t>
            </a:r>
            <a:r>
              <a:rPr lang="en-BE" sz="1800" dirty="0">
                <a:cs typeface="Arial" panose="020B0604020202020204" pitchFamily="34" charset="0"/>
              </a:rPr>
              <a:t>the </a:t>
            </a:r>
            <a:r>
              <a:rPr lang="en-GB" sz="1800" dirty="0">
                <a:cs typeface="Arial" panose="020B0604020202020204" pitchFamily="34" charset="0"/>
              </a:rPr>
              <a:t>markets to better reflect </a:t>
            </a:r>
            <a:r>
              <a:rPr lang="en-BE" sz="1800" dirty="0">
                <a:cs typeface="Arial" panose="020B0604020202020204" pitchFamily="34" charset="0"/>
              </a:rPr>
              <a:t>the value of </a:t>
            </a:r>
            <a:r>
              <a:rPr lang="en-GB" sz="1800" dirty="0">
                <a:cs typeface="Arial" panose="020B0604020202020204" pitchFamily="34" charset="0"/>
              </a:rPr>
              <a:t>security of supply</a:t>
            </a:r>
            <a:r>
              <a:rPr lang="en-BE" sz="1800" dirty="0">
                <a:cs typeface="Arial" panose="020B0604020202020204" pitchFamily="34" charset="0"/>
              </a:rPr>
              <a:t> </a:t>
            </a:r>
            <a:r>
              <a:rPr lang="en-GB" sz="1800" dirty="0">
                <a:cs typeface="Arial" panose="020B0604020202020204" pitchFamily="34" charset="0"/>
              </a:rPr>
              <a:t>and </a:t>
            </a:r>
            <a:r>
              <a:rPr lang="en-BE" sz="1800" dirty="0">
                <a:cs typeface="Arial" panose="020B0604020202020204" pitchFamily="34" charset="0"/>
              </a:rPr>
              <a:t>full </a:t>
            </a:r>
            <a:r>
              <a:rPr lang="en-GB" sz="1800" dirty="0">
                <a:cs typeface="Arial" panose="020B0604020202020204" pitchFamily="34" charset="0"/>
              </a:rPr>
              <a:t>system costs</a:t>
            </a:r>
            <a:endParaRPr lang="en-BE" sz="1800" dirty="0">
              <a:cs typeface="Arial" panose="020B0604020202020204" pitchFamily="34" charset="0"/>
            </a:endParaRPr>
          </a:p>
          <a:p>
            <a:endParaRPr lang="en-B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B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481EBB5-6C4A-4183-AB58-9BA0B002E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/>
              <a:t>Potential solutions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1CBC87-3287-4C2F-9EE8-08727CC9939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238" y="1151119"/>
            <a:ext cx="3705588" cy="28412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7986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C148986-A1BC-4CBD-8649-0608112AD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N</a:t>
            </a:r>
            <a:r>
              <a:rPr lang="en-BE"/>
              <a:t>u</a:t>
            </a:r>
            <a:r>
              <a:rPr lang="en-GB"/>
              <a:t>c</a:t>
            </a:r>
            <a:r>
              <a:rPr lang="en-BE"/>
              <a:t>l</a:t>
            </a:r>
            <a:r>
              <a:rPr lang="en-GB"/>
              <a:t>e</a:t>
            </a:r>
            <a:r>
              <a:rPr lang="en-BE"/>
              <a:t>a</a:t>
            </a:r>
            <a:r>
              <a:rPr lang="en-GB"/>
              <a:t>r</a:t>
            </a:r>
            <a:r>
              <a:rPr lang="en-BE"/>
              <a:t>: more than just power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226CEBD6-F56E-43D5-BA28-1FFE553597FA}"/>
              </a:ext>
            </a:extLst>
          </p:cNvPr>
          <p:cNvGrpSpPr/>
          <p:nvPr/>
        </p:nvGrpSpPr>
        <p:grpSpPr>
          <a:xfrm>
            <a:off x="2419705" y="961464"/>
            <a:ext cx="4115376" cy="3986095"/>
            <a:chOff x="2419775" y="858615"/>
            <a:chExt cx="4193298" cy="4088946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8F4035EA-4D7D-4F54-AAB2-33E6A03BF0BF}"/>
                </a:ext>
              </a:extLst>
            </p:cNvPr>
            <p:cNvSpPr/>
            <p:nvPr/>
          </p:nvSpPr>
          <p:spPr>
            <a:xfrm rot="16200000">
              <a:off x="4190986" y="2104615"/>
              <a:ext cx="650877" cy="17005"/>
            </a:xfrm>
            <a:custGeom>
              <a:avLst/>
              <a:gdLst>
                <a:gd name="connsiteX0" fmla="*/ 0 w 717117"/>
                <a:gd name="connsiteY0" fmla="*/ 9134 h 18269"/>
                <a:gd name="connsiteX1" fmla="*/ 717117 w 717117"/>
                <a:gd name="connsiteY1" fmla="*/ 9134 h 18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17117" h="18269">
                  <a:moveTo>
                    <a:pt x="0" y="9134"/>
                  </a:moveTo>
                  <a:lnTo>
                    <a:pt x="717117" y="9134"/>
                  </a:lnTo>
                </a:path>
              </a:pathLst>
            </a:custGeom>
            <a:noFill/>
            <a:ln>
              <a:prstDash val="sysDash"/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3330" tIns="-8793" rIns="353332" bIns="-8793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BE" sz="500" kern="120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FFCE2B90-427F-478A-95B5-1A13F8C01BB0}"/>
                </a:ext>
              </a:extLst>
            </p:cNvPr>
            <p:cNvSpPr/>
            <p:nvPr/>
          </p:nvSpPr>
          <p:spPr>
            <a:xfrm rot="18900000">
              <a:off x="4755529" y="2336204"/>
              <a:ext cx="667488" cy="16582"/>
            </a:xfrm>
            <a:custGeom>
              <a:avLst/>
              <a:gdLst>
                <a:gd name="connsiteX0" fmla="*/ 0 w 717117"/>
                <a:gd name="connsiteY0" fmla="*/ 9134 h 18269"/>
                <a:gd name="connsiteX1" fmla="*/ 717117 w 717117"/>
                <a:gd name="connsiteY1" fmla="*/ 9134 h 18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17117" h="18269">
                  <a:moveTo>
                    <a:pt x="0" y="9134"/>
                  </a:moveTo>
                  <a:lnTo>
                    <a:pt x="717117" y="9134"/>
                  </a:lnTo>
                </a:path>
              </a:pathLst>
            </a:custGeom>
            <a:noFill/>
            <a:ln>
              <a:prstDash val="sysDash"/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3330" tIns="-8793" rIns="353332" bIns="-8793" numCol="1" spcCol="1270" anchor="ctr" anchorCtr="0">
              <a:noAutofit/>
            </a:bodyPr>
            <a:lstStyle/>
            <a:p>
              <a:pPr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BE" sz="50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8919DD1-D2B3-4083-BA46-7BF2B7DB676F}"/>
                </a:ext>
              </a:extLst>
            </p:cNvPr>
            <p:cNvSpPr/>
            <p:nvPr/>
          </p:nvSpPr>
          <p:spPr>
            <a:xfrm>
              <a:off x="4992812" y="2894797"/>
              <a:ext cx="667488" cy="16582"/>
            </a:xfrm>
            <a:custGeom>
              <a:avLst/>
              <a:gdLst>
                <a:gd name="connsiteX0" fmla="*/ 0 w 717117"/>
                <a:gd name="connsiteY0" fmla="*/ 9134 h 18269"/>
                <a:gd name="connsiteX1" fmla="*/ 717117 w 717117"/>
                <a:gd name="connsiteY1" fmla="*/ 9134 h 18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17117" h="18269">
                  <a:moveTo>
                    <a:pt x="0" y="9134"/>
                  </a:moveTo>
                  <a:lnTo>
                    <a:pt x="717117" y="9134"/>
                  </a:lnTo>
                </a:path>
              </a:pathLst>
            </a:custGeom>
            <a:noFill/>
            <a:ln>
              <a:prstDash val="sysDash"/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3330" tIns="-8793" rIns="353332" bIns="-8793" numCol="1" spcCol="1270" anchor="ctr" anchorCtr="0">
              <a:noAutofit/>
            </a:bodyPr>
            <a:lstStyle/>
            <a:p>
              <a:pPr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BE" sz="50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403502DA-7F98-4903-9DB3-3BB1222025A5}"/>
                </a:ext>
              </a:extLst>
            </p:cNvPr>
            <p:cNvSpPr/>
            <p:nvPr/>
          </p:nvSpPr>
          <p:spPr>
            <a:xfrm rot="2700000">
              <a:off x="4763834" y="3453179"/>
              <a:ext cx="650877" cy="17005"/>
            </a:xfrm>
            <a:custGeom>
              <a:avLst/>
              <a:gdLst>
                <a:gd name="connsiteX0" fmla="*/ 0 w 717117"/>
                <a:gd name="connsiteY0" fmla="*/ 9134 h 18269"/>
                <a:gd name="connsiteX1" fmla="*/ 717117 w 717117"/>
                <a:gd name="connsiteY1" fmla="*/ 9134 h 18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17117" h="18269">
                  <a:moveTo>
                    <a:pt x="0" y="9134"/>
                  </a:moveTo>
                  <a:lnTo>
                    <a:pt x="717117" y="9134"/>
                  </a:lnTo>
                </a:path>
              </a:pathLst>
            </a:custGeom>
            <a:noFill/>
            <a:ln>
              <a:prstDash val="sysDash"/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3330" tIns="-8793" rIns="353332" bIns="-8793" numCol="1" spcCol="1270" anchor="ctr" anchorCtr="0">
              <a:noAutofit/>
            </a:bodyPr>
            <a:lstStyle/>
            <a:p>
              <a:pPr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BE" sz="50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B4F2DD89-DE73-4D80-8141-03EC527A7E60}"/>
                </a:ext>
              </a:extLst>
            </p:cNvPr>
            <p:cNvSpPr/>
            <p:nvPr/>
          </p:nvSpPr>
          <p:spPr>
            <a:xfrm rot="5400000">
              <a:off x="4190986" y="3684556"/>
              <a:ext cx="650877" cy="17005"/>
            </a:xfrm>
            <a:custGeom>
              <a:avLst/>
              <a:gdLst>
                <a:gd name="connsiteX0" fmla="*/ 0 w 717117"/>
                <a:gd name="connsiteY0" fmla="*/ 9134 h 18269"/>
                <a:gd name="connsiteX1" fmla="*/ 717117 w 717117"/>
                <a:gd name="connsiteY1" fmla="*/ 9134 h 18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17117" h="18269">
                  <a:moveTo>
                    <a:pt x="0" y="9134"/>
                  </a:moveTo>
                  <a:lnTo>
                    <a:pt x="717117" y="9134"/>
                  </a:lnTo>
                </a:path>
              </a:pathLst>
            </a:custGeom>
            <a:noFill/>
            <a:ln>
              <a:prstDash val="sysDash"/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3330" tIns="-8793" rIns="353332" bIns="-8793" numCol="1" spcCol="1270" anchor="ctr" anchorCtr="0">
              <a:noAutofit/>
            </a:bodyPr>
            <a:lstStyle/>
            <a:p>
              <a:pPr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BE" sz="50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8CF957E2-4E93-48FB-AA86-5DDE50A926B9}"/>
                </a:ext>
              </a:extLst>
            </p:cNvPr>
            <p:cNvSpPr/>
            <p:nvPr/>
          </p:nvSpPr>
          <p:spPr>
            <a:xfrm rot="18900000">
              <a:off x="3609831" y="3453390"/>
              <a:ext cx="667488" cy="16582"/>
            </a:xfrm>
            <a:custGeom>
              <a:avLst/>
              <a:gdLst>
                <a:gd name="connsiteX0" fmla="*/ 0 w 717117"/>
                <a:gd name="connsiteY0" fmla="*/ 9134 h 18269"/>
                <a:gd name="connsiteX1" fmla="*/ 717117 w 717117"/>
                <a:gd name="connsiteY1" fmla="*/ 9134 h 18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17117" h="18269">
                  <a:moveTo>
                    <a:pt x="717117" y="9135"/>
                  </a:moveTo>
                  <a:lnTo>
                    <a:pt x="0" y="9135"/>
                  </a:lnTo>
                </a:path>
              </a:pathLst>
            </a:custGeom>
            <a:noFill/>
            <a:ln>
              <a:prstDash val="sysDash"/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3330" tIns="-8793" rIns="353332" bIns="-8793" numCol="1" spcCol="1270" anchor="ctr" anchorCtr="0">
              <a:noAutofit/>
            </a:bodyPr>
            <a:lstStyle/>
            <a:p>
              <a:pPr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BE" sz="50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68E097C-6BD8-40C2-93CC-C4375B60AC16}"/>
                </a:ext>
              </a:extLst>
            </p:cNvPr>
            <p:cNvSpPr/>
            <p:nvPr/>
          </p:nvSpPr>
          <p:spPr>
            <a:xfrm>
              <a:off x="3372549" y="2894796"/>
              <a:ext cx="667488" cy="16582"/>
            </a:xfrm>
            <a:custGeom>
              <a:avLst/>
              <a:gdLst>
                <a:gd name="connsiteX0" fmla="*/ 0 w 717117"/>
                <a:gd name="connsiteY0" fmla="*/ 9134 h 18269"/>
                <a:gd name="connsiteX1" fmla="*/ 717117 w 717117"/>
                <a:gd name="connsiteY1" fmla="*/ 9134 h 18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17117" h="18269">
                  <a:moveTo>
                    <a:pt x="717117" y="9135"/>
                  </a:moveTo>
                  <a:lnTo>
                    <a:pt x="0" y="9135"/>
                  </a:lnTo>
                </a:path>
              </a:pathLst>
            </a:custGeom>
            <a:noFill/>
            <a:ln>
              <a:prstDash val="sysDash"/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3330" tIns="-8793" rIns="353332" bIns="-8793" numCol="1" spcCol="1270" anchor="ctr" anchorCtr="0">
              <a:noAutofit/>
            </a:bodyPr>
            <a:lstStyle/>
            <a:p>
              <a:pPr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BE" sz="50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1CC1AB51-F663-4FD8-9624-B4C0B576417C}"/>
                </a:ext>
              </a:extLst>
            </p:cNvPr>
            <p:cNvSpPr/>
            <p:nvPr/>
          </p:nvSpPr>
          <p:spPr>
            <a:xfrm rot="2700000">
              <a:off x="3618136" y="2335991"/>
              <a:ext cx="650877" cy="17006"/>
            </a:xfrm>
            <a:custGeom>
              <a:avLst/>
              <a:gdLst>
                <a:gd name="connsiteX0" fmla="*/ 0 w 717117"/>
                <a:gd name="connsiteY0" fmla="*/ 9134 h 18269"/>
                <a:gd name="connsiteX1" fmla="*/ 717117 w 717117"/>
                <a:gd name="connsiteY1" fmla="*/ 9134 h 18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17117" h="18269">
                  <a:moveTo>
                    <a:pt x="717117" y="9135"/>
                  </a:moveTo>
                  <a:lnTo>
                    <a:pt x="0" y="9135"/>
                  </a:lnTo>
                </a:path>
              </a:pathLst>
            </a:custGeom>
            <a:noFill/>
            <a:ln>
              <a:prstDash val="sysDash"/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3330" tIns="-8793" rIns="353332" bIns="-8793" numCol="1" spcCol="1270" anchor="ctr" anchorCtr="0">
              <a:noAutofit/>
            </a:bodyPr>
            <a:lstStyle/>
            <a:p>
              <a:pPr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BE" sz="50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9ED1E95-32B9-4A75-BDF7-E5C8A06EC2A4}"/>
                </a:ext>
              </a:extLst>
            </p:cNvPr>
            <p:cNvSpPr/>
            <p:nvPr/>
          </p:nvSpPr>
          <p:spPr>
            <a:xfrm>
              <a:off x="3925737" y="2309323"/>
              <a:ext cx="1213608" cy="1201172"/>
            </a:xfrm>
            <a:custGeom>
              <a:avLst/>
              <a:gdLst>
                <a:gd name="connsiteX0" fmla="*/ 0 w 1023614"/>
                <a:gd name="connsiteY0" fmla="*/ 511807 h 1023614"/>
                <a:gd name="connsiteX1" fmla="*/ 511807 w 1023614"/>
                <a:gd name="connsiteY1" fmla="*/ 0 h 1023614"/>
                <a:gd name="connsiteX2" fmla="*/ 1023614 w 1023614"/>
                <a:gd name="connsiteY2" fmla="*/ 511807 h 1023614"/>
                <a:gd name="connsiteX3" fmla="*/ 511807 w 1023614"/>
                <a:gd name="connsiteY3" fmla="*/ 1023614 h 1023614"/>
                <a:gd name="connsiteX4" fmla="*/ 0 w 1023614"/>
                <a:gd name="connsiteY4" fmla="*/ 511807 h 1023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3614" h="1023614">
                  <a:moveTo>
                    <a:pt x="0" y="511807"/>
                  </a:moveTo>
                  <a:cubicBezTo>
                    <a:pt x="0" y="229144"/>
                    <a:pt x="229144" y="0"/>
                    <a:pt x="511807" y="0"/>
                  </a:cubicBezTo>
                  <a:cubicBezTo>
                    <a:pt x="794470" y="0"/>
                    <a:pt x="1023614" y="229144"/>
                    <a:pt x="1023614" y="511807"/>
                  </a:cubicBezTo>
                  <a:cubicBezTo>
                    <a:pt x="1023614" y="794470"/>
                    <a:pt x="794470" y="1023614"/>
                    <a:pt x="511807" y="1023614"/>
                  </a:cubicBezTo>
                  <a:cubicBezTo>
                    <a:pt x="229144" y="1023614"/>
                    <a:pt x="0" y="794470"/>
                    <a:pt x="0" y="511807"/>
                  </a:cubicBezTo>
                  <a:close/>
                </a:path>
              </a:pathLst>
            </a:custGeom>
            <a:solidFill>
              <a:srgbClr val="00BAA7"/>
            </a:solidFill>
            <a:ln>
              <a:noFill/>
            </a:ln>
            <a:effectLst>
              <a:outerShdw blurRad="254000" dist="38100" dir="2700000" sx="102000" sy="102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CD174F7-7AEE-463B-B10F-F8BDDB7A7E3D}"/>
                </a:ext>
              </a:extLst>
            </p:cNvPr>
            <p:cNvSpPr/>
            <p:nvPr/>
          </p:nvSpPr>
          <p:spPr>
            <a:xfrm>
              <a:off x="4040037" y="858615"/>
              <a:ext cx="952773" cy="929063"/>
            </a:xfrm>
            <a:custGeom>
              <a:avLst/>
              <a:gdLst>
                <a:gd name="connsiteX0" fmla="*/ 0 w 1023614"/>
                <a:gd name="connsiteY0" fmla="*/ 511807 h 1023614"/>
                <a:gd name="connsiteX1" fmla="*/ 511807 w 1023614"/>
                <a:gd name="connsiteY1" fmla="*/ 0 h 1023614"/>
                <a:gd name="connsiteX2" fmla="*/ 1023614 w 1023614"/>
                <a:gd name="connsiteY2" fmla="*/ 511807 h 1023614"/>
                <a:gd name="connsiteX3" fmla="*/ 511807 w 1023614"/>
                <a:gd name="connsiteY3" fmla="*/ 1023614 h 1023614"/>
                <a:gd name="connsiteX4" fmla="*/ 0 w 1023614"/>
                <a:gd name="connsiteY4" fmla="*/ 511807 h 1023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3614" h="1023614">
                  <a:moveTo>
                    <a:pt x="0" y="511807"/>
                  </a:moveTo>
                  <a:cubicBezTo>
                    <a:pt x="0" y="229144"/>
                    <a:pt x="229144" y="0"/>
                    <a:pt x="511807" y="0"/>
                  </a:cubicBezTo>
                  <a:cubicBezTo>
                    <a:pt x="794470" y="0"/>
                    <a:pt x="1023614" y="229144"/>
                    <a:pt x="1023614" y="511807"/>
                  </a:cubicBezTo>
                  <a:cubicBezTo>
                    <a:pt x="1023614" y="794470"/>
                    <a:pt x="794470" y="1023614"/>
                    <a:pt x="511807" y="1023614"/>
                  </a:cubicBezTo>
                  <a:cubicBezTo>
                    <a:pt x="229144" y="1023614"/>
                    <a:pt x="0" y="794470"/>
                    <a:pt x="0" y="511807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ffectLst>
              <a:outerShdw blurRad="254000" dist="38100" dir="2700000" sx="102000" sy="102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9251E80E-9B4C-4A83-AF1C-1CC1013D2117}"/>
                </a:ext>
              </a:extLst>
            </p:cNvPr>
            <p:cNvSpPr/>
            <p:nvPr/>
          </p:nvSpPr>
          <p:spPr>
            <a:xfrm>
              <a:off x="5185736" y="1321369"/>
              <a:ext cx="952773" cy="929063"/>
            </a:xfrm>
            <a:custGeom>
              <a:avLst/>
              <a:gdLst>
                <a:gd name="connsiteX0" fmla="*/ 0 w 1023614"/>
                <a:gd name="connsiteY0" fmla="*/ 511807 h 1023614"/>
                <a:gd name="connsiteX1" fmla="*/ 511807 w 1023614"/>
                <a:gd name="connsiteY1" fmla="*/ 0 h 1023614"/>
                <a:gd name="connsiteX2" fmla="*/ 1023614 w 1023614"/>
                <a:gd name="connsiteY2" fmla="*/ 511807 h 1023614"/>
                <a:gd name="connsiteX3" fmla="*/ 511807 w 1023614"/>
                <a:gd name="connsiteY3" fmla="*/ 1023614 h 1023614"/>
                <a:gd name="connsiteX4" fmla="*/ 0 w 1023614"/>
                <a:gd name="connsiteY4" fmla="*/ 511807 h 1023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3614" h="1023614">
                  <a:moveTo>
                    <a:pt x="0" y="511807"/>
                  </a:moveTo>
                  <a:cubicBezTo>
                    <a:pt x="0" y="229144"/>
                    <a:pt x="229144" y="0"/>
                    <a:pt x="511807" y="0"/>
                  </a:cubicBezTo>
                  <a:cubicBezTo>
                    <a:pt x="794470" y="0"/>
                    <a:pt x="1023614" y="229144"/>
                    <a:pt x="1023614" y="511807"/>
                  </a:cubicBezTo>
                  <a:cubicBezTo>
                    <a:pt x="1023614" y="794470"/>
                    <a:pt x="794470" y="1023614"/>
                    <a:pt x="511807" y="1023614"/>
                  </a:cubicBezTo>
                  <a:cubicBezTo>
                    <a:pt x="229144" y="1023614"/>
                    <a:pt x="0" y="794470"/>
                    <a:pt x="0" y="511807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ffectLst>
              <a:outerShdw blurRad="254000" dist="38100" dir="2700000" sx="102000" sy="102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05097F1-5053-4E68-9783-3D2D1335E582}"/>
                </a:ext>
              </a:extLst>
            </p:cNvPr>
            <p:cNvSpPr/>
            <p:nvPr/>
          </p:nvSpPr>
          <p:spPr>
            <a:xfrm>
              <a:off x="5660300" y="2438556"/>
              <a:ext cx="952773" cy="929063"/>
            </a:xfrm>
            <a:custGeom>
              <a:avLst/>
              <a:gdLst>
                <a:gd name="connsiteX0" fmla="*/ 0 w 1023614"/>
                <a:gd name="connsiteY0" fmla="*/ 511807 h 1023614"/>
                <a:gd name="connsiteX1" fmla="*/ 511807 w 1023614"/>
                <a:gd name="connsiteY1" fmla="*/ 0 h 1023614"/>
                <a:gd name="connsiteX2" fmla="*/ 1023614 w 1023614"/>
                <a:gd name="connsiteY2" fmla="*/ 511807 h 1023614"/>
                <a:gd name="connsiteX3" fmla="*/ 511807 w 1023614"/>
                <a:gd name="connsiteY3" fmla="*/ 1023614 h 1023614"/>
                <a:gd name="connsiteX4" fmla="*/ 0 w 1023614"/>
                <a:gd name="connsiteY4" fmla="*/ 511807 h 1023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3614" h="1023614">
                  <a:moveTo>
                    <a:pt x="0" y="511807"/>
                  </a:moveTo>
                  <a:cubicBezTo>
                    <a:pt x="0" y="229144"/>
                    <a:pt x="229144" y="0"/>
                    <a:pt x="511807" y="0"/>
                  </a:cubicBezTo>
                  <a:cubicBezTo>
                    <a:pt x="794470" y="0"/>
                    <a:pt x="1023614" y="229144"/>
                    <a:pt x="1023614" y="511807"/>
                  </a:cubicBezTo>
                  <a:cubicBezTo>
                    <a:pt x="1023614" y="794470"/>
                    <a:pt x="794470" y="1023614"/>
                    <a:pt x="511807" y="1023614"/>
                  </a:cubicBezTo>
                  <a:cubicBezTo>
                    <a:pt x="229144" y="1023614"/>
                    <a:pt x="0" y="794470"/>
                    <a:pt x="0" y="511807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ffectLst>
              <a:outerShdw blurRad="254000" dist="38100" dir="2700000" sx="102000" sy="102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765E3B99-7F4B-4F3A-915C-2DDEC6490133}"/>
                </a:ext>
              </a:extLst>
            </p:cNvPr>
            <p:cNvSpPr/>
            <p:nvPr/>
          </p:nvSpPr>
          <p:spPr>
            <a:xfrm>
              <a:off x="5185736" y="3555743"/>
              <a:ext cx="952773" cy="929063"/>
            </a:xfrm>
            <a:custGeom>
              <a:avLst/>
              <a:gdLst>
                <a:gd name="connsiteX0" fmla="*/ 0 w 1023614"/>
                <a:gd name="connsiteY0" fmla="*/ 511807 h 1023614"/>
                <a:gd name="connsiteX1" fmla="*/ 511807 w 1023614"/>
                <a:gd name="connsiteY1" fmla="*/ 0 h 1023614"/>
                <a:gd name="connsiteX2" fmla="*/ 1023614 w 1023614"/>
                <a:gd name="connsiteY2" fmla="*/ 511807 h 1023614"/>
                <a:gd name="connsiteX3" fmla="*/ 511807 w 1023614"/>
                <a:gd name="connsiteY3" fmla="*/ 1023614 h 1023614"/>
                <a:gd name="connsiteX4" fmla="*/ 0 w 1023614"/>
                <a:gd name="connsiteY4" fmla="*/ 511807 h 1023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3614" h="1023614">
                  <a:moveTo>
                    <a:pt x="0" y="511807"/>
                  </a:moveTo>
                  <a:cubicBezTo>
                    <a:pt x="0" y="229144"/>
                    <a:pt x="229144" y="0"/>
                    <a:pt x="511807" y="0"/>
                  </a:cubicBezTo>
                  <a:cubicBezTo>
                    <a:pt x="794470" y="0"/>
                    <a:pt x="1023614" y="229144"/>
                    <a:pt x="1023614" y="511807"/>
                  </a:cubicBezTo>
                  <a:cubicBezTo>
                    <a:pt x="1023614" y="794470"/>
                    <a:pt x="794470" y="1023614"/>
                    <a:pt x="511807" y="1023614"/>
                  </a:cubicBezTo>
                  <a:cubicBezTo>
                    <a:pt x="229144" y="1023614"/>
                    <a:pt x="0" y="794470"/>
                    <a:pt x="0" y="511807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ffectLst>
              <a:outerShdw blurRad="254000" dist="38100" dir="2700000" sx="102000" sy="102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9A7F8F63-A72B-47C6-8792-6FF84870F670}"/>
                </a:ext>
              </a:extLst>
            </p:cNvPr>
            <p:cNvSpPr/>
            <p:nvPr/>
          </p:nvSpPr>
          <p:spPr>
            <a:xfrm>
              <a:off x="4040037" y="4018498"/>
              <a:ext cx="952773" cy="929063"/>
            </a:xfrm>
            <a:custGeom>
              <a:avLst/>
              <a:gdLst>
                <a:gd name="connsiteX0" fmla="*/ 0 w 1023614"/>
                <a:gd name="connsiteY0" fmla="*/ 511807 h 1023614"/>
                <a:gd name="connsiteX1" fmla="*/ 511807 w 1023614"/>
                <a:gd name="connsiteY1" fmla="*/ 0 h 1023614"/>
                <a:gd name="connsiteX2" fmla="*/ 1023614 w 1023614"/>
                <a:gd name="connsiteY2" fmla="*/ 511807 h 1023614"/>
                <a:gd name="connsiteX3" fmla="*/ 511807 w 1023614"/>
                <a:gd name="connsiteY3" fmla="*/ 1023614 h 1023614"/>
                <a:gd name="connsiteX4" fmla="*/ 0 w 1023614"/>
                <a:gd name="connsiteY4" fmla="*/ 511807 h 1023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3614" h="1023614">
                  <a:moveTo>
                    <a:pt x="0" y="511807"/>
                  </a:moveTo>
                  <a:cubicBezTo>
                    <a:pt x="0" y="229144"/>
                    <a:pt x="229144" y="0"/>
                    <a:pt x="511807" y="0"/>
                  </a:cubicBezTo>
                  <a:cubicBezTo>
                    <a:pt x="794470" y="0"/>
                    <a:pt x="1023614" y="229144"/>
                    <a:pt x="1023614" y="511807"/>
                  </a:cubicBezTo>
                  <a:cubicBezTo>
                    <a:pt x="1023614" y="794470"/>
                    <a:pt x="794470" y="1023614"/>
                    <a:pt x="511807" y="1023614"/>
                  </a:cubicBezTo>
                  <a:cubicBezTo>
                    <a:pt x="229144" y="1023614"/>
                    <a:pt x="0" y="794470"/>
                    <a:pt x="0" y="511807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ffectLst>
              <a:outerShdw blurRad="254000" dist="38100" dir="2700000" sx="102000" sy="102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BBF8CD9F-4E9A-497E-9239-83CA5A0032BE}"/>
                </a:ext>
              </a:extLst>
            </p:cNvPr>
            <p:cNvSpPr/>
            <p:nvPr/>
          </p:nvSpPr>
          <p:spPr>
            <a:xfrm>
              <a:off x="2894339" y="3555743"/>
              <a:ext cx="952773" cy="929063"/>
            </a:xfrm>
            <a:custGeom>
              <a:avLst/>
              <a:gdLst>
                <a:gd name="connsiteX0" fmla="*/ 0 w 1023614"/>
                <a:gd name="connsiteY0" fmla="*/ 511807 h 1023614"/>
                <a:gd name="connsiteX1" fmla="*/ 511807 w 1023614"/>
                <a:gd name="connsiteY1" fmla="*/ 0 h 1023614"/>
                <a:gd name="connsiteX2" fmla="*/ 1023614 w 1023614"/>
                <a:gd name="connsiteY2" fmla="*/ 511807 h 1023614"/>
                <a:gd name="connsiteX3" fmla="*/ 511807 w 1023614"/>
                <a:gd name="connsiteY3" fmla="*/ 1023614 h 1023614"/>
                <a:gd name="connsiteX4" fmla="*/ 0 w 1023614"/>
                <a:gd name="connsiteY4" fmla="*/ 511807 h 1023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3614" h="1023614">
                  <a:moveTo>
                    <a:pt x="0" y="511807"/>
                  </a:moveTo>
                  <a:cubicBezTo>
                    <a:pt x="0" y="229144"/>
                    <a:pt x="229144" y="0"/>
                    <a:pt x="511807" y="0"/>
                  </a:cubicBezTo>
                  <a:cubicBezTo>
                    <a:pt x="794470" y="0"/>
                    <a:pt x="1023614" y="229144"/>
                    <a:pt x="1023614" y="511807"/>
                  </a:cubicBezTo>
                  <a:cubicBezTo>
                    <a:pt x="1023614" y="794470"/>
                    <a:pt x="794470" y="1023614"/>
                    <a:pt x="511807" y="1023614"/>
                  </a:cubicBezTo>
                  <a:cubicBezTo>
                    <a:pt x="229144" y="1023614"/>
                    <a:pt x="0" y="794470"/>
                    <a:pt x="0" y="511807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ffectLst>
              <a:outerShdw blurRad="254000" dist="38100" dir="2700000" sx="102000" sy="102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A7A09F45-DF9E-459D-B7E9-45C5739DCF4A}"/>
                </a:ext>
              </a:extLst>
            </p:cNvPr>
            <p:cNvSpPr/>
            <p:nvPr/>
          </p:nvSpPr>
          <p:spPr>
            <a:xfrm>
              <a:off x="2419775" y="2438556"/>
              <a:ext cx="952773" cy="929063"/>
            </a:xfrm>
            <a:custGeom>
              <a:avLst/>
              <a:gdLst>
                <a:gd name="connsiteX0" fmla="*/ 0 w 1023614"/>
                <a:gd name="connsiteY0" fmla="*/ 511807 h 1023614"/>
                <a:gd name="connsiteX1" fmla="*/ 511807 w 1023614"/>
                <a:gd name="connsiteY1" fmla="*/ 0 h 1023614"/>
                <a:gd name="connsiteX2" fmla="*/ 1023614 w 1023614"/>
                <a:gd name="connsiteY2" fmla="*/ 511807 h 1023614"/>
                <a:gd name="connsiteX3" fmla="*/ 511807 w 1023614"/>
                <a:gd name="connsiteY3" fmla="*/ 1023614 h 1023614"/>
                <a:gd name="connsiteX4" fmla="*/ 0 w 1023614"/>
                <a:gd name="connsiteY4" fmla="*/ 511807 h 1023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3614" h="1023614">
                  <a:moveTo>
                    <a:pt x="0" y="511807"/>
                  </a:moveTo>
                  <a:cubicBezTo>
                    <a:pt x="0" y="229144"/>
                    <a:pt x="229144" y="0"/>
                    <a:pt x="511807" y="0"/>
                  </a:cubicBezTo>
                  <a:cubicBezTo>
                    <a:pt x="794470" y="0"/>
                    <a:pt x="1023614" y="229144"/>
                    <a:pt x="1023614" y="511807"/>
                  </a:cubicBezTo>
                  <a:cubicBezTo>
                    <a:pt x="1023614" y="794470"/>
                    <a:pt x="794470" y="1023614"/>
                    <a:pt x="511807" y="1023614"/>
                  </a:cubicBezTo>
                  <a:cubicBezTo>
                    <a:pt x="229144" y="1023614"/>
                    <a:pt x="0" y="794470"/>
                    <a:pt x="0" y="511807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ffectLst>
              <a:outerShdw blurRad="254000" dist="38100" dir="2700000" sx="102000" sy="102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606FFA23-8381-430E-AB16-24D7C77F24A9}"/>
                </a:ext>
              </a:extLst>
            </p:cNvPr>
            <p:cNvSpPr/>
            <p:nvPr/>
          </p:nvSpPr>
          <p:spPr>
            <a:xfrm>
              <a:off x="2894339" y="1321369"/>
              <a:ext cx="952773" cy="929063"/>
            </a:xfrm>
            <a:custGeom>
              <a:avLst/>
              <a:gdLst>
                <a:gd name="connsiteX0" fmla="*/ 0 w 1023614"/>
                <a:gd name="connsiteY0" fmla="*/ 511807 h 1023614"/>
                <a:gd name="connsiteX1" fmla="*/ 511807 w 1023614"/>
                <a:gd name="connsiteY1" fmla="*/ 0 h 1023614"/>
                <a:gd name="connsiteX2" fmla="*/ 1023614 w 1023614"/>
                <a:gd name="connsiteY2" fmla="*/ 511807 h 1023614"/>
                <a:gd name="connsiteX3" fmla="*/ 511807 w 1023614"/>
                <a:gd name="connsiteY3" fmla="*/ 1023614 h 1023614"/>
                <a:gd name="connsiteX4" fmla="*/ 0 w 1023614"/>
                <a:gd name="connsiteY4" fmla="*/ 511807 h 1023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3614" h="1023614">
                  <a:moveTo>
                    <a:pt x="0" y="511807"/>
                  </a:moveTo>
                  <a:cubicBezTo>
                    <a:pt x="0" y="229144"/>
                    <a:pt x="229144" y="0"/>
                    <a:pt x="511807" y="0"/>
                  </a:cubicBezTo>
                  <a:cubicBezTo>
                    <a:pt x="794470" y="0"/>
                    <a:pt x="1023614" y="229144"/>
                    <a:pt x="1023614" y="511807"/>
                  </a:cubicBezTo>
                  <a:cubicBezTo>
                    <a:pt x="1023614" y="794470"/>
                    <a:pt x="794470" y="1023614"/>
                    <a:pt x="511807" y="1023614"/>
                  </a:cubicBezTo>
                  <a:cubicBezTo>
                    <a:pt x="229144" y="1023614"/>
                    <a:pt x="0" y="794470"/>
                    <a:pt x="0" y="511807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ffectLst>
              <a:outerShdw blurRad="254000" dist="38100" dir="2700000" sx="102000" sy="102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/>
            </a:p>
          </p:txBody>
        </p:sp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CE0E28FB-CDF0-4ABE-97CB-BF273C226D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028650" y="2588721"/>
              <a:ext cx="1024616" cy="360000"/>
            </a:xfrm>
            <a:prstGeom prst="rect">
              <a:avLst/>
            </a:prstGeom>
          </p:spPr>
        </p:pic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32B55F4B-B427-4FD2-BC79-1A2241A86B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b="29522"/>
            <a:stretch/>
          </p:blipFill>
          <p:spPr>
            <a:xfrm>
              <a:off x="4331989" y="4075168"/>
              <a:ext cx="385875" cy="355208"/>
            </a:xfrm>
            <a:prstGeom prst="rect">
              <a:avLst/>
            </a:prstGeom>
          </p:spPr>
        </p:pic>
        <p:pic>
          <p:nvPicPr>
            <p:cNvPr id="7" name="Picture 6" descr="A picture containing light&#10;&#10;Description automatically generated">
              <a:extLst>
                <a:ext uri="{FF2B5EF4-FFF2-40B4-BE49-F238E27FC236}">
                  <a16:creationId xmlns:a16="http://schemas.microsoft.com/office/drawing/2014/main" id="{3AE79D69-65BB-4F0C-BAA3-A94F2C41579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1873" y="965582"/>
              <a:ext cx="335107" cy="504000"/>
            </a:xfrm>
            <a:prstGeom prst="rect">
              <a:avLst/>
            </a:prstGeom>
          </p:spPr>
        </p:pic>
        <p:pic>
          <p:nvPicPr>
            <p:cNvPr id="11" name="Picture 10" descr="A picture containing drawing, clock&#10;&#10;Description automatically generated">
              <a:extLst>
                <a:ext uri="{FF2B5EF4-FFF2-40B4-BE49-F238E27FC236}">
                  <a16:creationId xmlns:a16="http://schemas.microsoft.com/office/drawing/2014/main" id="{57CF5EA6-691B-45CF-AB82-D0AB6C86ACA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6508" y="2577312"/>
              <a:ext cx="403259" cy="396000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DEE982CF-B2F0-4DC9-8F44-7A0D0E8F643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/>
          </p:blipFill>
          <p:spPr>
            <a:xfrm>
              <a:off x="3216470" y="1396214"/>
              <a:ext cx="304743" cy="504000"/>
            </a:xfrm>
            <a:prstGeom prst="rect">
              <a:avLst/>
            </a:prstGeom>
          </p:spPr>
        </p:pic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27179180-15EB-4F18-BA7A-97CEB0B713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2701798" y="2569018"/>
              <a:ext cx="370910" cy="432000"/>
            </a:xfrm>
            <a:prstGeom prst="rect">
              <a:avLst/>
            </a:prstGeom>
          </p:spPr>
        </p:pic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E6223DC-691F-4FFF-B6B8-EB17A6BC156A}"/>
                </a:ext>
              </a:extLst>
            </p:cNvPr>
            <p:cNvGrpSpPr/>
            <p:nvPr/>
          </p:nvGrpSpPr>
          <p:grpSpPr>
            <a:xfrm>
              <a:off x="3144647" y="3670211"/>
              <a:ext cx="432000" cy="432000"/>
              <a:chOff x="3390900" y="1838325"/>
              <a:chExt cx="207480" cy="249084"/>
            </a:xfrm>
            <a:solidFill>
              <a:schemeClr val="bg1"/>
            </a:solidFill>
          </p:grpSpPr>
          <p:sp>
            <p:nvSpPr>
              <p:cNvPr id="20" name="Shape 10648">
                <a:extLst>
                  <a:ext uri="{FF2B5EF4-FFF2-40B4-BE49-F238E27FC236}">
                    <a16:creationId xmlns:a16="http://schemas.microsoft.com/office/drawing/2014/main" id="{62838497-1B05-49A3-A386-806139CA75DD}"/>
                  </a:ext>
                </a:extLst>
              </p:cNvPr>
              <p:cNvSpPr/>
              <p:nvPr/>
            </p:nvSpPr>
            <p:spPr>
              <a:xfrm>
                <a:off x="3390900" y="1895475"/>
                <a:ext cx="207480" cy="1919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153" extrusionOk="0">
                    <a:moveTo>
                      <a:pt x="10800" y="912"/>
                    </a:moveTo>
                    <a:cubicBezTo>
                      <a:pt x="6534" y="-1447"/>
                      <a:pt x="0" y="769"/>
                      <a:pt x="0" y="7561"/>
                    </a:cubicBezTo>
                    <a:cubicBezTo>
                      <a:pt x="0" y="12866"/>
                      <a:pt x="3222" y="20153"/>
                      <a:pt x="7198" y="20153"/>
                    </a:cubicBezTo>
                    <a:cubicBezTo>
                      <a:pt x="8675" y="20153"/>
                      <a:pt x="9855" y="19730"/>
                      <a:pt x="10800" y="19020"/>
                    </a:cubicBezTo>
                    <a:cubicBezTo>
                      <a:pt x="11743" y="19730"/>
                      <a:pt x="12923" y="20153"/>
                      <a:pt x="14399" y="20153"/>
                    </a:cubicBezTo>
                    <a:cubicBezTo>
                      <a:pt x="18376" y="20153"/>
                      <a:pt x="21600" y="12866"/>
                      <a:pt x="21600" y="7561"/>
                    </a:cubicBezTo>
                    <a:cubicBezTo>
                      <a:pt x="21600" y="769"/>
                      <a:pt x="15065" y="-1447"/>
                      <a:pt x="10800" y="912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lIns="14288" tIns="14288" rIns="14288" bIns="14288" anchor="ctr"/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21" name="Shape 10649">
                <a:extLst>
                  <a:ext uri="{FF2B5EF4-FFF2-40B4-BE49-F238E27FC236}">
                    <a16:creationId xmlns:a16="http://schemas.microsoft.com/office/drawing/2014/main" id="{E80B5537-4403-4482-8A8A-F238725955D1}"/>
                  </a:ext>
                </a:extLst>
              </p:cNvPr>
              <p:cNvSpPr/>
              <p:nvPr/>
            </p:nvSpPr>
            <p:spPr>
              <a:xfrm>
                <a:off x="3495675" y="1862138"/>
                <a:ext cx="26522" cy="403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49" h="21600" extrusionOk="0">
                    <a:moveTo>
                      <a:pt x="240" y="21600"/>
                    </a:moveTo>
                    <a:lnTo>
                      <a:pt x="8805" y="18800"/>
                    </a:lnTo>
                    <a:cubicBezTo>
                      <a:pt x="8805" y="18688"/>
                      <a:pt x="8921" y="8152"/>
                      <a:pt x="18349" y="6456"/>
                    </a:cubicBezTo>
                    <a:lnTo>
                      <a:pt x="16406" y="0"/>
                    </a:lnTo>
                    <a:cubicBezTo>
                      <a:pt x="-3251" y="4991"/>
                      <a:pt x="240" y="20953"/>
                      <a:pt x="240" y="21600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lIns="14288" tIns="14288" rIns="14288" bIns="14288" anchor="ctr"/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22" name="Shape 10650">
                <a:extLst>
                  <a:ext uri="{FF2B5EF4-FFF2-40B4-BE49-F238E27FC236}">
                    <a16:creationId xmlns:a16="http://schemas.microsoft.com/office/drawing/2014/main" id="{EE761208-136C-4E79-967C-4CC5EE8AB567}"/>
                  </a:ext>
                </a:extLst>
              </p:cNvPr>
              <p:cNvSpPr/>
              <p:nvPr/>
            </p:nvSpPr>
            <p:spPr>
              <a:xfrm>
                <a:off x="3443288" y="1838325"/>
                <a:ext cx="56837" cy="501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4540" h="16311" extrusionOk="0">
                    <a:moveTo>
                      <a:pt x="14270" y="12343"/>
                    </a:moveTo>
                    <a:cubicBezTo>
                      <a:pt x="16772" y="3090"/>
                      <a:pt x="1010" y="3020"/>
                      <a:pt x="1380" y="0"/>
                    </a:cubicBezTo>
                    <a:cubicBezTo>
                      <a:pt x="-4828" y="13501"/>
                      <a:pt x="11771" y="21600"/>
                      <a:pt x="14270" y="12343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lIns="14288" tIns="14288" rIns="14288" bIns="14288" anchor="ctr"/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</p:grpSp>
        <p:pic>
          <p:nvPicPr>
            <p:cNvPr id="24" name="Graphic 23" descr="Planet">
              <a:extLst>
                <a:ext uri="{FF2B5EF4-FFF2-40B4-BE49-F238E27FC236}">
                  <a16:creationId xmlns:a16="http://schemas.microsoft.com/office/drawing/2014/main" id="{74F35C13-6A88-48CC-AB77-DD6F5A6FC5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5376711" y="3651288"/>
              <a:ext cx="576000" cy="576000"/>
            </a:xfrm>
            <a:prstGeom prst="rect">
              <a:avLst/>
            </a:prstGeom>
          </p:spPr>
        </p:pic>
        <p:pic>
          <p:nvPicPr>
            <p:cNvPr id="26" name="Graphic 25" descr="Heart with pulse">
              <a:extLst>
                <a:ext uri="{FF2B5EF4-FFF2-40B4-BE49-F238E27FC236}">
                  <a16:creationId xmlns:a16="http://schemas.microsoft.com/office/drawing/2014/main" id="{907F8E2D-E8CB-4DF0-9471-635C69EC00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5380224" y="1421383"/>
              <a:ext cx="576000" cy="576000"/>
            </a:xfrm>
            <a:prstGeom prst="rect">
              <a:avLst/>
            </a:prstGeom>
          </p:spPr>
        </p:pic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1523D9FE-9EA1-477A-86C1-789634ECD6D6}"/>
                </a:ext>
              </a:extLst>
            </p:cNvPr>
            <p:cNvSpPr/>
            <p:nvPr/>
          </p:nvSpPr>
          <p:spPr>
            <a:xfrm>
              <a:off x="4201000" y="1428166"/>
              <a:ext cx="67037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BE" sz="1200">
                  <a:solidFill>
                    <a:schemeClr val="bg1"/>
                  </a:solidFill>
                </a:rPr>
                <a:t>Energy</a:t>
              </a:r>
              <a:endParaRPr lang="fr-FR" sz="1200">
                <a:solidFill>
                  <a:schemeClr val="bg1"/>
                </a:solidFill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702FDB1C-6FF8-44FC-9D05-22CCD0DA47F6}"/>
                </a:ext>
              </a:extLst>
            </p:cNvPr>
            <p:cNvSpPr/>
            <p:nvPr/>
          </p:nvSpPr>
          <p:spPr>
            <a:xfrm>
              <a:off x="5355900" y="1877144"/>
              <a:ext cx="62709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BE" sz="1200">
                  <a:solidFill>
                    <a:schemeClr val="bg1"/>
                  </a:solidFill>
                </a:rPr>
                <a:t>Health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D82039DF-B576-4258-A58F-429CA34D794E}"/>
                </a:ext>
              </a:extLst>
            </p:cNvPr>
            <p:cNvSpPr/>
            <p:nvPr/>
          </p:nvSpPr>
          <p:spPr>
            <a:xfrm>
              <a:off x="5803175" y="2973312"/>
              <a:ext cx="73129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BE" sz="1200">
                  <a:solidFill>
                    <a:schemeClr val="bg1"/>
                  </a:solidFill>
                </a:rPr>
                <a:t>Industry</a:t>
              </a:r>
              <a:endParaRPr lang="fr-FR" sz="1200">
                <a:solidFill>
                  <a:schemeClr val="bg1"/>
                </a:solidFill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BE75657C-B2E9-4D44-91DE-0EEC8FE7330C}"/>
                </a:ext>
              </a:extLst>
            </p:cNvPr>
            <p:cNvSpPr/>
            <p:nvPr/>
          </p:nvSpPr>
          <p:spPr>
            <a:xfrm>
              <a:off x="5378138" y="4075168"/>
              <a:ext cx="61908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BE" sz="1200">
                  <a:solidFill>
                    <a:schemeClr val="bg1"/>
                  </a:solidFill>
                </a:rPr>
                <a:t>Space</a:t>
              </a:r>
              <a:endParaRPr lang="fr-FR" sz="1200">
                <a:solidFill>
                  <a:schemeClr val="bg1"/>
                </a:solidFill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26B8C515-9418-45FE-9416-F19B0D9E7FAC}"/>
                </a:ext>
              </a:extLst>
            </p:cNvPr>
            <p:cNvSpPr/>
            <p:nvPr/>
          </p:nvSpPr>
          <p:spPr>
            <a:xfrm>
              <a:off x="4021912" y="4353630"/>
              <a:ext cx="992580" cy="4462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BE" sz="1150">
                  <a:solidFill>
                    <a:schemeClr val="bg1"/>
                  </a:solidFill>
                </a:rPr>
                <a:t>Water</a:t>
              </a:r>
              <a:r>
                <a:rPr lang="fr-BE" sz="1150">
                  <a:solidFill>
                    <a:schemeClr val="bg1"/>
                  </a:solidFill>
                </a:rPr>
                <a:t> /</a:t>
              </a:r>
              <a:br>
                <a:rPr lang="fr-BE" sz="1150">
                  <a:solidFill>
                    <a:schemeClr val="bg1"/>
                  </a:solidFill>
                </a:rPr>
              </a:br>
              <a:r>
                <a:rPr lang="fr-BE" sz="1150">
                  <a:solidFill>
                    <a:schemeClr val="bg1"/>
                  </a:solidFill>
                </a:rPr>
                <a:t>D</a:t>
              </a:r>
              <a:r>
                <a:rPr lang="en-BE" sz="1150">
                  <a:solidFill>
                    <a:schemeClr val="bg1"/>
                  </a:solidFill>
                </a:rPr>
                <a:t>esalination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0D6FF639-DB86-4117-B48F-1828A1B88651}"/>
                </a:ext>
              </a:extLst>
            </p:cNvPr>
            <p:cNvSpPr/>
            <p:nvPr/>
          </p:nvSpPr>
          <p:spPr>
            <a:xfrm>
              <a:off x="3115310" y="4122793"/>
              <a:ext cx="53412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BE" sz="1200">
                  <a:solidFill>
                    <a:schemeClr val="bg1"/>
                  </a:solidFill>
                </a:rPr>
                <a:t>Food</a:t>
              </a:r>
              <a:endParaRPr lang="fr-FR" sz="1200">
                <a:solidFill>
                  <a:schemeClr val="bg1"/>
                </a:solidFill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A77FFC03-2AB5-4C6D-ABEB-82418C358CB0}"/>
                </a:ext>
              </a:extLst>
            </p:cNvPr>
            <p:cNvSpPr/>
            <p:nvPr/>
          </p:nvSpPr>
          <p:spPr>
            <a:xfrm>
              <a:off x="2457162" y="2950752"/>
              <a:ext cx="91723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BE" sz="1200">
                  <a:solidFill>
                    <a:schemeClr val="bg1"/>
                  </a:solidFill>
                </a:rPr>
                <a:t>Agriculture</a:t>
              </a:r>
              <a:endParaRPr lang="fr-FR" sz="1200">
                <a:solidFill>
                  <a:schemeClr val="bg1"/>
                </a:solidFill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D797152B-3010-4841-A6E1-CC3D168EF2D9}"/>
                </a:ext>
              </a:extLst>
            </p:cNvPr>
            <p:cNvSpPr/>
            <p:nvPr/>
          </p:nvSpPr>
          <p:spPr>
            <a:xfrm>
              <a:off x="3029393" y="1885810"/>
              <a:ext cx="72968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BE" sz="1200">
                  <a:solidFill>
                    <a:schemeClr val="bg1"/>
                  </a:solidFill>
                </a:rPr>
                <a:t>Science</a:t>
              </a:r>
              <a:endParaRPr lang="fr-FR" sz="1200">
                <a:solidFill>
                  <a:schemeClr val="bg1"/>
                </a:solidFill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392ACA12-CE69-4256-95E9-BF030D4EA759}"/>
                </a:ext>
              </a:extLst>
            </p:cNvPr>
            <p:cNvSpPr/>
            <p:nvPr/>
          </p:nvSpPr>
          <p:spPr>
            <a:xfrm>
              <a:off x="4124273" y="2996545"/>
              <a:ext cx="80182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BE" sz="1400">
                  <a:solidFill>
                    <a:schemeClr val="bg1"/>
                  </a:solidFill>
                </a:rPr>
                <a:t>Nuclear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08041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3E03751-69C9-4F16-9C94-B982E536F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N</a:t>
            </a:r>
            <a:r>
              <a:rPr lang="en-BE"/>
              <a:t>u</a:t>
            </a:r>
            <a:r>
              <a:rPr lang="en-GB"/>
              <a:t>c</a:t>
            </a:r>
            <a:r>
              <a:rPr lang="en-BE"/>
              <a:t>l</a:t>
            </a:r>
            <a:r>
              <a:rPr lang="en-GB"/>
              <a:t>e</a:t>
            </a:r>
            <a:r>
              <a:rPr lang="en-BE"/>
              <a:t>a</a:t>
            </a:r>
            <a:r>
              <a:rPr lang="en-GB"/>
              <a:t>r</a:t>
            </a:r>
            <a:r>
              <a:rPr lang="en-BE"/>
              <a:t> </a:t>
            </a:r>
            <a:r>
              <a:rPr lang="en-US"/>
              <a:t>industry </a:t>
            </a:r>
            <a:r>
              <a:rPr lang="en-GB"/>
              <a:t>s</a:t>
            </a:r>
            <a:r>
              <a:rPr lang="en-BE"/>
              <a:t>t</a:t>
            </a:r>
            <a:r>
              <a:rPr lang="en-GB"/>
              <a:t>r</a:t>
            </a:r>
            <a:r>
              <a:rPr lang="en-BE"/>
              <a:t>u</a:t>
            </a:r>
            <a:r>
              <a:rPr lang="en-GB"/>
              <a:t>c</a:t>
            </a:r>
            <a:r>
              <a:rPr lang="en-BE"/>
              <a:t>t</a:t>
            </a:r>
            <a:r>
              <a:rPr lang="en-GB"/>
              <a:t>u</a:t>
            </a:r>
            <a:r>
              <a:rPr lang="en-BE"/>
              <a:t>r</a:t>
            </a:r>
            <a:r>
              <a:rPr lang="en-GB"/>
              <a:t>e</a:t>
            </a:r>
            <a:endParaRPr lang="en-BE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8087F77-3EC1-40D7-A206-73DD26D55A62}"/>
              </a:ext>
            </a:extLst>
          </p:cNvPr>
          <p:cNvCxnSpPr>
            <a:cxnSpLocks/>
          </p:cNvCxnSpPr>
          <p:nvPr/>
        </p:nvCxnSpPr>
        <p:spPr>
          <a:xfrm>
            <a:off x="4598002" y="3665483"/>
            <a:ext cx="1076" cy="30394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ubtitle 2">
            <a:extLst>
              <a:ext uri="{FF2B5EF4-FFF2-40B4-BE49-F238E27FC236}">
                <a16:creationId xmlns:a16="http://schemas.microsoft.com/office/drawing/2014/main" id="{5BBE0D77-878B-41BE-8E6D-8D0F24DBDA3A}"/>
              </a:ext>
            </a:extLst>
          </p:cNvPr>
          <p:cNvSpPr txBox="1">
            <a:spLocks/>
          </p:cNvSpPr>
          <p:nvPr/>
        </p:nvSpPr>
        <p:spPr>
          <a:xfrm>
            <a:off x="3986171" y="877028"/>
            <a:ext cx="1371596" cy="291108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>
                <a:solidFill>
                  <a:schemeClr val="bg1"/>
                </a:solidFill>
              </a:rPr>
              <a:t>Regulators</a:t>
            </a:r>
            <a:endParaRPr lang="en-BE" sz="1500">
              <a:solidFill>
                <a:schemeClr val="bg1"/>
              </a:solidFill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01BB85D7-287C-4822-B073-475A53DADC23}"/>
              </a:ext>
            </a:extLst>
          </p:cNvPr>
          <p:cNvSpPr txBox="1">
            <a:spLocks/>
          </p:cNvSpPr>
          <p:nvPr/>
        </p:nvSpPr>
        <p:spPr>
          <a:xfrm>
            <a:off x="481307" y="4759683"/>
            <a:ext cx="5505150" cy="21945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txBody>
          <a:bodyPr vert="horz" lIns="68580" tIns="34290" rIns="68580" bIns="34290" rtlCol="0">
            <a:normAutofit/>
          </a:bodyPr>
          <a:lstStyle>
            <a:defPPr>
              <a:defRPr lang="en-BE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r>
              <a:rPr lang="en-US" sz="1050"/>
              <a:t>Human Capital: skills (up/reskill) &amp; attract young talent to nuclear related profession</a:t>
            </a:r>
            <a:endParaRPr lang="en-BE" sz="105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64097920-7D90-4783-A0AE-094810DC5382}"/>
              </a:ext>
            </a:extLst>
          </p:cNvPr>
          <p:cNvSpPr txBox="1">
            <a:spLocks/>
          </p:cNvSpPr>
          <p:nvPr/>
        </p:nvSpPr>
        <p:spPr>
          <a:xfrm>
            <a:off x="5951485" y="1300503"/>
            <a:ext cx="1179662" cy="99806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8588" indent="-128588" algn="l">
              <a:buFont typeface="Arial" panose="020B0604020202020204" pitchFamily="34" charset="0"/>
              <a:buChar char="•"/>
            </a:pPr>
            <a:endParaRPr lang="en-BE" sz="825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EF3539F-AD7C-4546-A574-04331F5C188A}"/>
              </a:ext>
            </a:extLst>
          </p:cNvPr>
          <p:cNvSpPr/>
          <p:nvPr/>
        </p:nvSpPr>
        <p:spPr>
          <a:xfrm>
            <a:off x="5882321" y="1305529"/>
            <a:ext cx="1488052" cy="1068626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marL="128588" indent="-128588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825">
                <a:solidFill>
                  <a:schemeClr val="bg1"/>
                </a:solidFill>
              </a:rPr>
              <a:t>Low carbon power</a:t>
            </a:r>
          </a:p>
          <a:p>
            <a:pPr marL="128588" indent="-128588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825">
                <a:solidFill>
                  <a:schemeClr val="bg1"/>
                </a:solidFill>
              </a:rPr>
              <a:t>Reliability</a:t>
            </a:r>
          </a:p>
          <a:p>
            <a:pPr marL="128588" indent="-128588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825">
                <a:solidFill>
                  <a:schemeClr val="bg1"/>
                </a:solidFill>
              </a:rPr>
              <a:t>Dispatchability </a:t>
            </a:r>
          </a:p>
          <a:p>
            <a:pPr marL="128588" indent="-128588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825">
                <a:solidFill>
                  <a:schemeClr val="bg1"/>
                </a:solidFill>
              </a:rPr>
              <a:t>Competition</a:t>
            </a:r>
            <a:endParaRPr lang="en-BE" sz="825">
              <a:solidFill>
                <a:schemeClr val="bg1"/>
              </a:solidFill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9B2FD71C-0203-4401-8BD2-3D8D57D92E83}"/>
              </a:ext>
            </a:extLst>
          </p:cNvPr>
          <p:cNvSpPr txBox="1">
            <a:spLocks/>
          </p:cNvSpPr>
          <p:nvPr/>
        </p:nvSpPr>
        <p:spPr>
          <a:xfrm>
            <a:off x="5874438" y="2429128"/>
            <a:ext cx="1488058" cy="997337"/>
          </a:xfrm>
          <a:prstGeom prst="rect">
            <a:avLst/>
          </a:prstGeom>
          <a:solidFill>
            <a:srgbClr val="00B050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vert="horz" lIns="68580" tIns="34290" rIns="68580" bIns="34290" rtlCol="0">
            <a:normAutofit fontScale="3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2000">
                <a:solidFill>
                  <a:schemeClr val="bg1"/>
                </a:solidFill>
              </a:rPr>
              <a:t>Back end circular economy</a:t>
            </a:r>
          </a:p>
          <a:p>
            <a:pPr algn="l">
              <a:lnSpc>
                <a:spcPct val="120000"/>
              </a:lnSpc>
            </a:pPr>
            <a:r>
              <a:rPr lang="en-US" sz="2000">
                <a:solidFill>
                  <a:schemeClr val="bg1"/>
                </a:solidFill>
              </a:rPr>
              <a:t>Recycling</a:t>
            </a:r>
          </a:p>
          <a:p>
            <a:pPr algn="l">
              <a:lnSpc>
                <a:spcPct val="120000"/>
              </a:lnSpc>
            </a:pPr>
            <a:r>
              <a:rPr lang="en-US" sz="2000">
                <a:solidFill>
                  <a:schemeClr val="bg1"/>
                </a:solidFill>
              </a:rPr>
              <a:t>Decommissioning</a:t>
            </a:r>
          </a:p>
          <a:p>
            <a:pPr algn="l">
              <a:lnSpc>
                <a:spcPct val="120000"/>
              </a:lnSpc>
            </a:pPr>
            <a:r>
              <a:rPr lang="en-US" sz="2000">
                <a:solidFill>
                  <a:schemeClr val="bg1"/>
                </a:solidFill>
              </a:rPr>
              <a:t>Waste management  (treatment reduction, repositories)</a:t>
            </a:r>
          </a:p>
          <a:p>
            <a:endParaRPr lang="en-BE" sz="1050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2DF9C9F0-F325-4417-8C98-145F843D2A8D}"/>
              </a:ext>
            </a:extLst>
          </p:cNvPr>
          <p:cNvSpPr txBox="1">
            <a:spLocks/>
          </p:cNvSpPr>
          <p:nvPr/>
        </p:nvSpPr>
        <p:spPr>
          <a:xfrm>
            <a:off x="5881257" y="3468498"/>
            <a:ext cx="1504881" cy="1030211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8588" indent="-128588" algn="l">
              <a:buFont typeface="Arial" panose="020B0604020202020204" pitchFamily="34" charset="0"/>
              <a:buChar char="•"/>
            </a:pPr>
            <a:endParaRPr lang="en-US" sz="825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A5E5A07-64F6-4AB8-B747-FDAB22C7C5DA}"/>
              </a:ext>
            </a:extLst>
          </p:cNvPr>
          <p:cNvSpPr/>
          <p:nvPr/>
        </p:nvSpPr>
        <p:spPr>
          <a:xfrm>
            <a:off x="5860328" y="3381431"/>
            <a:ext cx="147063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8588" indent="-128588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825">
                <a:solidFill>
                  <a:schemeClr val="bg1"/>
                </a:solidFill>
              </a:rPr>
              <a:t>Improve design</a:t>
            </a:r>
          </a:p>
          <a:p>
            <a:pPr marL="128588" indent="-128588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825">
                <a:solidFill>
                  <a:schemeClr val="bg1"/>
                </a:solidFill>
              </a:rPr>
              <a:t>Safety efficiency</a:t>
            </a:r>
          </a:p>
          <a:p>
            <a:pPr marL="128588" indent="-128588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825">
                <a:solidFill>
                  <a:schemeClr val="bg1"/>
                </a:solidFill>
              </a:rPr>
              <a:t>Medical isotopes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825">
                <a:solidFill>
                  <a:schemeClr val="bg1"/>
                </a:solidFill>
              </a:rPr>
              <a:t>other applications (chipsets, space)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D7E7429D-770C-4C4B-9CC7-8E04B3F53918}"/>
              </a:ext>
            </a:extLst>
          </p:cNvPr>
          <p:cNvSpPr txBox="1">
            <a:spLocks/>
          </p:cNvSpPr>
          <p:nvPr/>
        </p:nvSpPr>
        <p:spPr>
          <a:xfrm>
            <a:off x="7653334" y="1534133"/>
            <a:ext cx="1143002" cy="52664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txBody>
          <a:bodyPr vert="horz" lIns="68580" tIns="34290" rIns="68580" bIns="34290" rtlCol="0">
            <a:normAutofit lnSpcReduction="10000"/>
          </a:bodyPr>
          <a:lstStyle>
            <a:defPPr>
              <a:defRPr lang="en-BE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pPr marL="128588" indent="-128588" algn="l">
              <a:buFont typeface="Arial" panose="020B0604020202020204" pitchFamily="34" charset="0"/>
              <a:buChar char="•"/>
            </a:pPr>
            <a:r>
              <a:rPr lang="en-US" sz="900"/>
              <a:t>Competitive economy</a:t>
            </a:r>
          </a:p>
          <a:p>
            <a:pPr marL="128588" indent="-128588" algn="l">
              <a:buFont typeface="Arial" panose="020B0604020202020204" pitchFamily="34" charset="0"/>
              <a:buChar char="•"/>
            </a:pPr>
            <a:r>
              <a:rPr lang="en-US" sz="900"/>
              <a:t>Energy transition </a:t>
            </a:r>
            <a:endParaRPr lang="en-BE" sz="90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0141B831-A9DB-446F-AD98-5AC1E7E093A9}"/>
              </a:ext>
            </a:extLst>
          </p:cNvPr>
          <p:cNvSpPr txBox="1">
            <a:spLocks/>
          </p:cNvSpPr>
          <p:nvPr/>
        </p:nvSpPr>
        <p:spPr>
          <a:xfrm>
            <a:off x="7637569" y="3737087"/>
            <a:ext cx="1143002" cy="61149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txBody>
          <a:bodyPr vert="horz" lIns="68580" tIns="34290" rIns="68580" bIns="3429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8588" indent="-128588" algn="l">
              <a:buFont typeface="Arial" panose="020B0604020202020204" pitchFamily="34" charset="0"/>
              <a:buChar char="•"/>
            </a:pPr>
            <a:r>
              <a:rPr lang="en-US" sz="825">
                <a:solidFill>
                  <a:schemeClr val="bg1"/>
                </a:solidFill>
              </a:rPr>
              <a:t>Prepare for the future</a:t>
            </a:r>
          </a:p>
          <a:p>
            <a:pPr marL="128588" indent="-128588" algn="l">
              <a:buFont typeface="Arial" panose="020B0604020202020204" pitchFamily="34" charset="0"/>
              <a:buChar char="•"/>
            </a:pPr>
            <a:r>
              <a:rPr lang="en-US" sz="825">
                <a:solidFill>
                  <a:schemeClr val="bg1"/>
                </a:solidFill>
              </a:rPr>
              <a:t>Ensure energy independence</a:t>
            </a:r>
            <a:endParaRPr lang="en-BE" sz="825">
              <a:solidFill>
                <a:schemeClr val="bg1"/>
              </a:solidFill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E400D701-D7E6-497C-B771-7793F12BEE46}"/>
              </a:ext>
            </a:extLst>
          </p:cNvPr>
          <p:cNvSpPr txBox="1">
            <a:spLocks/>
          </p:cNvSpPr>
          <p:nvPr/>
        </p:nvSpPr>
        <p:spPr>
          <a:xfrm>
            <a:off x="2581638" y="1628012"/>
            <a:ext cx="1095876" cy="463744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txBody>
          <a:bodyPr vert="horz" lIns="68580" tIns="34290" rIns="68580" bIns="34290" rtlCol="0">
            <a:normAutofit/>
          </a:bodyPr>
          <a:lstStyle>
            <a:defPPr>
              <a:defRPr lang="en-BE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r>
              <a:rPr lang="en-US" sz="1050"/>
              <a:t>Construction</a:t>
            </a:r>
            <a:endParaRPr lang="en-BE" sz="1050"/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B07F5399-D748-4D77-806F-7B2790B02C93}"/>
              </a:ext>
            </a:extLst>
          </p:cNvPr>
          <p:cNvSpPr txBox="1">
            <a:spLocks/>
          </p:cNvSpPr>
          <p:nvPr/>
        </p:nvSpPr>
        <p:spPr>
          <a:xfrm>
            <a:off x="2586999" y="2500806"/>
            <a:ext cx="1090515" cy="463744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txBody>
          <a:bodyPr vert="horz" lIns="68580" tIns="34290" rIns="68580" bIns="34290" rtlCol="0">
            <a:normAutofit/>
          </a:bodyPr>
          <a:lstStyle>
            <a:defPPr>
              <a:defRPr lang="en-BE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r>
              <a:rPr lang="en-US" sz="1050"/>
              <a:t>Maintenance</a:t>
            </a:r>
            <a:endParaRPr lang="en-BE" sz="1050"/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B84C5B8C-8A33-42A5-8DB6-C71FCBD2D3B0}"/>
              </a:ext>
            </a:extLst>
          </p:cNvPr>
          <p:cNvSpPr txBox="1">
            <a:spLocks/>
          </p:cNvSpPr>
          <p:nvPr/>
        </p:nvSpPr>
        <p:spPr>
          <a:xfrm>
            <a:off x="2587000" y="3207562"/>
            <a:ext cx="1090514" cy="463744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txBody>
          <a:bodyPr vert="horz" lIns="68580" tIns="34290" rIns="68580" bIns="34290" rtlCol="0">
            <a:normAutofit/>
          </a:bodyPr>
          <a:lstStyle>
            <a:defPPr>
              <a:defRPr lang="en-BE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r>
              <a:rPr lang="en-US" sz="1050"/>
              <a:t>Fuel supply</a:t>
            </a:r>
          </a:p>
          <a:p>
            <a:r>
              <a:rPr lang="en-US" sz="900"/>
              <a:t>(front - end)</a:t>
            </a:r>
            <a:endParaRPr lang="en-BE" sz="900"/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CC6F7EDF-7D44-4943-8D21-D958C15AB0D5}"/>
              </a:ext>
            </a:extLst>
          </p:cNvPr>
          <p:cNvSpPr txBox="1">
            <a:spLocks/>
          </p:cNvSpPr>
          <p:nvPr/>
        </p:nvSpPr>
        <p:spPr>
          <a:xfrm>
            <a:off x="3979028" y="1602434"/>
            <a:ext cx="1382309" cy="566243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txBody>
          <a:bodyPr vert="horz" lIns="68580" tIns="34290" rIns="68580" bIns="34290" rtlCol="0">
            <a:normAutofit/>
          </a:bodyPr>
          <a:lstStyle>
            <a:defPPr>
              <a:defRPr lang="en-BE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r>
              <a:rPr lang="en-US" sz="1050"/>
              <a:t>Nuclear Power Plant</a:t>
            </a:r>
            <a:endParaRPr lang="en-BE" sz="1050"/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id="{0C47BA36-0689-442C-9B78-1F89FB74B662}"/>
              </a:ext>
            </a:extLst>
          </p:cNvPr>
          <p:cNvSpPr txBox="1">
            <a:spLocks/>
          </p:cNvSpPr>
          <p:nvPr/>
        </p:nvSpPr>
        <p:spPr>
          <a:xfrm>
            <a:off x="3975458" y="2227412"/>
            <a:ext cx="1382309" cy="1426080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txBody>
          <a:bodyPr vert="horz" lIns="68580" tIns="34290" rIns="68580" bIns="34290" rtlCol="0">
            <a:normAutofit/>
          </a:bodyPr>
          <a:lstStyle>
            <a:defPPr>
              <a:defRPr lang="en-BE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endParaRPr lang="en-US" sz="1050"/>
          </a:p>
          <a:p>
            <a:endParaRPr lang="en-US" sz="1050"/>
          </a:p>
          <a:p>
            <a:r>
              <a:rPr lang="en-US" sz="1050"/>
              <a:t>Research reactors </a:t>
            </a:r>
            <a:endParaRPr lang="en-BE" sz="1050"/>
          </a:p>
        </p:txBody>
      </p:sp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742D95ED-D630-4BFB-AC70-2BCC540D9A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9506924"/>
              </p:ext>
            </p:extLst>
          </p:nvPr>
        </p:nvGraphicFramePr>
        <p:xfrm>
          <a:off x="423205" y="1340808"/>
          <a:ext cx="1913382" cy="3023542"/>
        </p:xfrm>
        <a:graphic>
          <a:graphicData uri="http://schemas.openxmlformats.org/drawingml/2006/table">
            <a:tbl>
              <a:tblPr/>
              <a:tblGrid>
                <a:gridCol w="1913382">
                  <a:extLst>
                    <a:ext uri="{9D8B030D-6E8A-4147-A177-3AD203B41FA5}">
                      <a16:colId xmlns:a16="http://schemas.microsoft.com/office/drawing/2014/main" val="3314993622"/>
                    </a:ext>
                  </a:extLst>
                </a:gridCol>
              </a:tblGrid>
              <a:tr h="3023542">
                <a:tc>
                  <a:txBody>
                    <a:bodyPr/>
                    <a:lstStyle/>
                    <a:p>
                      <a:endParaRPr lang="en-BE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3743814"/>
                  </a:ext>
                </a:extLst>
              </a:tr>
            </a:tbl>
          </a:graphicData>
        </a:graphic>
      </p:graphicFrame>
      <p:sp>
        <p:nvSpPr>
          <p:cNvPr id="34" name="Subtitle 2">
            <a:extLst>
              <a:ext uri="{FF2B5EF4-FFF2-40B4-BE49-F238E27FC236}">
                <a16:creationId xmlns:a16="http://schemas.microsoft.com/office/drawing/2014/main" id="{6E43045D-6D34-4EAE-A116-013C3B93287D}"/>
              </a:ext>
            </a:extLst>
          </p:cNvPr>
          <p:cNvSpPr txBox="1">
            <a:spLocks/>
          </p:cNvSpPr>
          <p:nvPr/>
        </p:nvSpPr>
        <p:spPr>
          <a:xfrm>
            <a:off x="414843" y="899601"/>
            <a:ext cx="3237107" cy="268535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txBody>
          <a:bodyPr vert="horz" lIns="68580" tIns="34290" rIns="68580" bIns="3429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>
                <a:solidFill>
                  <a:schemeClr val="bg1"/>
                </a:solidFill>
              </a:rPr>
              <a:t>Supply Chain </a:t>
            </a:r>
            <a:endParaRPr lang="en-BE" sz="1500">
              <a:solidFill>
                <a:schemeClr val="bg1"/>
              </a:solidFill>
            </a:endParaRPr>
          </a:p>
        </p:txBody>
      </p:sp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id="{D82C76C9-1670-4008-BFEF-A2EAED454F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3191939"/>
              </p:ext>
            </p:extLst>
          </p:nvPr>
        </p:nvGraphicFramePr>
        <p:xfrm>
          <a:off x="5873374" y="1279865"/>
          <a:ext cx="1511067" cy="3228331"/>
        </p:xfrm>
        <a:graphic>
          <a:graphicData uri="http://schemas.openxmlformats.org/drawingml/2006/table">
            <a:tbl>
              <a:tblPr/>
              <a:tblGrid>
                <a:gridCol w="1511067">
                  <a:extLst>
                    <a:ext uri="{9D8B030D-6E8A-4147-A177-3AD203B41FA5}">
                      <a16:colId xmlns:a16="http://schemas.microsoft.com/office/drawing/2014/main" val="3314993622"/>
                    </a:ext>
                  </a:extLst>
                </a:gridCol>
              </a:tblGrid>
              <a:tr h="3228331">
                <a:tc>
                  <a:txBody>
                    <a:bodyPr/>
                    <a:lstStyle/>
                    <a:p>
                      <a:endParaRPr lang="en-US" sz="1000"/>
                    </a:p>
                    <a:p>
                      <a:endParaRPr lang="en-BE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3743814"/>
                  </a:ext>
                </a:extLst>
              </a:tr>
            </a:tbl>
          </a:graphicData>
        </a:graphic>
      </p:graphicFrame>
      <p:sp>
        <p:nvSpPr>
          <p:cNvPr id="36" name="Subtitle 2">
            <a:extLst>
              <a:ext uri="{FF2B5EF4-FFF2-40B4-BE49-F238E27FC236}">
                <a16:creationId xmlns:a16="http://schemas.microsoft.com/office/drawing/2014/main" id="{3C7C8760-F947-4F02-878D-C9FFB4AE2182}"/>
              </a:ext>
            </a:extLst>
          </p:cNvPr>
          <p:cNvSpPr txBox="1">
            <a:spLocks/>
          </p:cNvSpPr>
          <p:nvPr/>
        </p:nvSpPr>
        <p:spPr>
          <a:xfrm>
            <a:off x="5866566" y="899602"/>
            <a:ext cx="1488051" cy="303341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txBody>
          <a:bodyPr vert="horz" lIns="68580" tIns="34290" rIns="68580" bIns="34290" rtlCol="0">
            <a:normAutofit/>
          </a:bodyPr>
          <a:lstStyle>
            <a:defPPr>
              <a:defRPr lang="en-BE"/>
            </a:defPPr>
            <a:lvl1pPr marL="171450" indent="-1714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100"/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pPr marL="0" indent="0" algn="ctr">
              <a:buNone/>
            </a:pPr>
            <a:r>
              <a:rPr lang="en-US" sz="1500">
                <a:solidFill>
                  <a:schemeClr val="bg1"/>
                </a:solidFill>
              </a:rPr>
              <a:t>Output</a:t>
            </a:r>
            <a:endParaRPr lang="en-BE" sz="1500">
              <a:solidFill>
                <a:schemeClr val="bg1"/>
              </a:solidFill>
            </a:endParaRPr>
          </a:p>
        </p:txBody>
      </p:sp>
      <p:graphicFrame>
        <p:nvGraphicFramePr>
          <p:cNvPr id="37" name="Table 36">
            <a:extLst>
              <a:ext uri="{FF2B5EF4-FFF2-40B4-BE49-F238E27FC236}">
                <a16:creationId xmlns:a16="http://schemas.microsoft.com/office/drawing/2014/main" id="{717FC805-2F51-4E33-9127-6F0FEEA79B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6505237"/>
              </p:ext>
            </p:extLst>
          </p:nvPr>
        </p:nvGraphicFramePr>
        <p:xfrm>
          <a:off x="3956160" y="1578430"/>
          <a:ext cx="1430593" cy="2092872"/>
        </p:xfrm>
        <a:graphic>
          <a:graphicData uri="http://schemas.openxmlformats.org/drawingml/2006/table">
            <a:tbl>
              <a:tblPr/>
              <a:tblGrid>
                <a:gridCol w="1430593">
                  <a:extLst>
                    <a:ext uri="{9D8B030D-6E8A-4147-A177-3AD203B41FA5}">
                      <a16:colId xmlns:a16="http://schemas.microsoft.com/office/drawing/2014/main" val="3314993622"/>
                    </a:ext>
                  </a:extLst>
                </a:gridCol>
              </a:tblGrid>
              <a:tr h="2092872">
                <a:tc>
                  <a:txBody>
                    <a:bodyPr/>
                    <a:lstStyle/>
                    <a:p>
                      <a:endParaRPr lang="en-US" sz="1000"/>
                    </a:p>
                    <a:p>
                      <a:endParaRPr lang="en-BE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3743814"/>
                  </a:ext>
                </a:extLst>
              </a:tr>
            </a:tbl>
          </a:graphicData>
        </a:graphic>
      </p:graphicFrame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8DA47E94-FD2D-4D3C-A190-883603907C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1971913"/>
              </p:ext>
            </p:extLst>
          </p:nvPr>
        </p:nvGraphicFramePr>
        <p:xfrm>
          <a:off x="7625568" y="1510485"/>
          <a:ext cx="1194413" cy="2869631"/>
        </p:xfrm>
        <a:graphic>
          <a:graphicData uri="http://schemas.openxmlformats.org/drawingml/2006/table">
            <a:tbl>
              <a:tblPr/>
              <a:tblGrid>
                <a:gridCol w="1194413">
                  <a:extLst>
                    <a:ext uri="{9D8B030D-6E8A-4147-A177-3AD203B41FA5}">
                      <a16:colId xmlns:a16="http://schemas.microsoft.com/office/drawing/2014/main" val="3314993622"/>
                    </a:ext>
                  </a:extLst>
                </a:gridCol>
              </a:tblGrid>
              <a:tr h="2869631">
                <a:tc>
                  <a:txBody>
                    <a:bodyPr/>
                    <a:lstStyle/>
                    <a:p>
                      <a:endParaRPr lang="en-US" sz="1000"/>
                    </a:p>
                    <a:p>
                      <a:endParaRPr lang="en-BE" sz="1500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3743814"/>
                  </a:ext>
                </a:extLst>
              </a:tr>
            </a:tbl>
          </a:graphicData>
        </a:graphic>
      </p:graphicFrame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B50EDD42-DD07-4505-A058-057BDD6A0B2D}"/>
              </a:ext>
            </a:extLst>
          </p:cNvPr>
          <p:cNvCxnSpPr>
            <a:cxnSpLocks/>
          </p:cNvCxnSpPr>
          <p:nvPr/>
        </p:nvCxnSpPr>
        <p:spPr>
          <a:xfrm>
            <a:off x="5135247" y="2711434"/>
            <a:ext cx="738600" cy="1589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121224B8-DE32-4DBE-9FE8-CF337B8C5B32}"/>
              </a:ext>
            </a:extLst>
          </p:cNvPr>
          <p:cNvCxnSpPr>
            <a:cxnSpLocks/>
          </p:cNvCxnSpPr>
          <p:nvPr/>
        </p:nvCxnSpPr>
        <p:spPr>
          <a:xfrm>
            <a:off x="7366470" y="1885186"/>
            <a:ext cx="251219" cy="0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Subtitle 2">
            <a:extLst>
              <a:ext uri="{FF2B5EF4-FFF2-40B4-BE49-F238E27FC236}">
                <a16:creationId xmlns:a16="http://schemas.microsoft.com/office/drawing/2014/main" id="{F778CF52-11D1-42D9-BE27-1F3ED34B7C4E}"/>
              </a:ext>
            </a:extLst>
          </p:cNvPr>
          <p:cNvSpPr txBox="1">
            <a:spLocks/>
          </p:cNvSpPr>
          <p:nvPr/>
        </p:nvSpPr>
        <p:spPr>
          <a:xfrm>
            <a:off x="7649219" y="2480157"/>
            <a:ext cx="1143002" cy="61149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8588" indent="-128588" algn="l">
              <a:buFont typeface="Arial" panose="020B0604020202020204" pitchFamily="34" charset="0"/>
              <a:buChar char="•"/>
            </a:pPr>
            <a:endParaRPr lang="en-US" sz="825"/>
          </a:p>
          <a:p>
            <a:pPr marL="128588" indent="-128588" algn="l">
              <a:buFont typeface="Arial" panose="020B0604020202020204" pitchFamily="34" charset="0"/>
              <a:buChar char="•"/>
            </a:pPr>
            <a:r>
              <a:rPr lang="en-US" sz="825">
                <a:solidFill>
                  <a:schemeClr val="bg1"/>
                </a:solidFill>
              </a:rPr>
              <a:t>Circular Economy Compliance</a:t>
            </a:r>
            <a:endParaRPr lang="en-BE" sz="825">
              <a:solidFill>
                <a:schemeClr val="bg1"/>
              </a:solidFill>
            </a:endParaRPr>
          </a:p>
        </p:txBody>
      </p:sp>
      <p:sp>
        <p:nvSpPr>
          <p:cNvPr id="45" name="Subtitle 2">
            <a:extLst>
              <a:ext uri="{FF2B5EF4-FFF2-40B4-BE49-F238E27FC236}">
                <a16:creationId xmlns:a16="http://schemas.microsoft.com/office/drawing/2014/main" id="{6C257857-314A-454A-80FF-1D08F31FB71D}"/>
              </a:ext>
            </a:extLst>
          </p:cNvPr>
          <p:cNvSpPr txBox="1">
            <a:spLocks/>
          </p:cNvSpPr>
          <p:nvPr/>
        </p:nvSpPr>
        <p:spPr>
          <a:xfrm>
            <a:off x="7625570" y="883530"/>
            <a:ext cx="1143002" cy="29110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txBody>
          <a:bodyPr vert="horz" lIns="68580" tIns="34290" rIns="68580" bIns="34290" rtlCol="0">
            <a:normAutofit/>
          </a:bodyPr>
          <a:lstStyle>
            <a:defPPr>
              <a:defRPr lang="en-BE"/>
            </a:defPPr>
            <a:lvl1pPr marL="171450" indent="-1714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100"/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pPr marL="0" indent="0" algn="ctr">
              <a:buNone/>
            </a:pPr>
            <a:r>
              <a:rPr lang="en-US" sz="1500">
                <a:solidFill>
                  <a:schemeClr val="bg1"/>
                </a:solidFill>
              </a:rPr>
              <a:t>LT benefits </a:t>
            </a:r>
            <a:endParaRPr lang="en-BE" sz="1500">
              <a:solidFill>
                <a:schemeClr val="bg1"/>
              </a:solidFill>
            </a:endParaRP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7A24FAFF-8A8B-43EC-A8C1-05167D6FE4C0}"/>
              </a:ext>
            </a:extLst>
          </p:cNvPr>
          <p:cNvCxnSpPr>
            <a:cxnSpLocks/>
          </p:cNvCxnSpPr>
          <p:nvPr/>
        </p:nvCxnSpPr>
        <p:spPr>
          <a:xfrm>
            <a:off x="7350933" y="2728913"/>
            <a:ext cx="251219" cy="0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328023DD-7F66-428D-BCC3-A80F72912EB8}"/>
              </a:ext>
            </a:extLst>
          </p:cNvPr>
          <p:cNvCxnSpPr>
            <a:cxnSpLocks/>
          </p:cNvCxnSpPr>
          <p:nvPr/>
        </p:nvCxnSpPr>
        <p:spPr>
          <a:xfrm>
            <a:off x="7344525" y="3983999"/>
            <a:ext cx="251219" cy="0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Left Brace 48">
            <a:extLst>
              <a:ext uri="{FF2B5EF4-FFF2-40B4-BE49-F238E27FC236}">
                <a16:creationId xmlns:a16="http://schemas.microsoft.com/office/drawing/2014/main" id="{CDAF1FBF-FCD7-4703-ABDB-7B5E1B08C9F5}"/>
              </a:ext>
            </a:extLst>
          </p:cNvPr>
          <p:cNvSpPr/>
          <p:nvPr/>
        </p:nvSpPr>
        <p:spPr>
          <a:xfrm rot="16200000">
            <a:off x="3279334" y="1670050"/>
            <a:ext cx="148223" cy="5858225"/>
          </a:xfrm>
          <a:prstGeom prst="leftBrace">
            <a:avLst>
              <a:gd name="adj1" fmla="val 8333"/>
              <a:gd name="adj2" fmla="val 47568"/>
            </a:avLst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BE" sz="1350"/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D1F08630-B222-40CA-AD65-38B6E1194EA0}"/>
              </a:ext>
            </a:extLst>
          </p:cNvPr>
          <p:cNvCxnSpPr>
            <a:cxnSpLocks/>
          </p:cNvCxnSpPr>
          <p:nvPr/>
        </p:nvCxnSpPr>
        <p:spPr>
          <a:xfrm flipV="1">
            <a:off x="5908251" y="2397579"/>
            <a:ext cx="1430593" cy="5298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FD09C4AE-DCA9-4EA4-A168-6D8F829F6A12}"/>
              </a:ext>
            </a:extLst>
          </p:cNvPr>
          <p:cNvCxnSpPr>
            <a:cxnSpLocks/>
          </p:cNvCxnSpPr>
          <p:nvPr/>
        </p:nvCxnSpPr>
        <p:spPr>
          <a:xfrm>
            <a:off x="5895112" y="3453914"/>
            <a:ext cx="1442598" cy="14584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A366953E-73E0-419A-BA19-F851A683AEA2}"/>
              </a:ext>
            </a:extLst>
          </p:cNvPr>
          <p:cNvCxnSpPr>
            <a:cxnSpLocks/>
          </p:cNvCxnSpPr>
          <p:nvPr/>
        </p:nvCxnSpPr>
        <p:spPr>
          <a:xfrm flipV="1">
            <a:off x="7637215" y="2476448"/>
            <a:ext cx="1167003" cy="1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B8690C2D-BB71-4DCA-A218-858595EC3DC9}"/>
              </a:ext>
            </a:extLst>
          </p:cNvPr>
          <p:cNvCxnSpPr>
            <a:cxnSpLocks/>
          </p:cNvCxnSpPr>
          <p:nvPr/>
        </p:nvCxnSpPr>
        <p:spPr>
          <a:xfrm flipV="1">
            <a:off x="7655608" y="2068665"/>
            <a:ext cx="1132838" cy="8388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9AFD67D9-EAF7-47AB-9BFD-289DFCBF241C}"/>
              </a:ext>
            </a:extLst>
          </p:cNvPr>
          <p:cNvCxnSpPr>
            <a:cxnSpLocks/>
          </p:cNvCxnSpPr>
          <p:nvPr/>
        </p:nvCxnSpPr>
        <p:spPr>
          <a:xfrm>
            <a:off x="7634586" y="3096556"/>
            <a:ext cx="1138094" cy="16271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F7DED2BF-6B13-4FA5-9CC4-05DE00C5F0C9}"/>
              </a:ext>
            </a:extLst>
          </p:cNvPr>
          <p:cNvCxnSpPr>
            <a:cxnSpLocks/>
          </p:cNvCxnSpPr>
          <p:nvPr/>
        </p:nvCxnSpPr>
        <p:spPr>
          <a:xfrm>
            <a:off x="7645451" y="3713536"/>
            <a:ext cx="1111463" cy="8388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" name="Arrow: Right 3">
            <a:extLst>
              <a:ext uri="{FF2B5EF4-FFF2-40B4-BE49-F238E27FC236}">
                <a16:creationId xmlns:a16="http://schemas.microsoft.com/office/drawing/2014/main" id="{4C8DB0B1-8780-4F0F-B0D6-24688AE5E656}"/>
              </a:ext>
            </a:extLst>
          </p:cNvPr>
          <p:cNvSpPr/>
          <p:nvPr/>
        </p:nvSpPr>
        <p:spPr>
          <a:xfrm>
            <a:off x="3707130" y="2586772"/>
            <a:ext cx="228101" cy="258906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graphicFrame>
        <p:nvGraphicFramePr>
          <p:cNvPr id="52" name="Content Placeholder 3">
            <a:extLst>
              <a:ext uri="{FF2B5EF4-FFF2-40B4-BE49-F238E27FC236}">
                <a16:creationId xmlns:a16="http://schemas.microsoft.com/office/drawing/2014/main" id="{0B3C3181-A47F-415C-A763-189F745D62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2707370"/>
              </p:ext>
            </p:extLst>
          </p:nvPr>
        </p:nvGraphicFramePr>
        <p:xfrm>
          <a:off x="475989" y="1212917"/>
          <a:ext cx="1801436" cy="3331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3" name="Right Brace 52">
            <a:extLst>
              <a:ext uri="{FF2B5EF4-FFF2-40B4-BE49-F238E27FC236}">
                <a16:creationId xmlns:a16="http://schemas.microsoft.com/office/drawing/2014/main" id="{E3B27E3C-A6FA-44B6-92A8-28CD53427149}"/>
              </a:ext>
            </a:extLst>
          </p:cNvPr>
          <p:cNvSpPr/>
          <p:nvPr/>
        </p:nvSpPr>
        <p:spPr>
          <a:xfrm>
            <a:off x="2360242" y="1437257"/>
            <a:ext cx="126676" cy="272237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FAE58B13-7D61-4C84-A4A3-B8477BC2FED4}"/>
              </a:ext>
            </a:extLst>
          </p:cNvPr>
          <p:cNvCxnSpPr>
            <a:cxnSpLocks/>
          </p:cNvCxnSpPr>
          <p:nvPr/>
        </p:nvCxnSpPr>
        <p:spPr>
          <a:xfrm>
            <a:off x="5279764" y="1886366"/>
            <a:ext cx="59361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00894718-5745-4DC1-9B86-CC7E819C3AE4}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4587782" y="3975437"/>
            <a:ext cx="1293475" cy="816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Arrow: Left-Right 80">
            <a:extLst>
              <a:ext uri="{FF2B5EF4-FFF2-40B4-BE49-F238E27FC236}">
                <a16:creationId xmlns:a16="http://schemas.microsoft.com/office/drawing/2014/main" id="{71AC256B-0A87-4034-8CDF-78330DD28AB1}"/>
              </a:ext>
            </a:extLst>
          </p:cNvPr>
          <p:cNvSpPr/>
          <p:nvPr/>
        </p:nvSpPr>
        <p:spPr>
          <a:xfrm rot="5400000">
            <a:off x="4490329" y="1266941"/>
            <a:ext cx="344639" cy="192406"/>
          </a:xfrm>
          <a:prstGeom prst="left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graphicFrame>
        <p:nvGraphicFramePr>
          <p:cNvPr id="82" name="Table 81">
            <a:extLst>
              <a:ext uri="{FF2B5EF4-FFF2-40B4-BE49-F238E27FC236}">
                <a16:creationId xmlns:a16="http://schemas.microsoft.com/office/drawing/2014/main" id="{E887F56D-815F-4CA4-9BB6-B5E33A2E88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6128101"/>
              </p:ext>
            </p:extLst>
          </p:nvPr>
        </p:nvGraphicFramePr>
        <p:xfrm>
          <a:off x="2555578" y="1603170"/>
          <a:ext cx="1143663" cy="2092872"/>
        </p:xfrm>
        <a:graphic>
          <a:graphicData uri="http://schemas.openxmlformats.org/drawingml/2006/table">
            <a:tbl>
              <a:tblPr/>
              <a:tblGrid>
                <a:gridCol w="1143663">
                  <a:extLst>
                    <a:ext uri="{9D8B030D-6E8A-4147-A177-3AD203B41FA5}">
                      <a16:colId xmlns:a16="http://schemas.microsoft.com/office/drawing/2014/main" val="3314993622"/>
                    </a:ext>
                  </a:extLst>
                </a:gridCol>
              </a:tblGrid>
              <a:tr h="2092872">
                <a:tc>
                  <a:txBody>
                    <a:bodyPr/>
                    <a:lstStyle/>
                    <a:p>
                      <a:endParaRPr lang="en-US" sz="1000"/>
                    </a:p>
                    <a:p>
                      <a:endParaRPr lang="en-BE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37438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7269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E8500F9-87AC-4DBC-95C3-C00F6CDB4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/>
              <a:t>N</a:t>
            </a:r>
            <a:r>
              <a:rPr lang="en-BE"/>
              <a:t>u</a:t>
            </a:r>
            <a:r>
              <a:rPr lang="en-GB"/>
              <a:t>c</a:t>
            </a:r>
            <a:r>
              <a:rPr lang="en-BE"/>
              <a:t>l</a:t>
            </a:r>
            <a:r>
              <a:rPr lang="en-GB"/>
              <a:t>e</a:t>
            </a:r>
            <a:r>
              <a:rPr lang="en-BE"/>
              <a:t>a</a:t>
            </a:r>
            <a:r>
              <a:rPr lang="en-GB"/>
              <a:t>r</a:t>
            </a:r>
            <a:r>
              <a:rPr lang="en-BE"/>
              <a:t> </a:t>
            </a:r>
            <a:r>
              <a:rPr lang="en-GB"/>
              <a:t>p</a:t>
            </a:r>
            <a:r>
              <a:rPr lang="en-BE"/>
              <a:t>o</a:t>
            </a:r>
            <a:r>
              <a:rPr lang="en-GB"/>
              <a:t>w</a:t>
            </a:r>
            <a:r>
              <a:rPr lang="en-BE"/>
              <a:t>e</a:t>
            </a:r>
            <a:r>
              <a:rPr lang="en-GB"/>
              <a:t>r</a:t>
            </a:r>
            <a:r>
              <a:rPr lang="en-BE"/>
              <a:t> </a:t>
            </a:r>
            <a:r>
              <a:rPr lang="en-GB"/>
              <a:t>i</a:t>
            </a:r>
            <a:r>
              <a:rPr lang="en-BE"/>
              <a:t>n</a:t>
            </a:r>
            <a:r>
              <a:rPr lang="en-GB"/>
              <a:t>d</a:t>
            </a:r>
            <a:r>
              <a:rPr lang="en-BE"/>
              <a:t>u</a:t>
            </a:r>
            <a:r>
              <a:rPr lang="en-GB"/>
              <a:t>s</a:t>
            </a:r>
            <a:r>
              <a:rPr lang="en-BE"/>
              <a:t>t</a:t>
            </a:r>
            <a:r>
              <a:rPr lang="en-GB"/>
              <a:t>r</a:t>
            </a:r>
            <a:r>
              <a:rPr lang="en-BE"/>
              <a:t>y’</a:t>
            </a:r>
            <a:r>
              <a:rPr lang="en-GB"/>
              <a:t>s</a:t>
            </a:r>
            <a:r>
              <a:rPr lang="en-BE"/>
              <a:t> </a:t>
            </a:r>
            <a:r>
              <a:rPr lang="en-GB"/>
              <a:t>c</a:t>
            </a:r>
            <a:r>
              <a:rPr lang="en-BE"/>
              <a:t>o</a:t>
            </a:r>
            <a:r>
              <a:rPr lang="en-GB"/>
              <a:t>n</a:t>
            </a:r>
            <a:r>
              <a:rPr lang="en-BE"/>
              <a:t>t</a:t>
            </a:r>
            <a:r>
              <a:rPr lang="en-GB"/>
              <a:t>r</a:t>
            </a:r>
            <a:r>
              <a:rPr lang="en-BE"/>
              <a:t>i</a:t>
            </a:r>
            <a:r>
              <a:rPr lang="en-GB"/>
              <a:t>b</a:t>
            </a:r>
            <a:r>
              <a:rPr lang="en-BE"/>
              <a:t>u</a:t>
            </a:r>
            <a:r>
              <a:rPr lang="en-GB"/>
              <a:t>t</a:t>
            </a:r>
            <a:r>
              <a:rPr lang="en-BE"/>
              <a:t>i</a:t>
            </a:r>
            <a:r>
              <a:rPr lang="en-GB"/>
              <a:t>o</a:t>
            </a:r>
            <a:r>
              <a:rPr lang="en-BE"/>
              <a:t>n </a:t>
            </a:r>
            <a:r>
              <a:rPr lang="en-GB"/>
              <a:t>t</a:t>
            </a:r>
            <a:r>
              <a:rPr lang="en-BE"/>
              <a:t>o </a:t>
            </a:r>
            <a:r>
              <a:rPr lang="en-GB"/>
              <a:t>E</a:t>
            </a:r>
            <a:r>
              <a:rPr lang="en-BE"/>
              <a:t>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24A050-A0E1-4D6D-A50A-01A7A71E6DBC}"/>
              </a:ext>
            </a:extLst>
          </p:cNvPr>
          <p:cNvSpPr txBox="1"/>
          <p:nvPr/>
        </p:nvSpPr>
        <p:spPr>
          <a:xfrm>
            <a:off x="3697532" y="1302034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solidFill>
                  <a:schemeClr val="tx2">
                    <a:lumMod val="75000"/>
                  </a:schemeClr>
                </a:solidFill>
              </a:rPr>
              <a:t>I</a:t>
            </a:r>
            <a:r>
              <a:rPr lang="en-BE">
                <a:solidFill>
                  <a:schemeClr val="tx2">
                    <a:lumMod val="75000"/>
                  </a:schemeClr>
                </a:solidFill>
              </a:rPr>
              <a:t>n </a:t>
            </a:r>
            <a:r>
              <a:rPr lang="en-GB">
                <a:solidFill>
                  <a:schemeClr val="tx2">
                    <a:lumMod val="75000"/>
                  </a:schemeClr>
                </a:solidFill>
              </a:rPr>
              <a:t>E</a:t>
            </a:r>
            <a:r>
              <a:rPr lang="en-BE">
                <a:solidFill>
                  <a:schemeClr val="tx2">
                    <a:lumMod val="75000"/>
                  </a:schemeClr>
                </a:solidFill>
              </a:rPr>
              <a:t>U </a:t>
            </a:r>
            <a:r>
              <a:rPr lang="en-GB">
                <a:solidFill>
                  <a:schemeClr val="tx2">
                    <a:lumMod val="75000"/>
                  </a:schemeClr>
                </a:solidFill>
              </a:rPr>
              <a:t>G</a:t>
            </a:r>
            <a:r>
              <a:rPr lang="en-BE">
                <a:solidFill>
                  <a:schemeClr val="tx2">
                    <a:lumMod val="75000"/>
                  </a:schemeClr>
                </a:solidFill>
              </a:rPr>
              <a:t>DP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F53561-8A76-429C-8E01-2ED62E826FF3}"/>
              </a:ext>
            </a:extLst>
          </p:cNvPr>
          <p:cNvSpPr txBox="1"/>
          <p:nvPr/>
        </p:nvSpPr>
        <p:spPr>
          <a:xfrm>
            <a:off x="2191396" y="2567080"/>
            <a:ext cx="45432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sz="2000">
                <a:solidFill>
                  <a:srgbClr val="00BAA7"/>
                </a:solidFill>
              </a:rPr>
              <a:t>J</a:t>
            </a:r>
            <a:r>
              <a:rPr lang="en-GB" sz="2000">
                <a:solidFill>
                  <a:srgbClr val="00BAA7"/>
                </a:solidFill>
              </a:rPr>
              <a:t>o</a:t>
            </a:r>
            <a:r>
              <a:rPr lang="en-BE" sz="2000">
                <a:solidFill>
                  <a:srgbClr val="00BAA7"/>
                </a:solidFill>
              </a:rPr>
              <a:t>b</a:t>
            </a:r>
            <a:r>
              <a:rPr lang="en-GB" sz="2000">
                <a:solidFill>
                  <a:srgbClr val="00BAA7"/>
                </a:solidFill>
              </a:rPr>
              <a:t>s</a:t>
            </a:r>
            <a:r>
              <a:rPr lang="en-BE" sz="2000">
                <a:solidFill>
                  <a:srgbClr val="00BAA7"/>
                </a:solidFill>
              </a:rPr>
              <a:t> </a:t>
            </a:r>
            <a:r>
              <a:rPr lang="en-GB" sz="2000">
                <a:solidFill>
                  <a:srgbClr val="00BAA7"/>
                </a:solidFill>
              </a:rPr>
              <a:t>s</a:t>
            </a:r>
            <a:r>
              <a:rPr lang="en-BE" sz="2000">
                <a:solidFill>
                  <a:srgbClr val="00BAA7"/>
                </a:solidFill>
              </a:rPr>
              <a:t>u</a:t>
            </a:r>
            <a:r>
              <a:rPr lang="en-GB" sz="2000">
                <a:solidFill>
                  <a:srgbClr val="00BAA7"/>
                </a:solidFill>
              </a:rPr>
              <a:t>s</a:t>
            </a:r>
            <a:r>
              <a:rPr lang="en-BE" sz="2000">
                <a:solidFill>
                  <a:srgbClr val="00BAA7"/>
                </a:solidFill>
              </a:rPr>
              <a:t>t</a:t>
            </a:r>
            <a:r>
              <a:rPr lang="en-GB" sz="2000">
                <a:solidFill>
                  <a:srgbClr val="00BAA7"/>
                </a:solidFill>
              </a:rPr>
              <a:t>a</a:t>
            </a:r>
            <a:r>
              <a:rPr lang="en-BE" sz="2000">
                <a:solidFill>
                  <a:srgbClr val="00BAA7"/>
                </a:solidFill>
              </a:rPr>
              <a:t>i</a:t>
            </a:r>
            <a:r>
              <a:rPr lang="en-GB" sz="2000">
                <a:solidFill>
                  <a:srgbClr val="00BAA7"/>
                </a:solidFill>
              </a:rPr>
              <a:t>n</a:t>
            </a:r>
            <a:r>
              <a:rPr lang="en-BE" sz="2000">
                <a:solidFill>
                  <a:srgbClr val="00BAA7"/>
                </a:solidFill>
              </a:rPr>
              <a:t>e</a:t>
            </a:r>
            <a:r>
              <a:rPr lang="en-GB" sz="2000">
                <a:solidFill>
                  <a:srgbClr val="00BAA7"/>
                </a:solidFill>
              </a:rPr>
              <a:t>d</a:t>
            </a:r>
            <a:r>
              <a:rPr lang="en-BE" sz="2000">
                <a:solidFill>
                  <a:srgbClr val="00BAA7"/>
                </a:solidFill>
              </a:rPr>
              <a:t> </a:t>
            </a:r>
            <a:r>
              <a:rPr lang="en-GB" sz="2000">
                <a:solidFill>
                  <a:srgbClr val="00BAA7"/>
                </a:solidFill>
              </a:rPr>
              <a:t>b</a:t>
            </a:r>
            <a:r>
              <a:rPr lang="en-BE" sz="2000">
                <a:solidFill>
                  <a:srgbClr val="00BAA7"/>
                </a:solidFill>
              </a:rPr>
              <a:t>y the n</a:t>
            </a:r>
            <a:r>
              <a:rPr lang="en-GB" sz="2000">
                <a:solidFill>
                  <a:srgbClr val="00BAA7"/>
                </a:solidFill>
              </a:rPr>
              <a:t>u</a:t>
            </a:r>
            <a:r>
              <a:rPr lang="en-BE" sz="2000">
                <a:solidFill>
                  <a:srgbClr val="00BAA7"/>
                </a:solidFill>
              </a:rPr>
              <a:t>c</a:t>
            </a:r>
            <a:r>
              <a:rPr lang="en-GB" sz="2000">
                <a:solidFill>
                  <a:srgbClr val="00BAA7"/>
                </a:solidFill>
              </a:rPr>
              <a:t>l</a:t>
            </a:r>
            <a:r>
              <a:rPr lang="en-BE" sz="2000">
                <a:solidFill>
                  <a:srgbClr val="00BAA7"/>
                </a:solidFill>
              </a:rPr>
              <a:t>e</a:t>
            </a:r>
            <a:r>
              <a:rPr lang="en-GB" sz="2000">
                <a:solidFill>
                  <a:srgbClr val="00BAA7"/>
                </a:solidFill>
              </a:rPr>
              <a:t>a</a:t>
            </a:r>
            <a:r>
              <a:rPr lang="en-BE" sz="2000">
                <a:solidFill>
                  <a:srgbClr val="00BAA7"/>
                </a:solidFill>
              </a:rPr>
              <a:t>r </a:t>
            </a:r>
            <a:r>
              <a:rPr lang="en-GB" sz="2000">
                <a:solidFill>
                  <a:srgbClr val="00BAA7"/>
                </a:solidFill>
              </a:rPr>
              <a:t>i</a:t>
            </a:r>
            <a:r>
              <a:rPr lang="en-BE" sz="2000">
                <a:solidFill>
                  <a:srgbClr val="00BAA7"/>
                </a:solidFill>
              </a:rPr>
              <a:t>n</a:t>
            </a:r>
            <a:r>
              <a:rPr lang="en-GB" sz="2000">
                <a:solidFill>
                  <a:srgbClr val="00BAA7"/>
                </a:solidFill>
              </a:rPr>
              <a:t>d</a:t>
            </a:r>
            <a:r>
              <a:rPr lang="en-BE" sz="2000">
                <a:solidFill>
                  <a:srgbClr val="00BAA7"/>
                </a:solidFill>
              </a:rPr>
              <a:t>u</a:t>
            </a:r>
            <a:r>
              <a:rPr lang="en-GB" sz="2000">
                <a:solidFill>
                  <a:srgbClr val="00BAA7"/>
                </a:solidFill>
              </a:rPr>
              <a:t>s</a:t>
            </a:r>
            <a:r>
              <a:rPr lang="en-BE" sz="2000">
                <a:solidFill>
                  <a:srgbClr val="00BAA7"/>
                </a:solidFill>
              </a:rPr>
              <a:t>t</a:t>
            </a:r>
            <a:r>
              <a:rPr lang="en-GB" sz="2000">
                <a:solidFill>
                  <a:srgbClr val="00BAA7"/>
                </a:solidFill>
              </a:rPr>
              <a:t>r</a:t>
            </a:r>
            <a:r>
              <a:rPr lang="en-BE" sz="2000">
                <a:solidFill>
                  <a:srgbClr val="00BAA7"/>
                </a:solidFill>
              </a:rPr>
              <a:t>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6753BB-2514-4B29-8801-4AA144B7369B}"/>
              </a:ext>
            </a:extLst>
          </p:cNvPr>
          <p:cNvSpPr txBox="1"/>
          <p:nvPr/>
        </p:nvSpPr>
        <p:spPr>
          <a:xfrm>
            <a:off x="3019454" y="3858144"/>
            <a:ext cx="2852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solidFill>
                  <a:srgbClr val="89C600"/>
                </a:solidFill>
              </a:rPr>
              <a:t>O</a:t>
            </a:r>
            <a:r>
              <a:rPr lang="en-BE">
                <a:solidFill>
                  <a:srgbClr val="89C600"/>
                </a:solidFill>
              </a:rPr>
              <a:t>f </a:t>
            </a:r>
            <a:r>
              <a:rPr lang="en-GB">
                <a:solidFill>
                  <a:srgbClr val="89C600"/>
                </a:solidFill>
              </a:rPr>
              <a:t>w</a:t>
            </a:r>
            <a:r>
              <a:rPr lang="en-BE">
                <a:solidFill>
                  <a:srgbClr val="89C600"/>
                </a:solidFill>
              </a:rPr>
              <a:t>h</a:t>
            </a:r>
            <a:r>
              <a:rPr lang="en-GB">
                <a:solidFill>
                  <a:srgbClr val="89C600"/>
                </a:solidFill>
              </a:rPr>
              <a:t>i</a:t>
            </a:r>
            <a:r>
              <a:rPr lang="en-BE">
                <a:solidFill>
                  <a:srgbClr val="89C600"/>
                </a:solidFill>
              </a:rPr>
              <a:t>c</a:t>
            </a:r>
            <a:r>
              <a:rPr lang="en-GB">
                <a:solidFill>
                  <a:srgbClr val="89C600"/>
                </a:solidFill>
              </a:rPr>
              <a:t>h</a:t>
            </a:r>
            <a:r>
              <a:rPr lang="en-BE">
                <a:solidFill>
                  <a:srgbClr val="89C600"/>
                </a:solidFill>
              </a:rPr>
              <a:t> </a:t>
            </a:r>
            <a:r>
              <a:rPr lang="en-GB">
                <a:solidFill>
                  <a:srgbClr val="89C600"/>
                </a:solidFill>
              </a:rPr>
              <a:t>a</a:t>
            </a:r>
            <a:r>
              <a:rPr lang="en-BE">
                <a:solidFill>
                  <a:srgbClr val="89C600"/>
                </a:solidFill>
              </a:rPr>
              <a:t>r</a:t>
            </a:r>
            <a:r>
              <a:rPr lang="en-GB">
                <a:solidFill>
                  <a:srgbClr val="89C600"/>
                </a:solidFill>
              </a:rPr>
              <a:t>e</a:t>
            </a:r>
            <a:r>
              <a:rPr lang="en-BE">
                <a:solidFill>
                  <a:srgbClr val="89C600"/>
                </a:solidFill>
              </a:rPr>
              <a:t> </a:t>
            </a:r>
            <a:r>
              <a:rPr lang="en-GB">
                <a:solidFill>
                  <a:srgbClr val="89C600"/>
                </a:solidFill>
              </a:rPr>
              <a:t>h</a:t>
            </a:r>
            <a:r>
              <a:rPr lang="en-BE">
                <a:solidFill>
                  <a:srgbClr val="89C600"/>
                </a:solidFill>
              </a:rPr>
              <a:t>i</a:t>
            </a:r>
            <a:r>
              <a:rPr lang="en-GB">
                <a:solidFill>
                  <a:srgbClr val="89C600"/>
                </a:solidFill>
              </a:rPr>
              <a:t>g</a:t>
            </a:r>
            <a:r>
              <a:rPr lang="en-BE">
                <a:solidFill>
                  <a:srgbClr val="89C600"/>
                </a:solidFill>
              </a:rPr>
              <a:t>h</a:t>
            </a:r>
            <a:r>
              <a:rPr lang="en-GB">
                <a:solidFill>
                  <a:srgbClr val="89C600"/>
                </a:solidFill>
              </a:rPr>
              <a:t>l</a:t>
            </a:r>
            <a:r>
              <a:rPr lang="en-BE">
                <a:solidFill>
                  <a:srgbClr val="89C600"/>
                </a:solidFill>
              </a:rPr>
              <a:t>y </a:t>
            </a:r>
            <a:r>
              <a:rPr lang="en-GB">
                <a:solidFill>
                  <a:srgbClr val="89C600"/>
                </a:solidFill>
              </a:rPr>
              <a:t>s</a:t>
            </a:r>
            <a:r>
              <a:rPr lang="en-BE">
                <a:solidFill>
                  <a:srgbClr val="89C600"/>
                </a:solidFill>
              </a:rPr>
              <a:t>k</a:t>
            </a:r>
            <a:r>
              <a:rPr lang="en-GB">
                <a:solidFill>
                  <a:srgbClr val="89C600"/>
                </a:solidFill>
              </a:rPr>
              <a:t>i</a:t>
            </a:r>
            <a:r>
              <a:rPr lang="en-BE">
                <a:solidFill>
                  <a:srgbClr val="89C600"/>
                </a:solidFill>
              </a:rPr>
              <a:t>l</a:t>
            </a:r>
            <a:r>
              <a:rPr lang="en-GB">
                <a:solidFill>
                  <a:srgbClr val="89C600"/>
                </a:solidFill>
              </a:rPr>
              <a:t>l</a:t>
            </a:r>
            <a:r>
              <a:rPr lang="en-BE">
                <a:solidFill>
                  <a:srgbClr val="89C600"/>
                </a:solidFill>
              </a:rPr>
              <a:t>ed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7A1A56B-F7A3-41EE-8D65-BBF13E3E6F2E}"/>
              </a:ext>
            </a:extLst>
          </p:cNvPr>
          <p:cNvGrpSpPr/>
          <p:nvPr/>
        </p:nvGrpSpPr>
        <p:grpSpPr>
          <a:xfrm>
            <a:off x="918794" y="968737"/>
            <a:ext cx="1226134" cy="1211811"/>
            <a:chOff x="1651536" y="711384"/>
            <a:chExt cx="1226135" cy="123010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" name="Shape 9349">
              <a:extLst>
                <a:ext uri="{FF2B5EF4-FFF2-40B4-BE49-F238E27FC236}">
                  <a16:creationId xmlns:a16="http://schemas.microsoft.com/office/drawing/2014/main" id="{89938D0D-D536-49C0-9A7C-0F9724A1BE1A}"/>
                </a:ext>
              </a:extLst>
            </p:cNvPr>
            <p:cNvSpPr/>
            <p:nvPr/>
          </p:nvSpPr>
          <p:spPr>
            <a:xfrm>
              <a:off x="1738608" y="798742"/>
              <a:ext cx="1051991" cy="10553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00B9F7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defTabSz="219075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/>
            </a:p>
          </p:txBody>
        </p:sp>
        <p:sp>
          <p:nvSpPr>
            <p:cNvPr id="13" name="Shape 9351">
              <a:extLst>
                <a:ext uri="{FF2B5EF4-FFF2-40B4-BE49-F238E27FC236}">
                  <a16:creationId xmlns:a16="http://schemas.microsoft.com/office/drawing/2014/main" id="{3934B30F-2F1C-4B56-B5AE-745FD4108B1D}"/>
                </a:ext>
              </a:extLst>
            </p:cNvPr>
            <p:cNvSpPr/>
            <p:nvPr/>
          </p:nvSpPr>
          <p:spPr>
            <a:xfrm>
              <a:off x="1651536" y="711384"/>
              <a:ext cx="1226135" cy="12301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7" y="2882"/>
                  </a:moveTo>
                  <a:cubicBezTo>
                    <a:pt x="20639" y="6724"/>
                    <a:pt x="20639" y="12954"/>
                    <a:pt x="16797" y="16797"/>
                  </a:cubicBezTo>
                  <a:cubicBezTo>
                    <a:pt x="12954" y="20639"/>
                    <a:pt x="6724" y="20639"/>
                    <a:pt x="2882" y="16797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7" y="2882"/>
                  </a:cubicBezTo>
                </a:path>
              </a:pathLst>
            </a:custGeom>
            <a:ln w="19050">
              <a:solidFill>
                <a:srgbClr val="C1C6CA"/>
              </a:solidFill>
              <a:prstDash val="sysDot"/>
              <a:miter lim="400000"/>
            </a:ln>
          </p:spPr>
          <p:txBody>
            <a:bodyPr lIns="0" tIns="0" rIns="0" bIns="0" anchor="ctr"/>
            <a:lstStyle/>
            <a:p>
              <a:pPr defTabSz="219075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9FA96A2A-7CF8-4F7F-9B7B-F2AD85B51211}"/>
              </a:ext>
            </a:extLst>
          </p:cNvPr>
          <p:cNvSpPr/>
          <p:nvPr/>
        </p:nvSpPr>
        <p:spPr>
          <a:xfrm>
            <a:off x="918794" y="1343809"/>
            <a:ext cx="12261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BE">
                <a:solidFill>
                  <a:schemeClr val="bg1"/>
                </a:solidFill>
              </a:rPr>
              <a:t>€507</a:t>
            </a:r>
          </a:p>
          <a:p>
            <a:pPr algn="ctr"/>
            <a:r>
              <a:rPr lang="en-BE">
                <a:solidFill>
                  <a:schemeClr val="bg1"/>
                </a:solidFill>
              </a:rPr>
              <a:t>bn</a:t>
            </a:r>
            <a:endParaRPr lang="fr-FR">
              <a:solidFill>
                <a:schemeClr val="bg1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2C4C5D8-B643-4504-B696-F5EA9CB81E0F}"/>
              </a:ext>
            </a:extLst>
          </p:cNvPr>
          <p:cNvGrpSpPr/>
          <p:nvPr/>
        </p:nvGrpSpPr>
        <p:grpSpPr>
          <a:xfrm>
            <a:off x="818924" y="2286000"/>
            <a:ext cx="1326004" cy="1249414"/>
            <a:chOff x="1651536" y="711384"/>
            <a:chExt cx="1226135" cy="123010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6" name="Shape 9349">
              <a:extLst>
                <a:ext uri="{FF2B5EF4-FFF2-40B4-BE49-F238E27FC236}">
                  <a16:creationId xmlns:a16="http://schemas.microsoft.com/office/drawing/2014/main" id="{D5EFD534-DECF-4912-9EF2-BE0600B52B0E}"/>
                </a:ext>
              </a:extLst>
            </p:cNvPr>
            <p:cNvSpPr/>
            <p:nvPr/>
          </p:nvSpPr>
          <p:spPr>
            <a:xfrm>
              <a:off x="1738608" y="798742"/>
              <a:ext cx="1051991" cy="10553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00BAA7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defTabSz="219075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/>
            </a:p>
          </p:txBody>
        </p:sp>
        <p:sp>
          <p:nvSpPr>
            <p:cNvPr id="17" name="Shape 9351">
              <a:extLst>
                <a:ext uri="{FF2B5EF4-FFF2-40B4-BE49-F238E27FC236}">
                  <a16:creationId xmlns:a16="http://schemas.microsoft.com/office/drawing/2014/main" id="{B17A3AA3-1EBE-4A1A-A9EB-6A2CD1483D2A}"/>
                </a:ext>
              </a:extLst>
            </p:cNvPr>
            <p:cNvSpPr/>
            <p:nvPr/>
          </p:nvSpPr>
          <p:spPr>
            <a:xfrm>
              <a:off x="1651536" y="711384"/>
              <a:ext cx="1226135" cy="12301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7" y="2882"/>
                  </a:moveTo>
                  <a:cubicBezTo>
                    <a:pt x="20639" y="6724"/>
                    <a:pt x="20639" y="12954"/>
                    <a:pt x="16797" y="16797"/>
                  </a:cubicBezTo>
                  <a:cubicBezTo>
                    <a:pt x="12954" y="20639"/>
                    <a:pt x="6724" y="20639"/>
                    <a:pt x="2882" y="16797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7" y="2882"/>
                  </a:cubicBezTo>
                </a:path>
              </a:pathLst>
            </a:custGeom>
            <a:ln w="19050">
              <a:solidFill>
                <a:srgbClr val="C1C6CA"/>
              </a:solidFill>
              <a:prstDash val="sysDot"/>
              <a:miter lim="400000"/>
            </a:ln>
          </p:spPr>
          <p:txBody>
            <a:bodyPr lIns="0" tIns="0" rIns="0" bIns="0" anchor="ctr"/>
            <a:lstStyle/>
            <a:p>
              <a:pPr defTabSz="219075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473DF90B-640E-42A9-8992-1F8E8EDD8242}"/>
              </a:ext>
            </a:extLst>
          </p:cNvPr>
          <p:cNvSpPr/>
          <p:nvPr/>
        </p:nvSpPr>
        <p:spPr>
          <a:xfrm>
            <a:off x="1074585" y="2599733"/>
            <a:ext cx="8834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>
                <a:solidFill>
                  <a:schemeClr val="bg1"/>
                </a:solidFill>
              </a:rPr>
              <a:t>1,1</a:t>
            </a:r>
          </a:p>
          <a:p>
            <a:pPr algn="ctr"/>
            <a:r>
              <a:rPr lang="fr-FR">
                <a:solidFill>
                  <a:schemeClr val="bg1"/>
                </a:solidFill>
              </a:rPr>
              <a:t>mn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1C0667E-CEA0-412C-89DF-9721E747643B}"/>
              </a:ext>
            </a:extLst>
          </p:cNvPr>
          <p:cNvGrpSpPr/>
          <p:nvPr/>
        </p:nvGrpSpPr>
        <p:grpSpPr>
          <a:xfrm>
            <a:off x="878920" y="3601690"/>
            <a:ext cx="1226135" cy="1230103"/>
            <a:chOff x="1651536" y="711384"/>
            <a:chExt cx="1226135" cy="123010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0" name="Shape 9349">
              <a:extLst>
                <a:ext uri="{FF2B5EF4-FFF2-40B4-BE49-F238E27FC236}">
                  <a16:creationId xmlns:a16="http://schemas.microsoft.com/office/drawing/2014/main" id="{AABEE53A-E3AB-41A2-B12C-E5F99947D0B0}"/>
                </a:ext>
              </a:extLst>
            </p:cNvPr>
            <p:cNvSpPr/>
            <p:nvPr/>
          </p:nvSpPr>
          <p:spPr>
            <a:xfrm>
              <a:off x="1738608" y="798742"/>
              <a:ext cx="1051991" cy="10553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89C60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defTabSz="219075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800"/>
            </a:p>
          </p:txBody>
        </p:sp>
        <p:sp>
          <p:nvSpPr>
            <p:cNvPr id="21" name="Shape 9351">
              <a:extLst>
                <a:ext uri="{FF2B5EF4-FFF2-40B4-BE49-F238E27FC236}">
                  <a16:creationId xmlns:a16="http://schemas.microsoft.com/office/drawing/2014/main" id="{30043E76-BF52-4402-B3CF-82ABB8B70E51}"/>
                </a:ext>
              </a:extLst>
            </p:cNvPr>
            <p:cNvSpPr/>
            <p:nvPr/>
          </p:nvSpPr>
          <p:spPr>
            <a:xfrm>
              <a:off x="1651536" y="711384"/>
              <a:ext cx="1226135" cy="12301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7" y="2882"/>
                  </a:moveTo>
                  <a:cubicBezTo>
                    <a:pt x="20639" y="6724"/>
                    <a:pt x="20639" y="12954"/>
                    <a:pt x="16797" y="16797"/>
                  </a:cubicBezTo>
                  <a:cubicBezTo>
                    <a:pt x="12954" y="20639"/>
                    <a:pt x="6724" y="20639"/>
                    <a:pt x="2882" y="16797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7" y="2882"/>
                  </a:cubicBezTo>
                </a:path>
              </a:pathLst>
            </a:custGeom>
            <a:ln w="19050">
              <a:solidFill>
                <a:srgbClr val="C1C6CA"/>
              </a:solidFill>
              <a:prstDash val="sysDot"/>
              <a:miter lim="400000"/>
            </a:ln>
          </p:spPr>
          <p:txBody>
            <a:bodyPr lIns="0" tIns="0" rIns="0" bIns="0" anchor="ctr"/>
            <a:lstStyle/>
            <a:p>
              <a:pPr defTabSz="219075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800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27476BD9-7CA0-4241-8585-66FD54C9F1C0}"/>
              </a:ext>
            </a:extLst>
          </p:cNvPr>
          <p:cNvSpPr/>
          <p:nvPr/>
        </p:nvSpPr>
        <p:spPr>
          <a:xfrm>
            <a:off x="878920" y="4042810"/>
            <a:ext cx="12261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>
                <a:solidFill>
                  <a:schemeClr val="bg1"/>
                </a:solidFill>
              </a:rPr>
              <a:t>47%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66514B4-3012-4749-9D7E-372E3A97E34C}"/>
              </a:ext>
            </a:extLst>
          </p:cNvPr>
          <p:cNvGrpSpPr/>
          <p:nvPr/>
        </p:nvGrpSpPr>
        <p:grpSpPr>
          <a:xfrm>
            <a:off x="6761876" y="887427"/>
            <a:ext cx="1226135" cy="1230103"/>
            <a:chOff x="1651536" y="711384"/>
            <a:chExt cx="1226135" cy="123010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4" name="Shape 9349">
              <a:extLst>
                <a:ext uri="{FF2B5EF4-FFF2-40B4-BE49-F238E27FC236}">
                  <a16:creationId xmlns:a16="http://schemas.microsoft.com/office/drawing/2014/main" id="{0A67CEEB-B041-45B6-83D6-A4ADA9EC6829}"/>
                </a:ext>
              </a:extLst>
            </p:cNvPr>
            <p:cNvSpPr/>
            <p:nvPr/>
          </p:nvSpPr>
          <p:spPr>
            <a:xfrm>
              <a:off x="1738608" y="798742"/>
              <a:ext cx="1051991" cy="10553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00B9F7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defTabSz="219075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25" name="Shape 9351">
              <a:extLst>
                <a:ext uri="{FF2B5EF4-FFF2-40B4-BE49-F238E27FC236}">
                  <a16:creationId xmlns:a16="http://schemas.microsoft.com/office/drawing/2014/main" id="{97B5A71B-7AFC-4728-9ACA-F8B885CCFF7F}"/>
                </a:ext>
              </a:extLst>
            </p:cNvPr>
            <p:cNvSpPr/>
            <p:nvPr/>
          </p:nvSpPr>
          <p:spPr>
            <a:xfrm>
              <a:off x="1651536" y="711384"/>
              <a:ext cx="1226135" cy="12301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7" y="2882"/>
                  </a:moveTo>
                  <a:cubicBezTo>
                    <a:pt x="20639" y="6724"/>
                    <a:pt x="20639" y="12954"/>
                    <a:pt x="16797" y="16797"/>
                  </a:cubicBezTo>
                  <a:cubicBezTo>
                    <a:pt x="12954" y="20639"/>
                    <a:pt x="6724" y="20639"/>
                    <a:pt x="2882" y="16797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7" y="2882"/>
                  </a:cubicBezTo>
                </a:path>
              </a:pathLst>
            </a:custGeom>
            <a:ln w="19050">
              <a:solidFill>
                <a:srgbClr val="C1C6CA"/>
              </a:solidFill>
              <a:prstDash val="sysDot"/>
              <a:miter lim="400000"/>
            </a:ln>
          </p:spPr>
          <p:txBody>
            <a:bodyPr lIns="0" tIns="0" rIns="0" bIns="0" anchor="ctr"/>
            <a:lstStyle/>
            <a:p>
              <a:pPr defTabSz="219075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35297878-142F-4991-BEB4-CAFABD178303}"/>
              </a:ext>
            </a:extLst>
          </p:cNvPr>
          <p:cNvSpPr/>
          <p:nvPr/>
        </p:nvSpPr>
        <p:spPr>
          <a:xfrm>
            <a:off x="6761876" y="1179312"/>
            <a:ext cx="12261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>
                <a:solidFill>
                  <a:schemeClr val="bg1"/>
                </a:solidFill>
              </a:rPr>
              <a:t>€576</a:t>
            </a:r>
          </a:p>
          <a:p>
            <a:pPr algn="ctr"/>
            <a:r>
              <a:rPr lang="fr-FR" err="1">
                <a:solidFill>
                  <a:schemeClr val="bg1"/>
                </a:solidFill>
              </a:rPr>
              <a:t>bn</a:t>
            </a:r>
            <a:endParaRPr lang="fr-FR">
              <a:solidFill>
                <a:schemeClr val="bg1"/>
              </a:solidFill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59E5D7F-30F0-4D64-99E9-E20FDB2F3DE5}"/>
              </a:ext>
            </a:extLst>
          </p:cNvPr>
          <p:cNvGrpSpPr/>
          <p:nvPr/>
        </p:nvGrpSpPr>
        <p:grpSpPr>
          <a:xfrm>
            <a:off x="6769389" y="2193363"/>
            <a:ext cx="1226135" cy="1230103"/>
            <a:chOff x="1651536" y="711384"/>
            <a:chExt cx="1226135" cy="123010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8" name="Shape 9349">
              <a:extLst>
                <a:ext uri="{FF2B5EF4-FFF2-40B4-BE49-F238E27FC236}">
                  <a16:creationId xmlns:a16="http://schemas.microsoft.com/office/drawing/2014/main" id="{86C1B0FE-C6FD-4733-9765-8779C2421DC7}"/>
                </a:ext>
              </a:extLst>
            </p:cNvPr>
            <p:cNvSpPr/>
            <p:nvPr/>
          </p:nvSpPr>
          <p:spPr>
            <a:xfrm>
              <a:off x="1738608" y="798742"/>
              <a:ext cx="1051991" cy="10553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00BAA7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defTabSz="219075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29" name="Shape 9351">
              <a:extLst>
                <a:ext uri="{FF2B5EF4-FFF2-40B4-BE49-F238E27FC236}">
                  <a16:creationId xmlns:a16="http://schemas.microsoft.com/office/drawing/2014/main" id="{2671427A-749F-4E17-80C4-97137BF6C9FB}"/>
                </a:ext>
              </a:extLst>
            </p:cNvPr>
            <p:cNvSpPr/>
            <p:nvPr/>
          </p:nvSpPr>
          <p:spPr>
            <a:xfrm>
              <a:off x="1651536" y="711384"/>
              <a:ext cx="1226135" cy="12301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7" y="2882"/>
                  </a:moveTo>
                  <a:cubicBezTo>
                    <a:pt x="20639" y="6724"/>
                    <a:pt x="20639" y="12954"/>
                    <a:pt x="16797" y="16797"/>
                  </a:cubicBezTo>
                  <a:cubicBezTo>
                    <a:pt x="12954" y="20639"/>
                    <a:pt x="6724" y="20639"/>
                    <a:pt x="2882" y="16797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7" y="2882"/>
                  </a:cubicBezTo>
                </a:path>
              </a:pathLst>
            </a:custGeom>
            <a:ln w="19050">
              <a:solidFill>
                <a:srgbClr val="C1C6CA"/>
              </a:solidFill>
              <a:prstDash val="sysDot"/>
              <a:miter lim="400000"/>
            </a:ln>
          </p:spPr>
          <p:txBody>
            <a:bodyPr lIns="0" tIns="0" rIns="0" bIns="0" anchor="ctr"/>
            <a:lstStyle/>
            <a:p>
              <a:pPr defTabSz="219075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BFD0D648-A049-48FA-AE08-8D907BC02C39}"/>
              </a:ext>
            </a:extLst>
          </p:cNvPr>
          <p:cNvSpPr/>
          <p:nvPr/>
        </p:nvSpPr>
        <p:spPr>
          <a:xfrm>
            <a:off x="6956265" y="2579384"/>
            <a:ext cx="8834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>
                <a:solidFill>
                  <a:schemeClr val="bg1"/>
                </a:solidFill>
              </a:rPr>
              <a:t>1,3 mn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4BB7818-DDC4-47FD-BF47-479C341BC5DF}"/>
              </a:ext>
            </a:extLst>
          </p:cNvPr>
          <p:cNvGrpSpPr/>
          <p:nvPr/>
        </p:nvGrpSpPr>
        <p:grpSpPr>
          <a:xfrm>
            <a:off x="6830282" y="3500954"/>
            <a:ext cx="1226135" cy="1230103"/>
            <a:chOff x="1651536" y="711384"/>
            <a:chExt cx="1226135" cy="123010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2" name="Shape 9349">
              <a:extLst>
                <a:ext uri="{FF2B5EF4-FFF2-40B4-BE49-F238E27FC236}">
                  <a16:creationId xmlns:a16="http://schemas.microsoft.com/office/drawing/2014/main" id="{6D3E709F-9CE5-4774-B4AE-7DC489C3565C}"/>
                </a:ext>
              </a:extLst>
            </p:cNvPr>
            <p:cNvSpPr/>
            <p:nvPr/>
          </p:nvSpPr>
          <p:spPr>
            <a:xfrm>
              <a:off x="1738608" y="798742"/>
              <a:ext cx="1051991" cy="10553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89C60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defTabSz="219075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33" name="Shape 9351">
              <a:extLst>
                <a:ext uri="{FF2B5EF4-FFF2-40B4-BE49-F238E27FC236}">
                  <a16:creationId xmlns:a16="http://schemas.microsoft.com/office/drawing/2014/main" id="{5195CD87-16DE-4556-9600-B3C7FA03564A}"/>
                </a:ext>
              </a:extLst>
            </p:cNvPr>
            <p:cNvSpPr/>
            <p:nvPr/>
          </p:nvSpPr>
          <p:spPr>
            <a:xfrm>
              <a:off x="1651536" y="711384"/>
              <a:ext cx="1226135" cy="12301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7" y="2882"/>
                  </a:moveTo>
                  <a:cubicBezTo>
                    <a:pt x="20639" y="6724"/>
                    <a:pt x="20639" y="12954"/>
                    <a:pt x="16797" y="16797"/>
                  </a:cubicBezTo>
                  <a:cubicBezTo>
                    <a:pt x="12954" y="20639"/>
                    <a:pt x="6724" y="20639"/>
                    <a:pt x="2882" y="16797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7" y="2882"/>
                  </a:cubicBezTo>
                </a:path>
              </a:pathLst>
            </a:custGeom>
            <a:ln w="19050">
              <a:solidFill>
                <a:srgbClr val="C1C6CA"/>
              </a:solidFill>
              <a:prstDash val="sysDot"/>
              <a:miter lim="400000"/>
            </a:ln>
          </p:spPr>
          <p:txBody>
            <a:bodyPr lIns="0" tIns="0" rIns="0" bIns="0" anchor="ctr"/>
            <a:lstStyle/>
            <a:p>
              <a:pPr defTabSz="219075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0917810A-19E0-4AB3-892B-11C35EE86FC8}"/>
              </a:ext>
            </a:extLst>
          </p:cNvPr>
          <p:cNvSpPr/>
          <p:nvPr/>
        </p:nvSpPr>
        <p:spPr>
          <a:xfrm>
            <a:off x="6830282" y="3942074"/>
            <a:ext cx="12261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>
                <a:solidFill>
                  <a:schemeClr val="bg1"/>
                </a:solidFill>
              </a:rPr>
              <a:t>4</a:t>
            </a:r>
            <a:r>
              <a:rPr lang="en-BE">
                <a:solidFill>
                  <a:schemeClr val="bg1"/>
                </a:solidFill>
              </a:rPr>
              <a:t>5</a:t>
            </a:r>
            <a:r>
              <a:rPr lang="fr-FR">
                <a:solidFill>
                  <a:schemeClr val="bg1"/>
                </a:solidFill>
              </a:rPr>
              <a:t>%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382CFEE-E1BB-4D17-817C-E10F68F2029E}"/>
              </a:ext>
            </a:extLst>
          </p:cNvPr>
          <p:cNvSpPr/>
          <p:nvPr/>
        </p:nvSpPr>
        <p:spPr>
          <a:xfrm>
            <a:off x="340990" y="1825643"/>
            <a:ext cx="241192" cy="193032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E"/>
              <a:t>2019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E374677-7AC5-4E58-847C-1A6D5E476334}"/>
              </a:ext>
            </a:extLst>
          </p:cNvPr>
          <p:cNvSpPr/>
          <p:nvPr/>
        </p:nvSpPr>
        <p:spPr>
          <a:xfrm>
            <a:off x="8350927" y="1758724"/>
            <a:ext cx="241192" cy="193032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E"/>
              <a:t>2050</a:t>
            </a:r>
          </a:p>
        </p:txBody>
      </p:sp>
    </p:spTree>
    <p:extLst>
      <p:ext uri="{BB962C8B-B14F-4D97-AF65-F5344CB8AC3E}">
        <p14:creationId xmlns:p14="http://schemas.microsoft.com/office/powerpoint/2010/main" val="27087075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ORATOM Color">
      <a:dk1>
        <a:srgbClr val="000000"/>
      </a:dk1>
      <a:lt1>
        <a:srgbClr val="FFFFFF"/>
      </a:lt1>
      <a:dk2>
        <a:srgbClr val="BFE4FF"/>
      </a:dk2>
      <a:lt2>
        <a:srgbClr val="0070C0"/>
      </a:lt2>
      <a:accent1>
        <a:srgbClr val="00B0F0"/>
      </a:accent1>
      <a:accent2>
        <a:srgbClr val="92D050"/>
      </a:accent2>
      <a:accent3>
        <a:srgbClr val="FFC000"/>
      </a:accent3>
      <a:accent4>
        <a:srgbClr val="C00000"/>
      </a:accent4>
      <a:accent5>
        <a:srgbClr val="C4E6A1"/>
      </a:accent5>
      <a:accent6>
        <a:srgbClr val="C7A2E3"/>
      </a:accent6>
      <a:hlink>
        <a:srgbClr val="0B49A3"/>
      </a:hlink>
      <a:folHlink>
        <a:srgbClr val="498DF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RATOMPresentation.potx" id="{514D07B5-9A9C-4AD5-BD26-8AB3F46E52E5}" vid="{A9A52067-DBC6-4774-9EEA-A476120F1EF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1BD7951F18394287CF56A7EF12029D" ma:contentTypeVersion="19" ma:contentTypeDescription="Create a new document." ma:contentTypeScope="" ma:versionID="a7a5983f977a505197f65a39c6c99a67">
  <xsd:schema xmlns:xsd="http://www.w3.org/2001/XMLSchema" xmlns:xs="http://www.w3.org/2001/XMLSchema" xmlns:p="http://schemas.microsoft.com/office/2006/metadata/properties" xmlns:ns2="04edefc3-ca0b-4d93-ba2a-df965b1dccff" xmlns:ns3="7bcb4512-6031-493c-a7ff-32f5d987df6c" targetNamespace="http://schemas.microsoft.com/office/2006/metadata/properties" ma:root="true" ma:fieldsID="7a0d33e4ef0d79a615e01c3344f0944b" ns2:_="" ns3:_="">
    <xsd:import namespace="04edefc3-ca0b-4d93-ba2a-df965b1dccff"/>
    <xsd:import namespace="7bcb4512-6031-493c-a7ff-32f5d987df6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Date" minOccurs="0"/>
                <xsd:element ref="ns2:link" minOccurs="0"/>
                <xsd:element ref="ns3:TaxKeywordTaxHTField" minOccurs="0"/>
                <xsd:element ref="ns3:TaxCatchAll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_Flow_SignoffStatus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edefc3-ca0b-4d93-ba2a-df965b1dcc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Date" ma:index="15" nillable="true" ma:displayName="Date" ma:format="DateTime" ma:internalName="Date">
      <xsd:simpleType>
        <xsd:restriction base="dms:DateTime"/>
      </xsd:simpleType>
    </xsd:element>
    <xsd:element name="link" ma:index="16" nillable="true" ma:displayName="link" ma:format="Hyperlink" ma:internalName="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_Flow_SignoffStatus" ma:index="23" nillable="true" ma:displayName="Sign-off status" ma:internalName="Sign_x002d_off_x0020_status">
      <xsd:simpleType>
        <xsd:restriction base="dms:Text"/>
      </xsd:simpleType>
    </xsd:element>
    <xsd:element name="MediaServiceAutoKeyPoints" ma:index="2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6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cb4512-6031-493c-a7ff-32f5d987df6c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KeywordTaxHTField" ma:index="18" nillable="true" ma:taxonomy="true" ma:internalName="TaxKeywordTaxHTField" ma:taxonomyFieldName="TaxKeyword" ma:displayName="Enterprise Keywords" ma:fieldId="{23f27201-bee3-471e-b2e7-b64fd8b7ca38}" ma:taxonomyMulti="true" ma:sspId="171651ae-7191-40cf-aabf-ffd970b1d1da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9" nillable="true" ma:displayName="Taxonomy Catch All Column" ma:hidden="true" ma:list="{b93adb76-ea02-4c85-a961-1585460a9bac}" ma:internalName="TaxCatchAll" ma:showField="CatchAllData" ma:web="7bcb4512-6031-493c-a7ff-32f5d987df6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04edefc3-ca0b-4d93-ba2a-df965b1dccff" xsi:nil="true"/>
    <TaxCatchAll xmlns="7bcb4512-6031-493c-a7ff-32f5d987df6c">
      <Value>1</Value>
    </TaxCatchAll>
    <link xmlns="04edefc3-ca0b-4d93-ba2a-df965b1dccff">
      <Url xsi:nil="true"/>
      <Description xsi:nil="true"/>
    </link>
    <TaxKeywordTaxHTField xmlns="7bcb4512-6031-493c-a7ff-32f5d987df6c">
      <Terms xmlns="http://schemas.microsoft.com/office/infopath/2007/PartnerControls">
        <TermInfo xmlns="http://schemas.microsoft.com/office/infopath/2007/PartnerControls">
          <TermName xmlns="http://schemas.microsoft.com/office/infopath/2007/PartnerControls">FORATOM</TermName>
          <TermId xmlns="http://schemas.microsoft.com/office/infopath/2007/PartnerControls">bfb6c696-5025-45f8-b86f-06650ab089db</TermId>
        </TermInfo>
      </Terms>
    </TaxKeywordTaxHTField>
    <Date xmlns="04edefc3-ca0b-4d93-ba2a-df965b1dccff" xsi:nil="true"/>
    <SharedWithUsers xmlns="7bcb4512-6031-493c-a7ff-32f5d987df6c">
      <UserInfo>
        <DisplayName>Yves Desbazeille</DisplayName>
        <AccountId>30</AccountId>
        <AccountType/>
      </UserInfo>
      <UserInfo>
        <DisplayName>Andrei Goicea</DisplayName>
        <AccountId>18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24348713-4E26-42DE-B48C-175804FC3838}">
  <ds:schemaRefs>
    <ds:schemaRef ds:uri="04edefc3-ca0b-4d93-ba2a-df965b1dccff"/>
    <ds:schemaRef ds:uri="7bcb4512-6031-493c-a7ff-32f5d987df6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7BFF0B79-1D1B-4B5E-AFE4-21B36C4F33F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D92C955-8C33-450B-9616-FF384FDDE02C}">
  <ds:schemaRefs>
    <ds:schemaRef ds:uri="04edefc3-ca0b-4d93-ba2a-df965b1dccff"/>
    <ds:schemaRef ds:uri="7bcb4512-6031-493c-a7ff-32f5d987df6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933</Words>
  <Application>Microsoft Office PowerPoint</Application>
  <PresentationFormat>On-screen Show (16:9)</PresentationFormat>
  <Paragraphs>151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Arimo</vt:lpstr>
      <vt:lpstr>Calibri</vt:lpstr>
      <vt:lpstr>Gill Sans</vt:lpstr>
      <vt:lpstr>Symbol</vt:lpstr>
      <vt:lpstr>Times New Roman</vt:lpstr>
      <vt:lpstr>Office Theme</vt:lpstr>
      <vt:lpstr>Agreement among EU states on the creation of an industrial sector Is cooperation possible?</vt:lpstr>
      <vt:lpstr>PowerPoint Presentation</vt:lpstr>
      <vt:lpstr>Price increases</vt:lpstr>
      <vt:lpstr>Security of Supply: Import dependence </vt:lpstr>
      <vt:lpstr>Security of supply: Less renewables</vt:lpstr>
      <vt:lpstr>Potential solutions</vt:lpstr>
      <vt:lpstr>Nuclear: more than just power</vt:lpstr>
      <vt:lpstr>Nuclear industry structure</vt:lpstr>
      <vt:lpstr>Nuclear power industry’s contribution to EU</vt:lpstr>
      <vt:lpstr>2030: 1 TWh produced electricity generates</vt:lpstr>
      <vt:lpstr>Future nuclear applications for industry</vt:lpstr>
      <vt:lpstr>Future of nuclear in the EU</vt:lpstr>
      <vt:lpstr>Key industrial challenges</vt:lpstr>
      <vt:lpstr>Cooperation between Member States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Working together to achieve our goals</dc:title>
  <dc:creator>Witold Strzelecki</dc:creator>
  <cp:keywords>FORATOM</cp:keywords>
  <cp:lastModifiedBy>Jessica Johnson</cp:lastModifiedBy>
  <cp:revision>1</cp:revision>
  <cp:lastPrinted>2021-10-13T09:15:10Z</cp:lastPrinted>
  <dcterms:created xsi:type="dcterms:W3CDTF">2018-10-05T11:33:06Z</dcterms:created>
  <dcterms:modified xsi:type="dcterms:W3CDTF">2021-10-14T07:24:21Z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0x010100101BD7951F18394287CF56A7EF12029D</vt:lpwstr>
  </property>
  <property fmtid="{D5CDD505-2E9C-101B-9397-08002B2CF9AE}" pid="3" name="TaxKeyword">
    <vt:lpwstr>1;#FORATOM|bfb6c696-5025-45f8-b86f-06650ab089db</vt:lpwstr>
  </property>
  <property fmtid="{D5CDD505-2E9C-101B-9397-08002B2CF9AE}" pid="4" name="Order">
    <vt:r8>82600</vt:r8>
  </property>
  <property fmtid="{D5CDD505-2E9C-101B-9397-08002B2CF9AE}" pid="5" name="ComplianceAssetId">
    <vt:lpwstr/>
  </property>
</Properties>
</file>