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16"/>
  </p:notesMasterIdLst>
  <p:handoutMasterIdLst>
    <p:handoutMasterId r:id="rId17"/>
  </p:handoutMasterIdLst>
  <p:sldIdLst>
    <p:sldId id="273" r:id="rId7"/>
    <p:sldId id="389" r:id="rId8"/>
    <p:sldId id="394" r:id="rId9"/>
    <p:sldId id="433" r:id="rId10"/>
    <p:sldId id="432" r:id="rId11"/>
    <p:sldId id="434" r:id="rId12"/>
    <p:sldId id="435" r:id="rId13"/>
    <p:sldId id="436" r:id="rId14"/>
    <p:sldId id="419" r:id="rId15"/>
  </p:sldIdLst>
  <p:sldSz cx="9144000" cy="6858000" type="screen4x3"/>
  <p:notesSz cx="6797675" cy="987266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232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4151" userDrawn="1">
          <p15:clr>
            <a:srgbClr val="A4A3A4"/>
          </p15:clr>
        </p15:guide>
        <p15:guide id="12" pos="4082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309" userDrawn="1">
          <p15:clr>
            <a:srgbClr val="A4A3A4"/>
          </p15:clr>
        </p15:guide>
        <p15:guide id="18" pos="5535" userDrawn="1">
          <p15:clr>
            <a:srgbClr val="A4A3A4"/>
          </p15:clr>
        </p15:guide>
        <p15:guide id="19" pos="5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NET Elisabeth" initials="LNE" lastIdx="1" clrIdx="0">
    <p:extLst>
      <p:ext uri="{19B8F6BF-5375-455C-9EA6-DF929625EA0E}">
        <p15:presenceInfo xmlns:p15="http://schemas.microsoft.com/office/powerpoint/2012/main" userId="S-1-5-21-1801674531-299502267-839522115-280273" providerId="AD"/>
      </p:ext>
    </p:extLst>
  </p:cmAuthor>
  <p:cmAuthor id="2" name="CHARMAISON Bertrand" initials="CB" lastIdx="0" clrIdx="1">
    <p:extLst>
      <p:ext uri="{19B8F6BF-5375-455C-9EA6-DF929625EA0E}">
        <p15:presenceInfo xmlns:p15="http://schemas.microsoft.com/office/powerpoint/2012/main" userId="S-1-5-21-1801674531-299502267-839522115-517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1021D"/>
    <a:srgbClr val="FFCC00"/>
    <a:srgbClr val="B00A1F"/>
    <a:srgbClr val="FF9900"/>
    <a:srgbClr val="000000"/>
    <a:srgbClr val="548235"/>
    <a:srgbClr val="B9021C"/>
    <a:srgbClr val="C8DAF4"/>
    <a:srgbClr val="A50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9" autoAdjust="0"/>
    <p:restoredTop sz="90576" autoAdjust="0"/>
  </p:normalViewPr>
  <p:slideViewPr>
    <p:cSldViewPr snapToGrid="0" showGuides="1">
      <p:cViewPr varScale="1">
        <p:scale>
          <a:sx n="62" d="100"/>
          <a:sy n="62" d="100"/>
        </p:scale>
        <p:origin x="1464" y="48"/>
      </p:cViewPr>
      <p:guideLst>
        <p:guide orient="horz" pos="1620"/>
        <p:guide pos="2160"/>
        <p:guide orient="horz" pos="3083"/>
        <p:guide pos="232"/>
        <p:guide orient="horz" pos="2074"/>
        <p:guide pos="4151"/>
        <p:guide pos="4082"/>
        <p:guide orient="horz" pos="2160"/>
        <p:guide orient="horz" pos="4111"/>
        <p:guide orient="horz" pos="2765"/>
        <p:guide pos="2880"/>
        <p:guide pos="309"/>
        <p:guide pos="5535"/>
        <p:guide pos="5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1552" y="-16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-TESE\Travaux\20211012%20DOE%20budg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-TESE\Travaux\20211012%20DOE%20budg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 smtClean="0"/>
              <a:t>EU - Euratom</a:t>
            </a:r>
            <a:r>
              <a:rPr lang="fr-FR" sz="1600" b="1" baseline="0" dirty="0" smtClean="0"/>
              <a:t> </a:t>
            </a:r>
            <a:r>
              <a:rPr lang="fr-FR" sz="1600" b="1" baseline="0" dirty="0"/>
              <a:t>budget (</a:t>
            </a:r>
            <a:r>
              <a:rPr lang="fr-FR" sz="1600" b="1" baseline="0" dirty="0" smtClean="0"/>
              <a:t>M€/y)</a:t>
            </a:r>
            <a:endParaRPr lang="fr-FR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EUROPE!$A$17</c:f>
              <c:strCache>
                <c:ptCount val="1"/>
                <c:pt idx="0">
                  <c:v>Total nuclear R&amp;D 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EUROPE!$B$16:$M$16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EUROPE!$B$17:$M$17</c:f>
              <c:numCache>
                <c:formatCode>0</c:formatCode>
                <c:ptCount val="12"/>
                <c:pt idx="0">
                  <c:v>308.15857142857146</c:v>
                </c:pt>
                <c:pt idx="1">
                  <c:v>295.13857142857142</c:v>
                </c:pt>
                <c:pt idx="2">
                  <c:v>309.76857142857142</c:v>
                </c:pt>
                <c:pt idx="3">
                  <c:v>337.40857142857146</c:v>
                </c:pt>
                <c:pt idx="4">
                  <c:v>354.19607142857143</c:v>
                </c:pt>
                <c:pt idx="5">
                  <c:v>348.00857142857143</c:v>
                </c:pt>
                <c:pt idx="6">
                  <c:v>363.01607142857142</c:v>
                </c:pt>
                <c:pt idx="7">
                  <c:v>276.20000000000005</c:v>
                </c:pt>
                <c:pt idx="8">
                  <c:v>276.20000000000005</c:v>
                </c:pt>
                <c:pt idx="9">
                  <c:v>276.20000000000005</c:v>
                </c:pt>
                <c:pt idx="10">
                  <c:v>276.20000000000005</c:v>
                </c:pt>
                <c:pt idx="11">
                  <c:v>276.20000000000005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A-404D-858E-3F28E5FBB3CA}"/>
            </c:ext>
          </c:extLst>
        </c:ser>
        <c:ser>
          <c:idx val="1"/>
          <c:order val="1"/>
          <c:tx>
            <c:strRef>
              <c:f>EUROPE!$A$18</c:f>
              <c:strCache>
                <c:ptCount val="1"/>
                <c:pt idx="0">
                  <c:v>Fission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EUROPE!$B$16:$M$16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EUROPE!$B$18:$M$18</c:f>
              <c:numCache>
                <c:formatCode>0</c:formatCode>
                <c:ptCount val="12"/>
                <c:pt idx="0">
                  <c:v>49.37</c:v>
                </c:pt>
                <c:pt idx="1">
                  <c:v>54.559999999999995</c:v>
                </c:pt>
                <c:pt idx="2">
                  <c:v>59.34</c:v>
                </c:pt>
                <c:pt idx="3">
                  <c:v>67.42</c:v>
                </c:pt>
                <c:pt idx="4">
                  <c:v>74.137500000000003</c:v>
                </c:pt>
                <c:pt idx="5">
                  <c:v>65.58</c:v>
                </c:pt>
                <c:pt idx="6">
                  <c:v>80.587499999999977</c:v>
                </c:pt>
                <c:pt idx="7">
                  <c:v>53.2</c:v>
                </c:pt>
                <c:pt idx="8">
                  <c:v>53.2</c:v>
                </c:pt>
                <c:pt idx="9">
                  <c:v>53.2</c:v>
                </c:pt>
                <c:pt idx="10">
                  <c:v>53.2</c:v>
                </c:pt>
                <c:pt idx="11">
                  <c:v>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A-404D-858E-3F28E5FBB3CA}"/>
            </c:ext>
          </c:extLst>
        </c:ser>
        <c:ser>
          <c:idx val="2"/>
          <c:order val="2"/>
          <c:tx>
            <c:strRef>
              <c:f>EUROPE!$A$19</c:f>
              <c:strCache>
                <c:ptCount val="1"/>
                <c:pt idx="0">
                  <c:v>Fusion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EUROPE!$B$16:$M$16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EUROPE!$B$19:$M$19</c:f>
              <c:numCache>
                <c:formatCode>0</c:formatCode>
                <c:ptCount val="12"/>
                <c:pt idx="0">
                  <c:v>140.36000000000001</c:v>
                </c:pt>
                <c:pt idx="1">
                  <c:v>122.15</c:v>
                </c:pt>
                <c:pt idx="2">
                  <c:v>132</c:v>
                </c:pt>
                <c:pt idx="3">
                  <c:v>151.56</c:v>
                </c:pt>
                <c:pt idx="4">
                  <c:v>161.63</c:v>
                </c:pt>
                <c:pt idx="5">
                  <c:v>164</c:v>
                </c:pt>
                <c:pt idx="6">
                  <c:v>164</c:v>
                </c:pt>
                <c:pt idx="7">
                  <c:v>116.6</c:v>
                </c:pt>
                <c:pt idx="8">
                  <c:v>116.6</c:v>
                </c:pt>
                <c:pt idx="9">
                  <c:v>116.6</c:v>
                </c:pt>
                <c:pt idx="10">
                  <c:v>116.6</c:v>
                </c:pt>
                <c:pt idx="11">
                  <c:v>116.6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2A-404D-858E-3F28E5FBB3CA}"/>
            </c:ext>
          </c:extLst>
        </c:ser>
        <c:ser>
          <c:idx val="3"/>
          <c:order val="3"/>
          <c:tx>
            <c:strRef>
              <c:f>EUROPE!$A$20</c:f>
              <c:strCache>
                <c:ptCount val="1"/>
                <c:pt idx="0">
                  <c:v>JRC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EUROPE!$B$16:$M$16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EUROPE!$B$20:$M$20</c:f>
              <c:numCache>
                <c:formatCode>0</c:formatCode>
                <c:ptCount val="12"/>
                <c:pt idx="0">
                  <c:v>118.42857142857143</c:v>
                </c:pt>
                <c:pt idx="1">
                  <c:v>118.42857142857143</c:v>
                </c:pt>
                <c:pt idx="2">
                  <c:v>118.42857142857143</c:v>
                </c:pt>
                <c:pt idx="3">
                  <c:v>118.42857142857143</c:v>
                </c:pt>
                <c:pt idx="4">
                  <c:v>118.42857142857143</c:v>
                </c:pt>
                <c:pt idx="5">
                  <c:v>118.42857142857143</c:v>
                </c:pt>
                <c:pt idx="6">
                  <c:v>118.42857142857143</c:v>
                </c:pt>
                <c:pt idx="7">
                  <c:v>106.4</c:v>
                </c:pt>
                <c:pt idx="8">
                  <c:v>106.4</c:v>
                </c:pt>
                <c:pt idx="9">
                  <c:v>106.4</c:v>
                </c:pt>
                <c:pt idx="10">
                  <c:v>106.4</c:v>
                </c:pt>
                <c:pt idx="11">
                  <c:v>106.4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2A-404D-858E-3F28E5FBB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613920"/>
        <c:axId val="583611296"/>
      </c:barChart>
      <c:catAx>
        <c:axId val="5836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3611296"/>
        <c:crosses val="autoZero"/>
        <c:auto val="1"/>
        <c:lblAlgn val="ctr"/>
        <c:lblOffset val="100"/>
        <c:noMultiLvlLbl val="0"/>
      </c:catAx>
      <c:valAx>
        <c:axId val="5836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361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 smtClean="0"/>
              <a:t>US -</a:t>
            </a:r>
            <a:r>
              <a:rPr lang="fr-FR" sz="1600" b="1" baseline="0" dirty="0" smtClean="0"/>
              <a:t> </a:t>
            </a:r>
            <a:r>
              <a:rPr lang="fr-FR" sz="1600" b="1" baseline="0" dirty="0"/>
              <a:t>DOE </a:t>
            </a:r>
            <a:r>
              <a:rPr lang="fr-FR" sz="1600" b="1" baseline="0" dirty="0" smtClean="0"/>
              <a:t>budget </a:t>
            </a:r>
            <a:r>
              <a:rPr lang="fr-FR" sz="1600" b="1" baseline="0" dirty="0"/>
              <a:t>(M$/</a:t>
            </a:r>
            <a:r>
              <a:rPr lang="fr-FR" sz="1600" b="1" baseline="0" dirty="0" smtClean="0"/>
              <a:t>y)</a:t>
            </a:r>
            <a:endParaRPr lang="fr-FR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6433813831520462E-2"/>
          <c:y val="0.19643424810131996"/>
          <c:w val="0.89139680667835586"/>
          <c:h val="0.34302024940724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DOE!$C$3</c:f>
              <c:strCache>
                <c:ptCount val="1"/>
                <c:pt idx="0">
                  <c:v>Nuclear R&amp;D (total)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DOE!$B$4:$B$9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DOE!$C$4:$C$9</c:f>
              <c:numCache>
                <c:formatCode>General</c:formatCode>
                <c:ptCount val="6"/>
                <c:pt idx="0">
                  <c:v>1016</c:v>
                </c:pt>
                <c:pt idx="1">
                  <c:v>1205</c:v>
                </c:pt>
                <c:pt idx="2">
                  <c:v>1326</c:v>
                </c:pt>
                <c:pt idx="3">
                  <c:v>1493</c:v>
                </c:pt>
                <c:pt idx="4">
                  <c:v>1508</c:v>
                </c:pt>
                <c:pt idx="5">
                  <c:v>1845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E-4E9F-90B6-0DD6BDCD8005}"/>
            </c:ext>
          </c:extLst>
        </c:ser>
        <c:ser>
          <c:idx val="1"/>
          <c:order val="1"/>
          <c:tx>
            <c:strRef>
              <c:f>DOE!$D$3</c:f>
              <c:strCache>
                <c:ptCount val="1"/>
                <c:pt idx="0">
                  <c:v>Amount dedicated to advanced reactor demonstration program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DOE!$B$4:$B$9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DOE!$D$4:$D$9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230</c:v>
                </c:pt>
                <c:pt idx="4">
                  <c:v>250</c:v>
                </c:pt>
                <c:pt idx="5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E-4E9F-90B6-0DD6BDCD8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216488"/>
        <c:axId val="320218456"/>
      </c:barChart>
      <c:catAx>
        <c:axId val="32021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218456"/>
        <c:crosses val="autoZero"/>
        <c:auto val="1"/>
        <c:lblAlgn val="ctr"/>
        <c:lblOffset val="100"/>
        <c:noMultiLvlLbl val="0"/>
      </c:catAx>
      <c:valAx>
        <c:axId val="32021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21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251084864635692"/>
          <c:w val="1"/>
          <c:h val="0.1914765569634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fld id="{F481E118-1CEA-43E8-BD51-A8A2CBD6288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fld id="{F0389419-4E28-4B58-9AA2-383238311FDA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3" rIns="92246" bIns="4612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 vert="horz" lIns="92246" tIns="46123" rIns="92246" bIns="4612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I3P: programme tech-éco et cogénération (variante</a:t>
            </a:r>
            <a:r>
              <a:rPr lang="fr-FR" baseline="0" smtClean="0"/>
              <a:t> ANCRE et thèse Martin)</a:t>
            </a:r>
          </a:p>
          <a:p>
            <a:r>
              <a:rPr lang="fr-FR" baseline="0" smtClean="0"/>
              <a:t>Topic 1.3</a:t>
            </a:r>
          </a:p>
          <a:p>
            <a:r>
              <a:rPr lang="fr-FR" baseline="0" smtClean="0"/>
              <a:t>Total H2 et MCA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9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24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67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8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3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242" y="135808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CE83B8F1-3CFD-4C6F-B77B-684EE09D6F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3696" y="135808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12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914402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39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4643696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6076C443-2E06-4281-8B05-53A67256EE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8242" y="2628159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AAFC24E1-75A5-4390-A26C-B3DE9FF20E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3696" y="2628159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7AD350B-6F89-4863-9328-41F1D93BBC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227" y="262816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B1C8393-42C9-4E5B-B22A-7A1C80B3392B}"/>
              </a:ext>
            </a:extLst>
          </p:cNvPr>
          <p:cNvCxnSpPr/>
          <p:nvPr userDrawn="1"/>
        </p:nvCxnSpPr>
        <p:spPr>
          <a:xfrm flipH="1">
            <a:off x="914402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ADC8B10-F914-44B6-855C-77AEF500D4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3927" y="263455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74119E-EE06-45F8-B404-7D969C8F47C0}"/>
              </a:ext>
            </a:extLst>
          </p:cNvPr>
          <p:cNvCxnSpPr/>
          <p:nvPr userDrawn="1"/>
        </p:nvCxnSpPr>
        <p:spPr>
          <a:xfrm flipH="1">
            <a:off x="4643696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2E8B88C5-9DD3-4342-8110-493B6A4046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8242" y="3878367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0" name="Espace réservé pour une image  4">
            <a:extLst>
              <a:ext uri="{FF2B5EF4-FFF2-40B4-BE49-F238E27FC236}">
                <a16:creationId xmlns:a16="http://schemas.microsoft.com/office/drawing/2014/main" id="{11DFD99F-CCC2-490B-9103-83A0C7B5B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3696" y="3878367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5DF51F-34C2-49EC-92D0-D81C49BE61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227" y="3878368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75A8DBD-F5B7-405E-B653-6D5F7E42EB8D}"/>
              </a:ext>
            </a:extLst>
          </p:cNvPr>
          <p:cNvCxnSpPr/>
          <p:nvPr userDrawn="1"/>
        </p:nvCxnSpPr>
        <p:spPr>
          <a:xfrm flipH="1">
            <a:off x="914402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A402FF8C-DB59-4608-B517-7FD5643141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23927" y="3866242"/>
            <a:ext cx="2359026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D552D8A-671C-4599-8FC0-D56624B966E2}"/>
              </a:ext>
            </a:extLst>
          </p:cNvPr>
          <p:cNvCxnSpPr/>
          <p:nvPr userDrawn="1"/>
        </p:nvCxnSpPr>
        <p:spPr>
          <a:xfrm flipH="1">
            <a:off x="4643696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979E6621-7EBD-4E8A-9D3F-98667422C6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8242" y="512857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4EB9FABD-311A-46B5-803C-4468714878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43696" y="5128574"/>
            <a:ext cx="1085850" cy="974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039882E-C7D2-4A10-8D17-525FEF9666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12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0312D7E-F5FE-4ADB-8526-4D9ED88C5C15}"/>
              </a:ext>
            </a:extLst>
          </p:cNvPr>
          <p:cNvCxnSpPr/>
          <p:nvPr userDrawn="1"/>
        </p:nvCxnSpPr>
        <p:spPr>
          <a:xfrm flipH="1">
            <a:off x="914402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6AD72B51-7D15-4502-B762-932C85FC89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239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3D9F259-C0D9-40E4-B155-CD1D47C48F43}"/>
              </a:ext>
            </a:extLst>
          </p:cNvPr>
          <p:cNvCxnSpPr/>
          <p:nvPr userDrawn="1"/>
        </p:nvCxnSpPr>
        <p:spPr>
          <a:xfrm flipH="1">
            <a:off x="4643696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269974" y="2277417"/>
            <a:ext cx="4765976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991769" y="4403563"/>
            <a:ext cx="6848148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69974" y="3140287"/>
            <a:ext cx="4714240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54937" y="3564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5998464"/>
          </a:xfrm>
          <a:prstGeom prst="rect">
            <a:avLst/>
          </a:prstGeom>
        </p:spPr>
      </p:pic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5567467" y="6631704"/>
            <a:ext cx="2615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50" i="1" dirty="0" smtClean="0">
                <a:solidFill>
                  <a:schemeClr val="bg2">
                    <a:lumMod val="50000"/>
                  </a:schemeClr>
                </a:solidFill>
              </a:rPr>
              <a:t>B. Charmaison – Oct. 21</a:t>
            </a:r>
            <a:endParaRPr lang="fr-FR" sz="95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31444" y="1835212"/>
            <a:ext cx="1521946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752037" y="1835212"/>
            <a:ext cx="1478663" cy="119856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334674" y="1835151"/>
            <a:ext cx="1178590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28279" y="3298825"/>
            <a:ext cx="1184516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57364" y="3201989"/>
            <a:ext cx="146694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31763" y="3968619"/>
            <a:ext cx="1517650" cy="52718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1763" y="4673601"/>
            <a:ext cx="1517650" cy="60564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752037" y="3968619"/>
            <a:ext cx="1466850" cy="131062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319464" y="4619627"/>
            <a:ext cx="1193800" cy="65961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5567467" y="6631704"/>
            <a:ext cx="2615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50" i="1" dirty="0" smtClean="0">
                <a:solidFill>
                  <a:schemeClr val="bg2">
                    <a:lumMod val="50000"/>
                  </a:schemeClr>
                </a:solidFill>
              </a:rPr>
              <a:t>B. Charmaison – Oct. 21</a:t>
            </a:r>
            <a:endParaRPr lang="fr-FR" sz="95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107440" y="196178"/>
            <a:ext cx="82296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06" r:id="rId4"/>
    <p:sldLayoutId id="2147483709" r:id="rId5"/>
    <p:sldLayoutId id="2147483710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13 octobre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13 octobre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4502" y="4163140"/>
            <a:ext cx="8300723" cy="1926386"/>
          </a:xfrm>
        </p:spPr>
        <p:txBody>
          <a:bodyPr/>
          <a:lstStyle/>
          <a:p>
            <a:r>
              <a:rPr lang="fr-FR" dirty="0" smtClean="0"/>
              <a:t>Entretiens européens</a:t>
            </a:r>
          </a:p>
          <a:p>
            <a:r>
              <a:rPr lang="fr-FR" sz="3000" dirty="0" err="1" smtClean="0"/>
              <a:t>Financing</a:t>
            </a:r>
            <a:r>
              <a:rPr lang="fr-FR" sz="3000" dirty="0" smtClean="0"/>
              <a:t> </a:t>
            </a:r>
            <a:r>
              <a:rPr lang="fr-FR" sz="3000" dirty="0" err="1" smtClean="0"/>
              <a:t>Research</a:t>
            </a:r>
            <a:r>
              <a:rPr lang="fr-FR" sz="3000" dirty="0" smtClean="0"/>
              <a:t> in the nuclear </a:t>
            </a:r>
            <a:r>
              <a:rPr lang="fr-FR" sz="3000" dirty="0" err="1" smtClean="0"/>
              <a:t>energy</a:t>
            </a:r>
            <a:r>
              <a:rPr lang="fr-FR" sz="3000" dirty="0" smtClean="0"/>
              <a:t> </a:t>
            </a:r>
            <a:r>
              <a:rPr lang="fr-FR" sz="3000" dirty="0" err="1" smtClean="0"/>
              <a:t>sector</a:t>
            </a:r>
            <a:endParaRPr lang="fr-FR" sz="3000" dirty="0" smtClean="0"/>
          </a:p>
          <a:p>
            <a:r>
              <a:rPr lang="fr-FR" sz="1800" dirty="0"/>
              <a:t>13 </a:t>
            </a:r>
            <a:r>
              <a:rPr lang="fr-FR" sz="1800" dirty="0" err="1"/>
              <a:t>October</a:t>
            </a:r>
            <a:r>
              <a:rPr lang="fr-FR" sz="1800" dirty="0"/>
              <a:t> 2021 - Brussels</a:t>
            </a:r>
            <a:endParaRPr lang="fr-FR" sz="1800" dirty="0" smtClean="0"/>
          </a:p>
          <a:p>
            <a:endParaRPr lang="fr-FR" sz="2000" dirty="0" smtClean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824502" y="630458"/>
            <a:ext cx="3439271" cy="1621688"/>
          </a:xfrm>
        </p:spPr>
        <p:txBody>
          <a:bodyPr/>
          <a:lstStyle/>
          <a:p>
            <a:r>
              <a:rPr lang="fr-FR" sz="2400" b="1" dirty="0" smtClean="0"/>
              <a:t>B. Charmaison</a:t>
            </a:r>
          </a:p>
          <a:p>
            <a:r>
              <a:rPr lang="fr-FR" sz="2000" dirty="0" smtClean="0"/>
              <a:t>Director I-Tésé Institute</a:t>
            </a:r>
          </a:p>
          <a:p>
            <a:r>
              <a:rPr lang="fr-FR" sz="1600" dirty="0" smtClean="0"/>
              <a:t>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199577"/>
            <a:ext cx="6105017" cy="372396"/>
          </a:xfrm>
        </p:spPr>
        <p:txBody>
          <a:bodyPr/>
          <a:lstStyle/>
          <a:p>
            <a:r>
              <a:rPr lang="fr-FR" dirty="0" smtClean="0"/>
              <a:t>FINDING THE PATH TO A ZERO CARBON WORLD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53920" y="6192413"/>
            <a:ext cx="4381500" cy="295171"/>
          </a:xfrm>
        </p:spPr>
        <p:txBody>
          <a:bodyPr/>
          <a:lstStyle/>
          <a:p>
            <a:r>
              <a:rPr lang="fr-FR" sz="1200" dirty="0"/>
              <a:t>https://youtu.be/iBiIZMaPcBQ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0" y="770875"/>
            <a:ext cx="9017160" cy="53237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50327"/>
            <a:ext cx="9144000" cy="5895034"/>
          </a:xfrm>
          <a:prstGeom prst="rect">
            <a:avLst/>
          </a:prstGeom>
          <a:solidFill>
            <a:srgbClr val="D9D9D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9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196179"/>
            <a:ext cx="7744459" cy="379192"/>
          </a:xfrm>
        </p:spPr>
        <p:txBody>
          <a:bodyPr/>
          <a:lstStyle/>
          <a:p>
            <a:r>
              <a:rPr lang="fr-FR" dirty="0" smtClean="0"/>
              <a:t>A SURGE IN RESEARCH EFFORTS </a:t>
            </a:r>
            <a:r>
              <a:rPr lang="fr-FR" dirty="0"/>
              <a:t>IS </a:t>
            </a:r>
            <a:r>
              <a:rPr lang="fr-FR" dirty="0" smtClean="0"/>
              <a:t>NEEDED. NOW!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15900" y="911787"/>
            <a:ext cx="8928100" cy="5471459"/>
          </a:xfrm>
        </p:spPr>
        <p:txBody>
          <a:bodyPr/>
          <a:lstStyle/>
          <a:p>
            <a:r>
              <a:rPr lang="en-US" sz="2200" dirty="0" smtClean="0"/>
              <a:t>Scenario </a:t>
            </a:r>
            <a:r>
              <a:rPr lang="en-US" sz="2200" i="1" dirty="0" smtClean="0"/>
              <a:t>« net zero by 2050 » of International Energy Agency 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About half of technologies needed are to be developed and raised to industrial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coming decade is key </a:t>
            </a:r>
            <a:r>
              <a:rPr lang="en-US" dirty="0" smtClean="0"/>
              <a:t>: R&amp;D spending should increase more than three times</a:t>
            </a:r>
          </a:p>
          <a:p>
            <a:pPr lvl="4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     </a:t>
            </a:r>
            <a:r>
              <a:rPr lang="en-US" sz="2200" b="1" dirty="0" smtClean="0">
                <a:solidFill>
                  <a:srgbClr val="C00000"/>
                </a:solidFill>
              </a:rPr>
              <a:t>from 25 </a:t>
            </a:r>
            <a:r>
              <a:rPr lang="en-US" sz="2200" b="1" dirty="0" err="1" smtClean="0">
                <a:solidFill>
                  <a:srgbClr val="C00000"/>
                </a:solidFill>
              </a:rPr>
              <a:t>bn</a:t>
            </a:r>
            <a:r>
              <a:rPr lang="en-US" sz="2200" b="1" dirty="0" smtClean="0">
                <a:solidFill>
                  <a:srgbClr val="C00000"/>
                </a:solidFill>
              </a:rPr>
              <a:t>$/y to 90 </a:t>
            </a:r>
            <a:r>
              <a:rPr lang="en-US" sz="2200" b="1" dirty="0" err="1" smtClean="0">
                <a:solidFill>
                  <a:srgbClr val="C00000"/>
                </a:solidFill>
              </a:rPr>
              <a:t>bn</a:t>
            </a:r>
            <a:r>
              <a:rPr lang="en-US" sz="2200" b="1" dirty="0" smtClean="0">
                <a:solidFill>
                  <a:srgbClr val="C00000"/>
                </a:solidFill>
              </a:rPr>
              <a:t>$/y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54" y="1876749"/>
            <a:ext cx="6263792" cy="329067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67467" y="6631704"/>
            <a:ext cx="2615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50" i="1" dirty="0" smtClean="0">
                <a:solidFill>
                  <a:schemeClr val="bg2">
                    <a:lumMod val="50000"/>
                  </a:schemeClr>
                </a:solidFill>
              </a:rPr>
              <a:t>B. Charmaison – Oct. 21</a:t>
            </a:r>
            <a:endParaRPr lang="fr-FR" sz="95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33564" y="788499"/>
            <a:ext cx="9000162" cy="5805397"/>
          </a:xfrm>
        </p:spPr>
        <p:txBody>
          <a:bodyPr/>
          <a:lstStyle/>
          <a:p>
            <a:r>
              <a:rPr lang="en-US" sz="2000" i="1" dirty="0" smtClean="0"/>
              <a:t>IEA « Net zero by 2050 » </a:t>
            </a:r>
            <a:r>
              <a:rPr lang="en-US" sz="2000" dirty="0" smtClean="0"/>
              <a:t>scenario requires doubling nuclear production by 2050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3200" i="1" dirty="0" smtClean="0"/>
          </a:p>
          <a:p>
            <a:r>
              <a:rPr lang="en-US" sz="2000" dirty="0" smtClean="0"/>
              <a:t>For </a:t>
            </a:r>
            <a:r>
              <a:rPr lang="en-US" sz="2000" i="1" dirty="0" smtClean="0"/>
              <a:t>BNEF 2021 Energy Outlook</a:t>
            </a:r>
            <a:r>
              <a:rPr lang="en-US" sz="2000" dirty="0" smtClean="0"/>
              <a:t>, all scenarios needed to reach net zero by 2050 include nuclear. </a:t>
            </a:r>
            <a:r>
              <a:rPr lang="en-US" sz="1700" dirty="0" smtClean="0"/>
              <a:t>In its “red scenario”, there is a massive surge to produce low carbon H2.</a:t>
            </a:r>
            <a:endParaRPr lang="en-US" sz="1700" b="1" dirty="0">
              <a:solidFill>
                <a:srgbClr val="C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196179"/>
            <a:ext cx="7744459" cy="379192"/>
          </a:xfrm>
        </p:spPr>
        <p:txBody>
          <a:bodyPr/>
          <a:lstStyle/>
          <a:p>
            <a:r>
              <a:rPr lang="fr-FR" dirty="0" smtClean="0"/>
              <a:t>NUCLEAR ENERGY IS PART OF THE SOLUTION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67467" y="6631704"/>
            <a:ext cx="2615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50" i="1" dirty="0" smtClean="0">
                <a:solidFill>
                  <a:schemeClr val="bg2">
                    <a:lumMod val="50000"/>
                  </a:schemeClr>
                </a:solidFill>
              </a:rPr>
              <a:t>B. Charmaison – Oct. 21</a:t>
            </a:r>
            <a:endParaRPr lang="fr-FR" sz="95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6" y="1213111"/>
            <a:ext cx="5517080" cy="2787462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626724" y="1387011"/>
            <a:ext cx="8225176" cy="4463811"/>
            <a:chOff x="2189532" y="1387011"/>
            <a:chExt cx="6662367" cy="4463811"/>
          </a:xfrm>
        </p:grpSpPr>
        <p:grpSp>
          <p:nvGrpSpPr>
            <p:cNvPr id="10" name="Groupe 9"/>
            <p:cNvGrpSpPr/>
            <p:nvPr/>
          </p:nvGrpSpPr>
          <p:grpSpPr>
            <a:xfrm>
              <a:off x="2189532" y="1545421"/>
              <a:ext cx="6565187" cy="4305401"/>
              <a:chOff x="1925994" y="1728541"/>
              <a:chExt cx="6565187" cy="4305401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5994" y="3103762"/>
                <a:ext cx="6565187" cy="2930180"/>
              </a:xfrm>
              <a:prstGeom prst="rect">
                <a:avLst/>
              </a:prstGeom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6419893" y="1728541"/>
                <a:ext cx="19927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 smtClean="0">
                    <a:solidFill>
                      <a:srgbClr val="C00000"/>
                    </a:solidFill>
                  </a:rPr>
                  <a:t>Nota bene : </a:t>
                </a:r>
                <a:r>
                  <a:rPr lang="en-US" sz="1600" i="1" dirty="0" smtClean="0">
                    <a:solidFill>
                      <a:srgbClr val="C00000"/>
                    </a:solidFill>
                  </a:rPr>
                  <a:t>nuclear is depicted in </a:t>
                </a:r>
                <a:r>
                  <a:rPr lang="en-US" sz="1600" b="1" i="1" u="sng" dirty="0" smtClean="0">
                    <a:solidFill>
                      <a:srgbClr val="C00000"/>
                    </a:solidFill>
                  </a:rPr>
                  <a:t>yellow</a:t>
                </a:r>
                <a:r>
                  <a:rPr lang="en-US" sz="16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rgbClr val="C00000"/>
                    </a:solidFill>
                  </a:rPr>
                  <a:t>in IEA and in </a:t>
                </a:r>
                <a:r>
                  <a:rPr lang="en-US" sz="1600" b="1" i="1" u="sng" dirty="0" smtClean="0">
                    <a:solidFill>
                      <a:srgbClr val="C00000"/>
                    </a:solidFill>
                  </a:rPr>
                  <a:t>red</a:t>
                </a:r>
                <a:r>
                  <a:rPr lang="en-US" sz="16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rgbClr val="C00000"/>
                    </a:solidFill>
                  </a:rPr>
                  <a:t>in BNEF</a:t>
                </a:r>
                <a:endParaRPr lang="en-US" sz="1600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524090" y="1387011"/>
              <a:ext cx="2327809" cy="119180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295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3" y="975179"/>
            <a:ext cx="2908961" cy="26441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14912"/>
            <a:ext cx="7888395" cy="741727"/>
          </a:xfrm>
        </p:spPr>
        <p:txBody>
          <a:bodyPr/>
          <a:lstStyle/>
          <a:p>
            <a:r>
              <a:rPr lang="fr-FR" dirty="0" smtClean="0"/>
              <a:t>EXAMPLES OF RESEARCH IN NUCLEAR ENERGY SECTOR</a:t>
            </a:r>
            <a:br>
              <a:rPr lang="fr-FR" dirty="0" smtClean="0"/>
            </a:br>
            <a:r>
              <a:rPr lang="fr-FR" sz="8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WITH A POSSIBLE IMPLEMENTATION AT SCALE BY 2050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67467" y="6631704"/>
            <a:ext cx="2615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50" i="1" dirty="0" smtClean="0">
                <a:solidFill>
                  <a:schemeClr val="bg2">
                    <a:lumMod val="50000"/>
                  </a:schemeClr>
                </a:solidFill>
              </a:rPr>
              <a:t>B. Charmaison – Oct. 21</a:t>
            </a:r>
            <a:endParaRPr lang="fr-FR" sz="95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490808" y="1045946"/>
            <a:ext cx="2482729" cy="2733787"/>
          </a:xfrm>
        </p:spPr>
        <p:txBody>
          <a:bodyPr/>
          <a:lstStyle/>
          <a:p>
            <a:r>
              <a:rPr lang="fr-FR" dirty="0" smtClean="0"/>
              <a:t>SMR</a:t>
            </a:r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	</a:t>
            </a:r>
            <a:r>
              <a:rPr lang="fr-FR" sz="1200" i="1" dirty="0" smtClean="0"/>
              <a:t>                 Nuward</a:t>
            </a:r>
            <a:r>
              <a:rPr lang="fr-FR" sz="1200" i="1" baseline="30000" dirty="0" smtClean="0"/>
              <a:t>TM</a:t>
            </a:r>
            <a:endParaRPr lang="fr-FR" sz="1200" i="1" baseline="30000" dirty="0"/>
          </a:p>
        </p:txBody>
      </p:sp>
      <p:grpSp>
        <p:nvGrpSpPr>
          <p:cNvPr id="19" name="Groupe 18"/>
          <p:cNvGrpSpPr/>
          <p:nvPr/>
        </p:nvGrpSpPr>
        <p:grpSpPr>
          <a:xfrm>
            <a:off x="4655497" y="925743"/>
            <a:ext cx="4439887" cy="2733787"/>
            <a:chOff x="4108212" y="885543"/>
            <a:chExt cx="4439887" cy="2733787"/>
          </a:xfrm>
        </p:grpSpPr>
        <p:sp>
          <p:nvSpPr>
            <p:cNvPr id="12" name="Espace réservé du texte 8"/>
            <p:cNvSpPr txBox="1">
              <a:spLocks/>
            </p:cNvSpPr>
            <p:nvPr/>
          </p:nvSpPr>
          <p:spPr>
            <a:xfrm>
              <a:off x="4108212" y="885543"/>
              <a:ext cx="4439887" cy="2733787"/>
            </a:xfrm>
            <a:prstGeom prst="rect">
              <a:avLst/>
            </a:prstGeom>
          </p:spPr>
          <p:txBody>
            <a:bodyPr vert="horz" wrap="square" lIns="127723" tIns="63862" rIns="127723" bIns="63862" rtlCol="0">
              <a:spAutoFit/>
            </a:bodyPr>
            <a:lstStyle>
              <a:lvl1pPr marL="0" indent="0" algn="l" defTabSz="957925" rtl="0" eaLnBrk="1" latinLnBrk="0" hangingPunct="1">
                <a:lnSpc>
                  <a:spcPct val="90000"/>
                </a:lnSpc>
                <a:spcBef>
                  <a:spcPts val="1048"/>
                </a:spcBef>
                <a:buClr>
                  <a:srgbClr val="548235"/>
                </a:buClr>
                <a:buSzPct val="80000"/>
                <a:buFontTx/>
                <a:buNone/>
                <a:defRPr sz="1800" b="1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718444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6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97407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3pPr>
              <a:lvl4pPr marL="167637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4pPr>
              <a:lvl5pPr marL="2155332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5pPr>
              <a:lvl6pPr marL="2634295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13258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9222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1183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More Flexible nuclear fuels </a:t>
              </a:r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r>
                <a:rPr lang="fr-FR" sz="1200" dirty="0" smtClean="0"/>
                <a:t>	</a:t>
              </a:r>
              <a:endParaRPr lang="fr-FR" sz="1200" baseline="30000" dirty="0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8212" y="1238157"/>
              <a:ext cx="3781425" cy="1838325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>
            <a:off x="4068565" y="3389274"/>
            <a:ext cx="5144507" cy="2733787"/>
            <a:chOff x="3879345" y="3389274"/>
            <a:chExt cx="5333728" cy="2920697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4866" y="3778312"/>
              <a:ext cx="5092609" cy="2400300"/>
            </a:xfrm>
            <a:prstGeom prst="rect">
              <a:avLst/>
            </a:prstGeom>
          </p:spPr>
        </p:pic>
        <p:sp>
          <p:nvSpPr>
            <p:cNvPr id="18" name="Espace réservé du texte 8"/>
            <p:cNvSpPr txBox="1">
              <a:spLocks/>
            </p:cNvSpPr>
            <p:nvPr/>
          </p:nvSpPr>
          <p:spPr>
            <a:xfrm>
              <a:off x="3879345" y="3389274"/>
              <a:ext cx="5333728" cy="2920697"/>
            </a:xfrm>
            <a:prstGeom prst="rect">
              <a:avLst/>
            </a:prstGeom>
          </p:spPr>
          <p:txBody>
            <a:bodyPr vert="horz" wrap="square" lIns="127723" tIns="63862" rIns="127723" bIns="63862" rtlCol="0">
              <a:spAutoFit/>
            </a:bodyPr>
            <a:lstStyle>
              <a:lvl1pPr marL="0" indent="0" algn="l" defTabSz="957925" rtl="0" eaLnBrk="1" latinLnBrk="0" hangingPunct="1">
                <a:lnSpc>
                  <a:spcPct val="90000"/>
                </a:lnSpc>
                <a:spcBef>
                  <a:spcPts val="1048"/>
                </a:spcBef>
                <a:buClr>
                  <a:srgbClr val="548235"/>
                </a:buClr>
                <a:buSzPct val="80000"/>
                <a:buFontTx/>
                <a:buNone/>
                <a:defRPr sz="1800" b="1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718444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6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97407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3pPr>
              <a:lvl4pPr marL="167637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4pPr>
              <a:lvl5pPr marL="2155332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5pPr>
              <a:lvl6pPr marL="2634295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13258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9222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1183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Decarbonizing </a:t>
              </a:r>
              <a:r>
                <a:rPr lang="en-US" dirty="0" smtClean="0"/>
                <a:t>beyond</a:t>
              </a:r>
              <a:r>
                <a:rPr lang="fr-FR" dirty="0" smtClean="0"/>
                <a:t> electricity </a:t>
              </a:r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r>
                <a:rPr lang="fr-FR" sz="1200" dirty="0"/>
                <a:t>	</a:t>
              </a:r>
              <a:r>
                <a:rPr lang="fr-FR" sz="1200" dirty="0" smtClean="0"/>
                <a:t>		                    </a:t>
              </a:r>
              <a:r>
                <a:rPr lang="fr-FR" sz="1200" i="1" dirty="0" smtClean="0"/>
                <a:t>IDNES Project (CEA) </a:t>
              </a:r>
              <a:endParaRPr lang="fr-FR" sz="1200" i="1" baseline="300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34593" y="4038997"/>
            <a:ext cx="4439887" cy="3111326"/>
            <a:chOff x="234593" y="4038997"/>
            <a:chExt cx="4439887" cy="3111326"/>
          </a:xfrm>
        </p:grpSpPr>
        <p:sp>
          <p:nvSpPr>
            <p:cNvPr id="14" name="Espace réservé du texte 8"/>
            <p:cNvSpPr txBox="1">
              <a:spLocks/>
            </p:cNvSpPr>
            <p:nvPr/>
          </p:nvSpPr>
          <p:spPr>
            <a:xfrm>
              <a:off x="234593" y="4038997"/>
              <a:ext cx="4439887" cy="3111326"/>
            </a:xfrm>
            <a:prstGeom prst="rect">
              <a:avLst/>
            </a:prstGeom>
          </p:spPr>
          <p:txBody>
            <a:bodyPr vert="horz" wrap="square" lIns="127723" tIns="63862" rIns="127723" bIns="63862" rtlCol="0">
              <a:spAutoFit/>
            </a:bodyPr>
            <a:lstStyle>
              <a:lvl1pPr marL="0" indent="0" algn="l" defTabSz="957925" rtl="0" eaLnBrk="1" latinLnBrk="0" hangingPunct="1">
                <a:lnSpc>
                  <a:spcPct val="90000"/>
                </a:lnSpc>
                <a:spcBef>
                  <a:spcPts val="1048"/>
                </a:spcBef>
                <a:buClr>
                  <a:srgbClr val="548235"/>
                </a:buClr>
                <a:buSzPct val="80000"/>
                <a:buFontTx/>
                <a:buNone/>
                <a:defRPr sz="1800" b="1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718444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6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97407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3pPr>
              <a:lvl4pPr marL="167637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4pPr>
              <a:lvl5pPr marL="2155332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5pPr>
              <a:lvl6pPr marL="2634295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13258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9222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1183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Advanced simulation &amp; digital twins </a:t>
              </a:r>
            </a:p>
            <a:p>
              <a:endParaRPr lang="fr-FR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endParaRPr lang="fr-FR" sz="1200" dirty="0" smtClean="0"/>
            </a:p>
            <a:p>
              <a:r>
                <a:rPr lang="fr-FR" sz="1200" dirty="0" smtClean="0"/>
                <a:t>	</a:t>
              </a:r>
              <a:endParaRPr lang="fr-FR" sz="1200" baseline="30000" dirty="0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665" y="4469260"/>
              <a:ext cx="2730730" cy="1926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6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196179"/>
            <a:ext cx="7744459" cy="379192"/>
          </a:xfrm>
        </p:spPr>
        <p:txBody>
          <a:bodyPr/>
          <a:lstStyle/>
          <a:p>
            <a:r>
              <a:rPr lang="fr-FR" dirty="0" smtClean="0"/>
              <a:t>RESEARCH IN THE NUCLEAR ENERGY SECTOR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67467" y="6631704"/>
            <a:ext cx="2615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50" i="1" dirty="0" smtClean="0">
                <a:solidFill>
                  <a:schemeClr val="bg2">
                    <a:lumMod val="50000"/>
                  </a:schemeClr>
                </a:solidFill>
              </a:rPr>
              <a:t>B. Charmaison – Oct. 21</a:t>
            </a:r>
            <a:endParaRPr lang="fr-FR" sz="95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404258" y="811510"/>
            <a:ext cx="2575532" cy="6713338"/>
          </a:xfrm>
        </p:spPr>
        <p:txBody>
          <a:bodyPr/>
          <a:lstStyle/>
          <a:p>
            <a:pPr algn="ctr"/>
            <a:r>
              <a:rPr lang="en-GB" i="1" dirty="0" smtClean="0"/>
              <a:t>Neutronics</a:t>
            </a:r>
          </a:p>
          <a:p>
            <a:pPr algn="ctr"/>
            <a:r>
              <a:rPr lang="en-GB" i="1" dirty="0" smtClean="0"/>
              <a:t>Materials</a:t>
            </a:r>
          </a:p>
          <a:p>
            <a:pPr algn="ctr"/>
            <a:r>
              <a:rPr lang="en-GB" i="1" dirty="0" smtClean="0"/>
              <a:t>Physics</a:t>
            </a:r>
          </a:p>
          <a:p>
            <a:pPr algn="ctr"/>
            <a:r>
              <a:rPr lang="en-GB" i="1" dirty="0" smtClean="0"/>
              <a:t>Chemistry</a:t>
            </a:r>
          </a:p>
          <a:p>
            <a:pPr algn="ctr"/>
            <a:r>
              <a:rPr lang="en-GB" i="1" dirty="0" smtClean="0"/>
              <a:t>Thermo-hydraulic</a:t>
            </a:r>
          </a:p>
          <a:p>
            <a:pPr algn="ctr"/>
            <a:r>
              <a:rPr lang="en-GB" i="1" dirty="0" smtClean="0"/>
              <a:t>Mechanical Eng.</a:t>
            </a:r>
          </a:p>
          <a:p>
            <a:pPr algn="ctr"/>
            <a:r>
              <a:rPr lang="en-GB" i="1" dirty="0" smtClean="0"/>
              <a:t>Additive manufacturing</a:t>
            </a:r>
          </a:p>
          <a:p>
            <a:pPr algn="ctr"/>
            <a:r>
              <a:rPr lang="en-GB" i="1" dirty="0" smtClean="0"/>
              <a:t>Analytical science</a:t>
            </a:r>
          </a:p>
          <a:p>
            <a:pPr algn="ctr"/>
            <a:r>
              <a:rPr lang="en-GB" i="1" dirty="0" smtClean="0"/>
              <a:t>Thermodynamics</a:t>
            </a:r>
          </a:p>
          <a:p>
            <a:pPr algn="ctr"/>
            <a:r>
              <a:rPr lang="en-GB" i="1" dirty="0" smtClean="0"/>
              <a:t>Applied Maths</a:t>
            </a:r>
          </a:p>
          <a:p>
            <a:pPr algn="ctr"/>
            <a:r>
              <a:rPr lang="en-GB" i="1" dirty="0" smtClean="0"/>
              <a:t>Numerical Analysis</a:t>
            </a:r>
          </a:p>
          <a:p>
            <a:pPr algn="ctr"/>
            <a:r>
              <a:rPr lang="en-GB" i="1" dirty="0" smtClean="0"/>
              <a:t>Software design</a:t>
            </a:r>
          </a:p>
          <a:p>
            <a:pPr algn="ctr"/>
            <a:r>
              <a:rPr lang="en-GB" i="1" dirty="0" smtClean="0"/>
              <a:t>IA</a:t>
            </a:r>
          </a:p>
          <a:p>
            <a:pPr algn="ctr"/>
            <a:r>
              <a:rPr lang="en-GB" i="1" dirty="0" smtClean="0"/>
              <a:t>Economics</a:t>
            </a:r>
          </a:p>
          <a:p>
            <a:pPr algn="ctr"/>
            <a:r>
              <a:rPr lang="en-GB" i="1" dirty="0" smtClean="0"/>
              <a:t>Industrial Organization</a:t>
            </a:r>
          </a:p>
          <a:p>
            <a:pPr algn="ctr">
              <a:spcBef>
                <a:spcPts val="600"/>
              </a:spcBef>
            </a:pPr>
            <a:r>
              <a:rPr lang="en-GB" sz="1200" i="1" dirty="0" smtClean="0"/>
              <a:t>......</a:t>
            </a:r>
          </a:p>
          <a:p>
            <a:pPr algn="ctr"/>
            <a:endParaRPr lang="en-GB" i="1" dirty="0" smtClean="0"/>
          </a:p>
          <a:p>
            <a:pPr algn="ctr"/>
            <a:endParaRPr lang="en-GB" dirty="0"/>
          </a:p>
        </p:txBody>
      </p:sp>
      <p:sp>
        <p:nvSpPr>
          <p:cNvPr id="6" name="Espace réservé du texte 8"/>
          <p:cNvSpPr txBox="1">
            <a:spLocks/>
          </p:cNvSpPr>
          <p:nvPr/>
        </p:nvSpPr>
        <p:spPr>
          <a:xfrm>
            <a:off x="114585" y="2360477"/>
            <a:ext cx="3042863" cy="1652465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200" dirty="0" smtClean="0">
                <a:solidFill>
                  <a:srgbClr val="C00000"/>
                </a:solidFill>
              </a:rPr>
              <a:t>RESEARCH IN NUCLEAR ENERGY IS ACTUALLY DOING RESEACH IN :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7" name="Espace réservé du texte 8"/>
          <p:cNvSpPr txBox="1">
            <a:spLocks/>
          </p:cNvSpPr>
          <p:nvPr/>
        </p:nvSpPr>
        <p:spPr>
          <a:xfrm>
            <a:off x="6072027" y="2410145"/>
            <a:ext cx="2826964" cy="1652465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200" dirty="0" smtClean="0">
                <a:solidFill>
                  <a:srgbClr val="C00000"/>
                </a:solidFill>
              </a:rPr>
              <a:t>WITH SIGNIFICANT SPILLOVERS TO OTHER SECTORS !</a:t>
            </a:r>
            <a:endParaRPr lang="en-GB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60758"/>
            <a:ext cx="8036560" cy="650036"/>
          </a:xfrm>
        </p:spPr>
        <p:txBody>
          <a:bodyPr/>
          <a:lstStyle/>
          <a:p>
            <a:r>
              <a:rPr lang="fr-FR" dirty="0" smtClean="0"/>
              <a:t>FINANCING NUCLEAR RESEARCH : </a:t>
            </a:r>
            <a:br>
              <a:rPr lang="fr-FR" dirty="0" smtClean="0"/>
            </a:br>
            <a:r>
              <a:rPr lang="en-US" dirty="0" smtClean="0"/>
              <a:t>Are EU and US in the same league ?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67467" y="6631704"/>
            <a:ext cx="2615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50" i="1" dirty="0" smtClean="0">
                <a:solidFill>
                  <a:schemeClr val="bg2">
                    <a:lumMod val="50000"/>
                  </a:schemeClr>
                </a:solidFill>
              </a:rPr>
              <a:t>B. Charmaison – Oct. 21</a:t>
            </a:r>
            <a:endParaRPr lang="fr-FR" sz="95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-137263" y="1918661"/>
            <a:ext cx="3071156" cy="501509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EURATOM budget is down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342008"/>
              </p:ext>
            </p:extLst>
          </p:nvPr>
        </p:nvGraphicFramePr>
        <p:xfrm>
          <a:off x="3434316" y="974755"/>
          <a:ext cx="5061097" cy="289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329608" y="1903228"/>
            <a:ext cx="8666227" cy="4992537"/>
            <a:chOff x="329608" y="1903228"/>
            <a:chExt cx="8666227" cy="4992537"/>
          </a:xfrm>
        </p:grpSpPr>
        <p:graphicFrame>
          <p:nvGraphicFramePr>
            <p:cNvPr id="7" name="Graphique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07544619"/>
                </p:ext>
              </p:extLst>
            </p:nvPr>
          </p:nvGraphicFramePr>
          <p:xfrm>
            <a:off x="3434316" y="4129547"/>
            <a:ext cx="5061097" cy="27662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Flèche courbée vers la gauche 3"/>
            <p:cNvSpPr/>
            <p:nvPr/>
          </p:nvSpPr>
          <p:spPr>
            <a:xfrm>
              <a:off x="8282763" y="1903228"/>
              <a:ext cx="713072" cy="3721395"/>
            </a:xfrm>
            <a:prstGeom prst="curved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Espace réservé du texte 8"/>
            <p:cNvSpPr txBox="1">
              <a:spLocks/>
            </p:cNvSpPr>
            <p:nvPr/>
          </p:nvSpPr>
          <p:spPr>
            <a:xfrm>
              <a:off x="329608" y="4329400"/>
              <a:ext cx="2604285" cy="1790965"/>
            </a:xfrm>
            <a:prstGeom prst="rect">
              <a:avLst/>
            </a:prstGeom>
          </p:spPr>
          <p:txBody>
            <a:bodyPr vert="horz" wrap="square" lIns="127723" tIns="63862" rIns="127723" bIns="63862" rtlCol="0">
              <a:spAutoFit/>
            </a:bodyPr>
            <a:lstStyle>
              <a:lvl1pPr marL="0" indent="0" algn="l" defTabSz="957925" rtl="0" eaLnBrk="1" latinLnBrk="0" hangingPunct="1">
                <a:lnSpc>
                  <a:spcPct val="90000"/>
                </a:lnSpc>
                <a:spcBef>
                  <a:spcPts val="1048"/>
                </a:spcBef>
                <a:buClr>
                  <a:srgbClr val="548235"/>
                </a:buClr>
                <a:buSzPct val="80000"/>
                <a:buFontTx/>
                <a:buNone/>
                <a:defRPr sz="1800" b="1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1pPr>
              <a:lvl2pPr marL="718444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6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2pPr>
              <a:lvl3pPr marL="1197407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3pPr>
              <a:lvl4pPr marL="167637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Calibri" panose="020F0502020204030204" pitchFamily="34" charset="0"/>
                <a:buChar char="-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4pPr>
              <a:lvl5pPr marL="2155332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Clr>
                  <a:srgbClr val="548235"/>
                </a:buClr>
                <a:buFont typeface="Wingdings" panose="05000000000000000000" pitchFamily="2" charset="2"/>
                <a:buChar char="§"/>
                <a:defRPr sz="1200" kern="1200">
                  <a:solidFill>
                    <a:schemeClr val="bg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lvl5pPr>
              <a:lvl6pPr marL="2634295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13258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92220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1183" indent="-239481" algn="l" defTabSz="957925" rtl="0" eaLnBrk="1" latinLnBrk="0" hangingPunct="1">
                <a:lnSpc>
                  <a:spcPct val="90000"/>
                </a:lnSpc>
                <a:spcBef>
                  <a:spcPts val="524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dirty="0" smtClean="0">
                  <a:solidFill>
                    <a:srgbClr val="C00000"/>
                  </a:solidFill>
                </a:rPr>
                <a:t>While US DOE budget for nuclear R&amp;D, already much larger,  is set to double in just 5 years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81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196179"/>
            <a:ext cx="7744459" cy="379192"/>
          </a:xfrm>
        </p:spPr>
        <p:txBody>
          <a:bodyPr/>
          <a:lstStyle/>
          <a:p>
            <a:r>
              <a:rPr lang="fr-FR" dirty="0" smtClean="0"/>
              <a:t>TO SUM UP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952091" y="1178915"/>
            <a:ext cx="6838163" cy="4720998"/>
          </a:xfrm>
        </p:spPr>
        <p:txBody>
          <a:bodyPr/>
          <a:lstStyle/>
          <a:p>
            <a:pPr algn="just"/>
            <a:endParaRPr lang="en-US" sz="2200" dirty="0" smtClean="0">
              <a:solidFill>
                <a:srgbClr val="C00000"/>
              </a:solidFill>
            </a:endParaRPr>
          </a:p>
          <a:p>
            <a:pPr algn="just"/>
            <a:r>
              <a:rPr lang="en-US" sz="2200" dirty="0" smtClean="0">
                <a:solidFill>
                  <a:srgbClr val="C00000"/>
                </a:solidFill>
              </a:rPr>
              <a:t>In order to </a:t>
            </a:r>
            <a:r>
              <a:rPr lang="en-US" sz="2200" dirty="0">
                <a:solidFill>
                  <a:srgbClr val="C00000"/>
                </a:solidFill>
              </a:rPr>
              <a:t>successfully implement a transition towards zero carbon by </a:t>
            </a:r>
            <a:r>
              <a:rPr lang="en-US" sz="2200" dirty="0" smtClean="0">
                <a:solidFill>
                  <a:srgbClr val="C00000"/>
                </a:solidFill>
              </a:rPr>
              <a:t>2050, R&amp;D budgets need to be massively increased now.</a:t>
            </a:r>
          </a:p>
          <a:p>
            <a:pPr algn="just"/>
            <a:endParaRPr lang="en-US" sz="3000" dirty="0" smtClean="0">
              <a:solidFill>
                <a:srgbClr val="C00000"/>
              </a:solidFill>
            </a:endParaRPr>
          </a:p>
          <a:p>
            <a:pPr algn="just"/>
            <a:r>
              <a:rPr lang="en-US" sz="2200" dirty="0" smtClean="0">
                <a:solidFill>
                  <a:srgbClr val="C00000"/>
                </a:solidFill>
              </a:rPr>
              <a:t>Nuclear energy is widely seen as part of the solution to economically decarbonize our economies.</a:t>
            </a:r>
          </a:p>
          <a:p>
            <a:pPr algn="just"/>
            <a:endParaRPr lang="en-US" sz="3000" dirty="0">
              <a:solidFill>
                <a:srgbClr val="C00000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C00000"/>
                </a:solidFill>
              </a:rPr>
              <a:t>Euratom</a:t>
            </a:r>
            <a:r>
              <a:rPr lang="en-US" sz="2200" dirty="0" smtClean="0">
                <a:solidFill>
                  <a:srgbClr val="C00000"/>
                </a:solidFill>
              </a:rPr>
              <a:t> R&amp;D budget for nuclear is going down for 2021–2025 period. Meanwhile</a:t>
            </a:r>
            <a:r>
              <a:rPr lang="en-US" sz="2200" dirty="0">
                <a:solidFill>
                  <a:srgbClr val="C00000"/>
                </a:solidFill>
              </a:rPr>
              <a:t>, in other parts of the </a:t>
            </a:r>
            <a:r>
              <a:rPr lang="en-US" sz="2200" dirty="0" smtClean="0">
                <a:solidFill>
                  <a:srgbClr val="C00000"/>
                </a:solidFill>
              </a:rPr>
              <a:t>world, </a:t>
            </a:r>
            <a:r>
              <a:rPr lang="en-US" sz="2200" dirty="0">
                <a:solidFill>
                  <a:srgbClr val="C00000"/>
                </a:solidFill>
              </a:rPr>
              <a:t>nuclear </a:t>
            </a:r>
            <a:r>
              <a:rPr lang="en-US" sz="2200" dirty="0" smtClean="0">
                <a:solidFill>
                  <a:srgbClr val="C00000"/>
                </a:solidFill>
              </a:rPr>
              <a:t>R&amp;D budgets </a:t>
            </a:r>
            <a:r>
              <a:rPr lang="en-US" sz="2200" dirty="0">
                <a:solidFill>
                  <a:srgbClr val="C00000"/>
                </a:solidFill>
              </a:rPr>
              <a:t>are  </a:t>
            </a:r>
            <a:r>
              <a:rPr lang="en-US" sz="2200" dirty="0" smtClean="0">
                <a:solidFill>
                  <a:srgbClr val="C00000"/>
                </a:solidFill>
              </a:rPr>
              <a:t>strongly increasing</a:t>
            </a:r>
            <a:r>
              <a:rPr lang="en-US" sz="2200" dirty="0">
                <a:solidFill>
                  <a:srgbClr val="C00000"/>
                </a:solidFill>
              </a:rPr>
              <a:t>.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567467" y="6631704"/>
            <a:ext cx="2615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50" i="1" dirty="0" smtClean="0">
                <a:solidFill>
                  <a:schemeClr val="bg2">
                    <a:lumMod val="50000"/>
                  </a:schemeClr>
                </a:solidFill>
              </a:rPr>
              <a:t>B. Charmaison – Oct. 21</a:t>
            </a:r>
            <a:endParaRPr lang="fr-FR" sz="95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6084" y="1592494"/>
            <a:ext cx="1115040" cy="1078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11382" y="3005305"/>
            <a:ext cx="1115040" cy="1078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26084" y="4459212"/>
            <a:ext cx="1115040" cy="107878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29" y="3215812"/>
            <a:ext cx="688763" cy="688763"/>
          </a:xfrm>
          <a:prstGeom prst="rect">
            <a:avLst/>
          </a:prstGeom>
        </p:spPr>
      </p:pic>
      <p:pic>
        <p:nvPicPr>
          <p:cNvPr id="13" name="Picture 10" descr="Hand free icon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2" y="4575542"/>
            <a:ext cx="844476" cy="8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ncrease free icon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1" y="1765490"/>
            <a:ext cx="687805" cy="6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845677" y="4801464"/>
            <a:ext cx="3242997" cy="249299"/>
          </a:xfrm>
        </p:spPr>
        <p:txBody>
          <a:bodyPr/>
          <a:lstStyle/>
          <a:p>
            <a:r>
              <a:rPr lang="en-US" dirty="0" smtClean="0"/>
              <a:t>Thank you for your attention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9A88B8C1-4942-46D3-9391-C2B501F07E87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52A1E219-64F3-4477-912D-9636D70C98A7}"/>
    </a:ext>
  </a:extLst>
</a:theme>
</file>

<file path=ppt/theme/theme3.xml><?xml version="1.0" encoding="utf-8"?>
<a:theme xmlns:a="http://schemas.openxmlformats.org/drawingml/2006/main" name="Template CEA 2019 Bleu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travail" ma:contentTypeID="0x010100108A61D7BE634F76874FDC084DD0BD150035AA1372E8A62044A86D47360A5D566A" ma:contentTypeVersion="4" ma:contentTypeDescription="" ma:contentTypeScope="" ma:versionID="6473c92e9954283967573e12a5157ff2">
  <xsd:schema xmlns:xsd="http://www.w3.org/2001/XMLSchema" xmlns:xs="http://www.w3.org/2001/XMLSchema" xmlns:p="http://schemas.microsoft.com/office/2006/metadata/properties" xmlns:ns2="56d0c171-c510-401d-8ae0-cc53d31a3fa2" targetNamespace="http://schemas.microsoft.com/office/2006/metadata/properties" ma:root="true" ma:fieldsID="872475e778ca6d398da371ef45220277" ns2:_="">
    <xsd:import namespace="56d0c171-c510-401d-8ae0-cc53d31a3fa2"/>
    <xsd:element name="properties">
      <xsd:complexType>
        <xsd:sequence>
          <xsd:element name="documentManagement">
            <xsd:complexType>
              <xsd:all>
                <xsd:element ref="ns2:Collab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0c171-c510-401d-8ae0-cc53d31a3fa2" elementFormDefault="qualified">
    <xsd:import namespace="http://schemas.microsoft.com/office/2006/documentManagement/types"/>
    <xsd:import namespace="http://schemas.microsoft.com/office/infopath/2007/PartnerControls"/>
    <xsd:element name="CollabComments" ma:index="8" nillable="true" ma:displayName="Observation(s)" ma:internalName="Collab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56d0c171-c510-401d-8ae0-cc53d31a3fa2" xsi:nil="true"/>
  </documentManagement>
</p:properties>
</file>

<file path=customXml/itemProps1.xml><?xml version="1.0" encoding="utf-8"?>
<ds:datastoreItem xmlns:ds="http://schemas.openxmlformats.org/officeDocument/2006/customXml" ds:itemID="{128A53A0-0BE6-4F4A-869E-F5963F6AA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0c171-c510-401d-8ae0-cc53d31a3f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95E45C-96CD-4B8B-A608-7C5E76B37C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B0D5B4-4CC6-4497-9BFB-91C4C64EBEC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6d0c171-c510-401d-8ae0-cc53d31a3fa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Réunion I-tésé 1.12.20</Template>
  <TotalTime>23763</TotalTime>
  <Words>463</Words>
  <Application>Microsoft Office PowerPoint</Application>
  <PresentationFormat>Affichage à l'écran (4:3)</PresentationFormat>
  <Paragraphs>127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Wingdings</vt:lpstr>
      <vt:lpstr>Wingdings 3</vt:lpstr>
      <vt:lpstr>Template CEA 2019 Défaut</vt:lpstr>
      <vt:lpstr>Template CEA 2019 Clair</vt:lpstr>
      <vt:lpstr>Template CEA 2019 Bleu</vt:lpstr>
      <vt:lpstr>Présentation PowerPoint</vt:lpstr>
      <vt:lpstr>FINDING THE PATH TO A ZERO CARBON WORLD</vt:lpstr>
      <vt:lpstr>A SURGE IN RESEARCH EFFORTS IS NEEDED. NOW!</vt:lpstr>
      <vt:lpstr>NUCLEAR ENERGY IS PART OF THE SOLUTION</vt:lpstr>
      <vt:lpstr>EXAMPLES OF RESEARCH IN NUCLEAR ENERGY SECTOR   WITH A POSSIBLE IMPLEMENTATION AT SCALE BY 2050 </vt:lpstr>
      <vt:lpstr>RESEARCH IN THE NUCLEAR ENERGY SECTOR</vt:lpstr>
      <vt:lpstr>FINANCING NUCLEAR RESEARCH :  Are EU and US in the same league ?</vt:lpstr>
      <vt:lpstr>TO SUM UP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NET Elisabeth</dc:creator>
  <cp:lastModifiedBy>CHARMAISON Bertrand</cp:lastModifiedBy>
  <cp:revision>426</cp:revision>
  <cp:lastPrinted>2021-10-12T16:49:13Z</cp:lastPrinted>
  <dcterms:created xsi:type="dcterms:W3CDTF">2020-11-30T17:51:21Z</dcterms:created>
  <dcterms:modified xsi:type="dcterms:W3CDTF">2021-10-13T09:21:51Z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0x010100108A61D7BE634F76874FDC084DD0BD150035AA1372E8A62044A86D47360A5D566A</vt:lpwstr>
  </property>
  <property fmtid="{D5CDD505-2E9C-101B-9397-08002B2CF9AE}" pid="3" name="I2ICODE">
    <vt:lpwstr>COLLAB</vt:lpwstr>
  </property>
  <property fmtid="{D5CDD505-2E9C-101B-9397-08002B2CF9AE}" pid="4" name="WebApplicationID">
    <vt:lpwstr>bb36ce6d-0f69-46d8-b0d4-d9bf5a87d995</vt:lpwstr>
  </property>
  <property fmtid="{D5CDD505-2E9C-101B-9397-08002B2CF9AE}" pid="5" name="I2ISITECODE">
    <vt:lpwstr/>
  </property>
  <property fmtid="{D5CDD505-2E9C-101B-9397-08002B2CF9AE}" pid="6" name="CollabXmlContent">
    <vt:lpwstr>&lt;CollabItems&gt;_x000d_
  &lt;CollabItem&gt;_x000d_
    &lt;FileLeafRef&gt;23 TECH-ECO-Reporting IRESNE_DPE.pptx&lt;/FileLeafRef&gt;_x000d_
    &lt;Title&gt;Présentation PowerPoint&lt;/Title&gt;_x000d_
    &lt;CollabComments /&gt;_x000d_
    &lt;ContentType&gt;Document travail&lt;/ContentType&gt;_x000d_
    &lt;Created&gt;04/07/2021&lt;/Created&gt;_x000d_
  </vt:lpwstr>
  </property>
  <property fmtid="{D5CDD505-2E9C-101B-9397-08002B2CF9AE}" pid="7" name="IsCollabDocument">
    <vt:bool>true</vt:bool>
  </property>
</Properties>
</file>