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handoutMasterIdLst>
    <p:handoutMasterId r:id="rId9"/>
  </p:handoutMasterIdLst>
  <p:sldIdLst>
    <p:sldId id="488" r:id="rId2"/>
    <p:sldId id="493" r:id="rId3"/>
    <p:sldId id="494" r:id="rId4"/>
    <p:sldId id="495" r:id="rId5"/>
    <p:sldId id="500" r:id="rId6"/>
    <p:sldId id="503" r:id="rId7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44F19"/>
    <a:srgbClr val="C0504D"/>
    <a:srgbClr val="CC3300"/>
    <a:srgbClr val="4F81BD"/>
    <a:srgbClr val="FFFFCC"/>
    <a:srgbClr val="FF3399"/>
    <a:srgbClr val="4883B8"/>
    <a:srgbClr val="9BBB63"/>
    <a:srgbClr val="FF5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7" autoAdjust="0"/>
    <p:restoredTop sz="85759" autoAdjust="0"/>
  </p:normalViewPr>
  <p:slideViewPr>
    <p:cSldViewPr>
      <p:cViewPr varScale="1">
        <p:scale>
          <a:sx n="77" d="100"/>
          <a:sy n="77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8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428168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EF09D99-13BD-4DE6-8E8B-BB95A42D733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139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14877"/>
            <a:ext cx="5487041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8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28168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8" tIns="45959" rIns="91918" bIns="4595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25D862F-D816-4069-A2E6-2CBC2DC823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131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F88C-6C09-7145-AA74-37899FA5AA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3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6197">
              <a:lnSpc>
                <a:spcPct val="90000"/>
              </a:lnSpc>
              <a:spcAft>
                <a:spcPts val="901"/>
              </a:spcAft>
              <a:defRPr/>
            </a:pPr>
            <a:endParaRPr lang="fr-BE" dirty="0">
              <a:solidFill>
                <a:srgbClr val="000000"/>
              </a:solidFill>
            </a:endParaRP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BE" sz="2400" b="1" dirty="0">
              <a:solidFill>
                <a:srgbClr val="88787C"/>
              </a:solidFill>
              <a:ea typeface="EC Square Sans Cond Pro" charset="0"/>
              <a:cs typeface="EC Square Sans Cond Pro" charset="0"/>
            </a:endParaRP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BE" sz="2400" b="1" dirty="0">
              <a:solidFill>
                <a:srgbClr val="88787C"/>
              </a:solidFill>
              <a:ea typeface="EC Square Sans Cond Pro" charset="0"/>
              <a:cs typeface="EC Square Sans Cond Pro" charset="0"/>
            </a:endParaRP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BE" sz="2400" b="1" dirty="0">
              <a:solidFill>
                <a:srgbClr val="88787C"/>
              </a:solidFill>
              <a:ea typeface="EC Square Sans Cond Pro" charset="0"/>
              <a:cs typeface="EC Square Sans Cond Pro" charset="0"/>
            </a:endParaRP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BE" sz="2400" b="1" dirty="0">
              <a:solidFill>
                <a:srgbClr val="88787C"/>
              </a:solidFill>
              <a:ea typeface="EC Square Sans Cond Pro" charset="0"/>
              <a:cs typeface="EC Square Sans Cond Pro" charset="0"/>
            </a:endParaRP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2400" b="1" dirty="0" err="1">
                <a:solidFill>
                  <a:srgbClr val="88787C"/>
                </a:solidFill>
                <a:ea typeface="EC Square Sans Cond Pro" charset="0"/>
                <a:cs typeface="EC Square Sans Cond Pro" charset="0"/>
              </a:rPr>
              <a:t>Economic</a:t>
            </a:r>
            <a:r>
              <a:rPr lang="fr-BE" sz="2400" b="1" dirty="0">
                <a:solidFill>
                  <a:srgbClr val="88787C"/>
                </a:solidFill>
                <a:ea typeface="EC Square Sans Cond Pro" charset="0"/>
                <a:cs typeface="EC Square Sans Cond Pro" charset="0"/>
              </a:rPr>
              <a:t> </a:t>
            </a:r>
            <a:r>
              <a:rPr lang="fr-BE" sz="2400" b="1" dirty="0" err="1">
                <a:solidFill>
                  <a:srgbClr val="88787C"/>
                </a:solidFill>
                <a:ea typeface="EC Square Sans Cond Pro" charset="0"/>
                <a:cs typeface="EC Square Sans Cond Pro" charset="0"/>
              </a:rPr>
              <a:t>opportunities</a:t>
            </a:r>
            <a:r>
              <a:rPr lang="fr-BE" sz="2400" b="1" dirty="0">
                <a:solidFill>
                  <a:srgbClr val="88787C"/>
                </a:solidFill>
                <a:ea typeface="EC Square Sans Cond Pro" charset="0"/>
                <a:cs typeface="EC Square Sans Cond Pro" charset="0"/>
              </a:rPr>
              <a:t> – </a:t>
            </a: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8787C"/>
                </a:solidFill>
              </a:rPr>
              <a:t>M€ committed</a:t>
            </a:r>
            <a:endParaRPr lang="en-US" sz="2400" dirty="0">
              <a:solidFill>
                <a:srgbClr val="88787C"/>
              </a:solidFill>
            </a:endParaRP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88787C"/>
              </a:solidFill>
            </a:endParaRP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8787C"/>
                </a:solidFill>
              </a:rPr>
              <a:t>2018 Outputs</a:t>
            </a:r>
          </a:p>
          <a:p>
            <a:pPr marL="362661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88787C"/>
              </a:solidFill>
            </a:endParaRPr>
          </a:p>
          <a:p>
            <a:pPr marL="536039" lvl="1" indent="-167015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88787C"/>
                </a:solidFill>
              </a:rPr>
              <a:t>(44.600) - 200 jobs created in 2017</a:t>
            </a:r>
          </a:p>
          <a:p>
            <a:pPr marL="536039" lvl="1" indent="-167015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>
              <a:solidFill>
                <a:srgbClr val="88787C"/>
              </a:solidFill>
            </a:endParaRPr>
          </a:p>
          <a:p>
            <a:pPr marL="536039" lvl="1" indent="-167015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88787C"/>
                </a:solidFill>
              </a:rPr>
              <a:t>1 186 jobs maintained</a:t>
            </a:r>
          </a:p>
          <a:p>
            <a:pPr marL="536039" lvl="1" indent="-167015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>
              <a:solidFill>
                <a:srgbClr val="88787C"/>
              </a:solidFill>
            </a:endParaRPr>
          </a:p>
          <a:p>
            <a:pPr marL="536039" lvl="1" indent="-167015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88787C"/>
                </a:solidFill>
              </a:rPr>
              <a:t>(2133) - 86 MSMEs supported in 2017</a:t>
            </a:r>
          </a:p>
          <a:p>
            <a:pPr marL="536039" lvl="1" indent="-167015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>
              <a:solidFill>
                <a:srgbClr val="88787C"/>
              </a:solidFill>
            </a:endParaRPr>
          </a:p>
          <a:p>
            <a:pPr marL="536039" lvl="1" indent="-167015" defTabSz="9646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88787C"/>
                </a:solidFill>
              </a:rPr>
              <a:t>(48 000) 720 youth trained in 2017</a:t>
            </a: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endParaRPr lang="en-US" baseline="0" dirty="0">
              <a:solidFill>
                <a:srgbClr val="88787C"/>
              </a:solidFill>
            </a:endParaRP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r>
              <a:rPr lang="en-US" b="1" u="sng" baseline="0" dirty="0">
                <a:solidFill>
                  <a:srgbClr val="88787C"/>
                </a:solidFill>
              </a:rPr>
              <a:t>Job creation: </a:t>
            </a: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r>
              <a:rPr lang="en-US" baseline="0" dirty="0">
                <a:solidFill>
                  <a:srgbClr val="88787C"/>
                </a:solidFill>
              </a:rPr>
              <a:t>Double </a:t>
            </a:r>
            <a:r>
              <a:rPr lang="en-US" baseline="0" dirty="0" err="1">
                <a:solidFill>
                  <a:srgbClr val="88787C"/>
                </a:solidFill>
              </a:rPr>
              <a:t>approche</a:t>
            </a:r>
            <a:r>
              <a:rPr lang="en-US" baseline="0" dirty="0">
                <a:solidFill>
                  <a:srgbClr val="88787C"/>
                </a:solidFill>
              </a:rPr>
              <a:t>: </a:t>
            </a: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r>
              <a:rPr lang="en-US" baseline="0" dirty="0" err="1">
                <a:solidFill>
                  <a:srgbClr val="88787C"/>
                </a:solidFill>
              </a:rPr>
              <a:t>Dans</a:t>
            </a:r>
            <a:r>
              <a:rPr lang="en-US" baseline="0" dirty="0">
                <a:solidFill>
                  <a:srgbClr val="88787C"/>
                </a:solidFill>
              </a:rPr>
              <a:t> les pays </a:t>
            </a:r>
            <a:r>
              <a:rPr lang="en-US" baseline="0" dirty="0" err="1">
                <a:solidFill>
                  <a:srgbClr val="88787C"/>
                </a:solidFill>
              </a:rPr>
              <a:t>d'origine</a:t>
            </a:r>
            <a:r>
              <a:rPr lang="en-US" baseline="0" dirty="0">
                <a:solidFill>
                  <a:srgbClr val="88787C"/>
                </a:solidFill>
              </a:rPr>
              <a:t> de la migration</a:t>
            </a:r>
          </a:p>
          <a:p>
            <a:pPr marL="642420" lvl="1" indent="-175205">
              <a:buFontTx/>
              <a:buChar char="-"/>
              <a:tabLst>
                <a:tab pos="6815846" algn="r"/>
              </a:tabLst>
            </a:pPr>
            <a:r>
              <a:rPr lang="en-GB" dirty="0">
                <a:solidFill>
                  <a:srgbClr val="88787C"/>
                </a:solidFill>
              </a:rPr>
              <a:t>top priorities of the EUTF; </a:t>
            </a:r>
          </a:p>
          <a:p>
            <a:pPr marL="642420" lvl="1" indent="-175205">
              <a:buFontTx/>
              <a:buChar char="-"/>
              <a:tabLst>
                <a:tab pos="6815846" algn="r"/>
              </a:tabLst>
            </a:pPr>
            <a:r>
              <a:rPr lang="fr-BE" dirty="0">
                <a:solidFill>
                  <a:srgbClr val="88787C"/>
                </a:solidFill>
              </a:rPr>
              <a:t>Stimuler l'</a:t>
            </a:r>
            <a:r>
              <a:rPr lang="fr-BE" dirty="0" err="1">
                <a:solidFill>
                  <a:srgbClr val="88787C"/>
                </a:solidFill>
              </a:rPr>
              <a:t>entrepreunariat</a:t>
            </a:r>
            <a:r>
              <a:rPr lang="fr-BE" dirty="0">
                <a:solidFill>
                  <a:srgbClr val="88787C"/>
                </a:solidFill>
              </a:rPr>
              <a:t> au travers d'un soutien au </a:t>
            </a:r>
            <a:r>
              <a:rPr lang="fr-BE" dirty="0" err="1">
                <a:solidFill>
                  <a:srgbClr val="88787C"/>
                </a:solidFill>
              </a:rPr>
              <a:t>SMEs</a:t>
            </a:r>
            <a:endParaRPr lang="fr-BE" dirty="0">
              <a:solidFill>
                <a:srgbClr val="88787C"/>
              </a:solidFill>
            </a:endParaRPr>
          </a:p>
          <a:p>
            <a:pPr marL="642420" lvl="1" indent="-175205">
              <a:buFontTx/>
              <a:buChar char="-"/>
              <a:tabLst>
                <a:tab pos="6815846" algn="r"/>
              </a:tabLst>
            </a:pPr>
            <a:r>
              <a:rPr lang="fr-BE" dirty="0">
                <a:solidFill>
                  <a:srgbClr val="88787C"/>
                </a:solidFill>
              </a:rPr>
              <a:t>Former les plus vulnérables, </a:t>
            </a:r>
            <a:r>
              <a:rPr lang="fr-BE" dirty="0" err="1">
                <a:solidFill>
                  <a:srgbClr val="88787C"/>
                </a:solidFill>
              </a:rPr>
              <a:t>formal</a:t>
            </a:r>
            <a:r>
              <a:rPr lang="fr-BE" dirty="0">
                <a:solidFill>
                  <a:srgbClr val="88787C"/>
                </a:solidFill>
              </a:rPr>
              <a:t> and </a:t>
            </a:r>
            <a:r>
              <a:rPr lang="fr-BE" dirty="0" err="1">
                <a:solidFill>
                  <a:srgbClr val="88787C"/>
                </a:solidFill>
              </a:rPr>
              <a:t>unformal</a:t>
            </a:r>
            <a:r>
              <a:rPr lang="fr-BE" dirty="0">
                <a:solidFill>
                  <a:srgbClr val="88787C"/>
                </a:solidFill>
              </a:rPr>
              <a:t> TVET</a:t>
            </a:r>
          </a:p>
          <a:p>
            <a:pPr marL="642420" lvl="1" indent="-175205">
              <a:buFontTx/>
              <a:buChar char="-"/>
              <a:tabLst>
                <a:tab pos="6815846" algn="r"/>
              </a:tabLst>
            </a:pPr>
            <a:r>
              <a:rPr lang="fr-BE" dirty="0">
                <a:solidFill>
                  <a:srgbClr val="88787C"/>
                </a:solidFill>
              </a:rPr>
              <a:t>Favoriser l'auto-emploi</a:t>
            </a:r>
          </a:p>
          <a:p>
            <a:pPr marL="642420" lvl="1" indent="-175205">
              <a:buFontTx/>
              <a:buChar char="-"/>
              <a:tabLst>
                <a:tab pos="6815846" algn="r"/>
              </a:tabLst>
            </a:pPr>
            <a:r>
              <a:rPr lang="fr-BE" dirty="0">
                <a:solidFill>
                  <a:srgbClr val="88787C"/>
                </a:solidFill>
              </a:rPr>
              <a:t>Soutenir</a:t>
            </a:r>
            <a:r>
              <a:rPr lang="fr-BE" baseline="0" dirty="0">
                <a:solidFill>
                  <a:srgbClr val="88787C"/>
                </a:solidFill>
              </a:rPr>
              <a:t> la création d'emplois, y compris de court terme au travers de l'approche HIMO</a:t>
            </a:r>
          </a:p>
          <a:p>
            <a:pPr marL="642420" lvl="1" indent="-175205">
              <a:buFontTx/>
              <a:buChar char="-"/>
              <a:tabLst>
                <a:tab pos="6815846" algn="r"/>
              </a:tabLst>
            </a:pPr>
            <a:r>
              <a:rPr lang="fr-BE" baseline="0" dirty="0">
                <a:solidFill>
                  <a:srgbClr val="88787C"/>
                </a:solidFill>
              </a:rPr>
              <a:t>Favoriser l'accès au financement</a:t>
            </a:r>
            <a:endParaRPr lang="fr-BE" dirty="0">
              <a:solidFill>
                <a:srgbClr val="88787C"/>
              </a:solidFill>
            </a:endParaRP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r>
              <a:rPr lang="en-US" dirty="0" err="1">
                <a:solidFill>
                  <a:srgbClr val="88787C"/>
                </a:solidFill>
              </a:rPr>
              <a:t>Dans</a:t>
            </a:r>
            <a:r>
              <a:rPr lang="en-US" dirty="0">
                <a:solidFill>
                  <a:srgbClr val="88787C"/>
                </a:solidFill>
              </a:rPr>
              <a:t> les pays de transit, </a:t>
            </a:r>
            <a:r>
              <a:rPr lang="en-US" dirty="0" err="1">
                <a:solidFill>
                  <a:srgbClr val="88787C"/>
                </a:solidFill>
              </a:rPr>
              <a:t>offrir</a:t>
            </a:r>
            <a:r>
              <a:rPr lang="en-US" dirty="0">
                <a:solidFill>
                  <a:srgbClr val="88787C"/>
                </a:solidFill>
              </a:rPr>
              <a:t> des alternatives à </a:t>
            </a:r>
            <a:r>
              <a:rPr lang="en-US" dirty="0" err="1">
                <a:solidFill>
                  <a:srgbClr val="88787C"/>
                </a:solidFill>
              </a:rPr>
              <a:t>l'économie</a:t>
            </a:r>
            <a:r>
              <a:rPr lang="en-US" dirty="0">
                <a:solidFill>
                  <a:srgbClr val="88787C"/>
                </a:solidFill>
              </a:rPr>
              <a:t> </a:t>
            </a:r>
            <a:r>
              <a:rPr lang="en-US" dirty="0" err="1">
                <a:solidFill>
                  <a:srgbClr val="88787C"/>
                </a:solidFill>
              </a:rPr>
              <a:t>construite</a:t>
            </a:r>
            <a:r>
              <a:rPr lang="en-US" dirty="0">
                <a:solidFill>
                  <a:srgbClr val="88787C"/>
                </a:solidFill>
              </a:rPr>
              <a:t> </a:t>
            </a:r>
            <a:r>
              <a:rPr lang="en-US" dirty="0" err="1">
                <a:solidFill>
                  <a:srgbClr val="88787C"/>
                </a:solidFill>
              </a:rPr>
              <a:t>autour</a:t>
            </a:r>
            <a:r>
              <a:rPr lang="en-US" dirty="0">
                <a:solidFill>
                  <a:srgbClr val="88787C"/>
                </a:solidFill>
              </a:rPr>
              <a:t> de la migration </a:t>
            </a:r>
            <a:r>
              <a:rPr lang="en-US" dirty="0" err="1">
                <a:solidFill>
                  <a:srgbClr val="88787C"/>
                </a:solidFill>
              </a:rPr>
              <a:t>irrégulière</a:t>
            </a:r>
            <a:r>
              <a:rPr lang="en-US" dirty="0">
                <a:solidFill>
                  <a:srgbClr val="88787C"/>
                </a:solidFill>
              </a:rPr>
              <a:t>. </a:t>
            </a:r>
            <a:r>
              <a:rPr lang="en-US" dirty="0" err="1">
                <a:solidFill>
                  <a:srgbClr val="88787C"/>
                </a:solidFill>
              </a:rPr>
              <a:t>Projets</a:t>
            </a:r>
            <a:r>
              <a:rPr lang="en-US" dirty="0">
                <a:solidFill>
                  <a:srgbClr val="88787C"/>
                </a:solidFill>
              </a:rPr>
              <a:t> de </a:t>
            </a:r>
            <a:r>
              <a:rPr lang="en-US" dirty="0" err="1">
                <a:solidFill>
                  <a:srgbClr val="88787C"/>
                </a:solidFill>
              </a:rPr>
              <a:t>réintégration</a:t>
            </a:r>
            <a:r>
              <a:rPr lang="en-US" dirty="0">
                <a:solidFill>
                  <a:srgbClr val="88787C"/>
                </a:solidFill>
              </a:rPr>
              <a:t>, et de </a:t>
            </a:r>
            <a:r>
              <a:rPr lang="en-US" dirty="0" err="1">
                <a:solidFill>
                  <a:srgbClr val="88787C"/>
                </a:solidFill>
              </a:rPr>
              <a:t>résinsertion</a:t>
            </a:r>
            <a:r>
              <a:rPr lang="en-US" baseline="0" dirty="0">
                <a:solidFill>
                  <a:srgbClr val="88787C"/>
                </a:solidFill>
              </a:rPr>
              <a:t> des </a:t>
            </a:r>
            <a:r>
              <a:rPr lang="en-US" baseline="0" dirty="0" err="1">
                <a:solidFill>
                  <a:srgbClr val="88787C"/>
                </a:solidFill>
              </a:rPr>
              <a:t>anciens</a:t>
            </a:r>
            <a:r>
              <a:rPr lang="en-US" baseline="0" dirty="0">
                <a:solidFill>
                  <a:srgbClr val="88787C"/>
                </a:solidFill>
              </a:rPr>
              <a:t> </a:t>
            </a:r>
            <a:r>
              <a:rPr lang="en-US" baseline="0" dirty="0" err="1">
                <a:solidFill>
                  <a:srgbClr val="88787C"/>
                </a:solidFill>
              </a:rPr>
              <a:t>passeurs</a:t>
            </a:r>
            <a:r>
              <a:rPr lang="en-US" baseline="0" dirty="0">
                <a:solidFill>
                  <a:srgbClr val="88787C"/>
                </a:solidFill>
              </a:rPr>
              <a:t>. </a:t>
            </a:r>
            <a:endParaRPr lang="en-US" dirty="0">
              <a:solidFill>
                <a:srgbClr val="88787C"/>
              </a:solidFill>
            </a:endParaRP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r>
              <a:rPr lang="en-US" dirty="0" err="1">
                <a:solidFill>
                  <a:srgbClr val="88787C"/>
                </a:solidFill>
              </a:rPr>
              <a:t>Complété</a:t>
            </a:r>
            <a:r>
              <a:rPr lang="en-US" dirty="0">
                <a:solidFill>
                  <a:srgbClr val="88787C"/>
                </a:solidFill>
              </a:rPr>
              <a:t> par des actions </a:t>
            </a:r>
            <a:r>
              <a:rPr lang="en-US" dirty="0" err="1">
                <a:solidFill>
                  <a:srgbClr val="88787C"/>
                </a:solidFill>
              </a:rPr>
              <a:t>nationales</a:t>
            </a:r>
            <a:r>
              <a:rPr lang="en-US" dirty="0">
                <a:solidFill>
                  <a:srgbClr val="88787C"/>
                </a:solidFill>
              </a:rPr>
              <a:t> et </a:t>
            </a:r>
            <a:r>
              <a:rPr lang="en-US" dirty="0" err="1">
                <a:solidFill>
                  <a:srgbClr val="88787C"/>
                </a:solidFill>
              </a:rPr>
              <a:t>régionales</a:t>
            </a:r>
            <a:r>
              <a:rPr lang="en-US" dirty="0">
                <a:solidFill>
                  <a:srgbClr val="88787C"/>
                </a:solidFill>
              </a:rPr>
              <a:t>, y </a:t>
            </a:r>
            <a:r>
              <a:rPr lang="en-US" dirty="0" err="1">
                <a:solidFill>
                  <a:srgbClr val="88787C"/>
                </a:solidFill>
              </a:rPr>
              <a:t>compris</a:t>
            </a:r>
            <a:r>
              <a:rPr lang="en-US" dirty="0">
                <a:solidFill>
                  <a:srgbClr val="88787C"/>
                </a:solidFill>
              </a:rPr>
              <a:t> le PEI</a:t>
            </a:r>
            <a:r>
              <a:rPr lang="en-US" baseline="0" dirty="0">
                <a:solidFill>
                  <a:srgbClr val="88787C"/>
                </a:solidFill>
              </a:rPr>
              <a:t> (EIP) </a:t>
            </a: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endParaRPr lang="en-US" baseline="0" dirty="0">
              <a:solidFill>
                <a:srgbClr val="88787C"/>
              </a:solidFill>
            </a:endParaRP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endParaRPr lang="en-US" baseline="0" dirty="0">
              <a:solidFill>
                <a:srgbClr val="88787C"/>
              </a:solidFill>
            </a:endParaRPr>
          </a:p>
          <a:p>
            <a:pPr>
              <a:tabLst>
                <a:tab pos="6815846" algn="r"/>
              </a:tabLst>
            </a:pPr>
            <a:endParaRPr lang="en-GB" dirty="0">
              <a:solidFill>
                <a:srgbClr val="88787C"/>
              </a:solidFill>
            </a:endParaRPr>
          </a:p>
          <a:p>
            <a:pPr marL="642420" lvl="1" indent="-175205">
              <a:buFontTx/>
              <a:buChar char="-"/>
              <a:tabLst>
                <a:tab pos="6815846" algn="r"/>
              </a:tabLst>
            </a:pPr>
            <a:endParaRPr lang="en-US" dirty="0">
              <a:solidFill>
                <a:srgbClr val="88787C"/>
              </a:solidFill>
            </a:endParaRPr>
          </a:p>
          <a:p>
            <a:pPr marL="175205" indent="-175205">
              <a:buFontTx/>
              <a:buChar char="-"/>
              <a:tabLst>
                <a:tab pos="6815846" algn="r"/>
              </a:tabLst>
            </a:pPr>
            <a:endParaRPr lang="en-US" dirty="0">
              <a:solidFill>
                <a:srgbClr val="88787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F88C-6C09-7145-AA74-37899FA5AA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F88C-6C09-7145-AA74-37899FA5AA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Total decisions: 22 – </a:t>
            </a:r>
            <a:r>
              <a:rPr lang="fr-BE" baseline="0" dirty="0" err="1"/>
              <a:t>amount</a:t>
            </a:r>
            <a:r>
              <a:rPr lang="fr-BE" baseline="0" dirty="0"/>
              <a:t>: 392.503 MEUR</a:t>
            </a:r>
          </a:p>
          <a:p>
            <a:r>
              <a:rPr lang="fr-BE" baseline="0" dirty="0"/>
              <a:t>Total Contracts: 28 – </a:t>
            </a:r>
            <a:r>
              <a:rPr lang="fr-BE" baseline="0" dirty="0" err="1"/>
              <a:t>amount</a:t>
            </a:r>
            <a:r>
              <a:rPr lang="fr-BE" baseline="0" dirty="0"/>
              <a:t> : 261,452 MEUR  (1 </a:t>
            </a:r>
            <a:r>
              <a:rPr lang="fr-BE" baseline="0" dirty="0" err="1"/>
              <a:t>managed</a:t>
            </a:r>
            <a:r>
              <a:rPr lang="fr-BE" baseline="0" dirty="0"/>
              <a:t> at HQ </a:t>
            </a:r>
            <a:r>
              <a:rPr lang="fr-BE" baseline="0" dirty="0" err="1"/>
              <a:t>level</a:t>
            </a:r>
            <a:r>
              <a:rPr lang="fr-BE" baseline="0" dirty="0"/>
              <a:t>: ITC-EFI)- </a:t>
            </a:r>
            <a:r>
              <a:rPr lang="fr-BE" baseline="0" dirty="0" err="1"/>
              <a:t>soon</a:t>
            </a:r>
            <a:r>
              <a:rPr lang="fr-BE" baseline="0" dirty="0"/>
              <a:t> 2 more</a:t>
            </a:r>
          </a:p>
          <a:p>
            <a:endParaRPr lang="fr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F88C-6C09-7145-AA74-37899FA5AA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F88C-6C09-7145-AA74-37899FA5AA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013">
              <a:defRPr/>
            </a:pPr>
            <a:fld id="{BDE9F88C-6C09-7145-AA74-37899FA5AA1C}" type="slidenum">
              <a:rPr lang="en-US">
                <a:solidFill>
                  <a:srgbClr val="000000"/>
                </a:solidFill>
              </a:rPr>
              <a:pPr defTabSz="926013"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0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42464" r="66393"/>
          <a:stretch/>
        </p:blipFill>
        <p:spPr>
          <a:xfrm>
            <a:off x="8284911" y="377570"/>
            <a:ext cx="530196" cy="4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3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33" y="5852855"/>
            <a:ext cx="1412155" cy="4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7" b="-15383"/>
          <a:stretch/>
        </p:blipFill>
        <p:spPr>
          <a:xfrm>
            <a:off x="7400432" y="5852855"/>
            <a:ext cx="773620" cy="5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1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emblem + sign-off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591792" y="5953323"/>
            <a:ext cx="1630250" cy="357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Funded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42464" r="66393"/>
          <a:stretch/>
        </p:blipFill>
        <p:spPr>
          <a:xfrm>
            <a:off x="8282392" y="5880371"/>
            <a:ext cx="530196" cy="4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1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273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273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2734" fontAlgn="auto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27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83988" cy="1196658"/>
          </a:xfrm>
          <a:prstGeom prst="rect">
            <a:avLst/>
          </a:prstGeom>
          <a:solidFill>
            <a:srgbClr val="88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2734" fontAlgn="auto">
              <a:spcBef>
                <a:spcPts val="0"/>
              </a:spcBef>
              <a:spcAft>
                <a:spcPts val="0"/>
              </a:spcAft>
            </a:pPr>
            <a:endParaRPr lang="en-US" sz="1766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796168" rtl="0" eaLnBrk="1" latinLnBrk="0" hangingPunct="1">
        <a:lnSpc>
          <a:spcPct val="90000"/>
        </a:lnSpc>
        <a:spcBef>
          <a:spcPct val="0"/>
        </a:spcBef>
        <a:buNone/>
        <a:defRPr sz="38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042" indent="-199042" algn="l" defTabSz="7961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2438" kern="1200">
          <a:solidFill>
            <a:schemeClr val="tx1"/>
          </a:solidFill>
          <a:latin typeface="+mn-lt"/>
          <a:ea typeface="+mn-ea"/>
          <a:cs typeface="+mn-cs"/>
        </a:defRPr>
      </a:lvl1pPr>
      <a:lvl2pPr marL="597126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995210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93294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4pPr>
      <a:lvl5pPr marL="1791378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5pPr>
      <a:lvl6pPr marL="2189462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6pPr>
      <a:lvl7pPr marL="2587546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7pPr>
      <a:lvl8pPr marL="2985630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8pPr>
      <a:lvl9pPr marL="3383714" indent="-199042" algn="l" defTabSz="796168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1pPr>
      <a:lvl2pPr marL="398084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2pPr>
      <a:lvl3pPr marL="796168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3pPr>
      <a:lvl4pPr marL="1194252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4pPr>
      <a:lvl5pPr marL="1592336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5pPr>
      <a:lvl6pPr marL="1990420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6pPr>
      <a:lvl7pPr marL="2388504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7pPr>
      <a:lvl8pPr marL="2786588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8pPr>
      <a:lvl9pPr marL="3184672" algn="l" defTabSz="796168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rustfundforafri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rinne.Salinas@ec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2. Sectors\EUTF Sahel &amp; Lac Tchad\7 Communication &amp; Visibilité\11. Pictures &amp; videos\Burkina\2M8A1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t="9015" r="29346" b="8224"/>
          <a:stretch/>
        </p:blipFill>
        <p:spPr bwMode="auto">
          <a:xfrm>
            <a:off x="0" y="1187968"/>
            <a:ext cx="2896891" cy="56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74" y="2385978"/>
            <a:ext cx="549005" cy="650613"/>
          </a:xfrm>
          <a:prstGeom prst="rect">
            <a:avLst/>
          </a:prstGeom>
        </p:spPr>
      </p:pic>
      <p:sp>
        <p:nvSpPr>
          <p:cNvPr id="87" name="Text Placeholder 2"/>
          <p:cNvSpPr txBox="1">
            <a:spLocks/>
          </p:cNvSpPr>
          <p:nvPr/>
        </p:nvSpPr>
        <p:spPr>
          <a:xfrm>
            <a:off x="827249" y="4156303"/>
            <a:ext cx="1885244" cy="1012809"/>
          </a:xfrm>
          <a:prstGeom prst="rect">
            <a:avLst/>
          </a:prstGeom>
        </p:spPr>
        <p:txBody>
          <a:bodyPr>
            <a:no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808" dirty="0">
              <a:solidFill>
                <a:prstClr val="white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3086100" y="475487"/>
            <a:ext cx="5465413" cy="870065"/>
          </a:xfrm>
          <a:prstGeom prst="rect">
            <a:avLst/>
          </a:prstGeom>
        </p:spPr>
        <p:txBody>
          <a:bodyPr>
            <a:norm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808" dirty="0">
              <a:solidFill>
                <a:prstClr val="white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6892" y="1184053"/>
            <a:ext cx="6247109" cy="5691824"/>
          </a:xfrm>
          <a:prstGeom prst="rect">
            <a:avLst/>
          </a:prstGeom>
          <a:solidFill>
            <a:srgbClr val="88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2734" fontAlgn="auto">
              <a:spcBef>
                <a:spcPts val="0"/>
              </a:spcBef>
              <a:spcAft>
                <a:spcPts val="0"/>
              </a:spcAft>
            </a:pPr>
            <a:endParaRPr lang="en-US" sz="2661" i="1" dirty="0">
              <a:solidFill>
                <a:prstClr val="white"/>
              </a:solidFill>
              <a:latin typeface="EC Square Sans Cond Pro" panose="020B0506040000020004" pitchFamily="34" charset="0"/>
            </a:endParaRPr>
          </a:p>
          <a:p>
            <a:pPr algn="ctr" defTabSz="962734" fontAlgn="auto">
              <a:spcBef>
                <a:spcPts val="0"/>
              </a:spcBef>
              <a:spcAft>
                <a:spcPts val="0"/>
              </a:spcAft>
            </a:pPr>
            <a:endParaRPr lang="en-US" sz="2661" i="1" dirty="0">
              <a:solidFill>
                <a:prstClr val="white"/>
              </a:solidFill>
              <a:latin typeface="EC Square Sans Cond Pro" panose="020B0506040000020004" pitchFamily="34" charset="0"/>
            </a:endParaRPr>
          </a:p>
          <a:p>
            <a:pPr algn="ctr" defTabSz="962734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prstClr val="white"/>
                </a:solidFill>
                <a:latin typeface="Comic Sans MS" panose="030F0702030302020204" pitchFamily="66" charset="0"/>
              </a:rPr>
              <a:t>Involving African diasporas in supporting </a:t>
            </a:r>
          </a:p>
          <a:p>
            <a:pPr lvl="0" algn="ctr" defTabSz="962734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3600" b="1" kern="0" cap="small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Employment, Employability and Local productive investments </a:t>
            </a:r>
          </a:p>
          <a:p>
            <a:pPr lvl="0" algn="ctr" defTabSz="962734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prstClr val="white"/>
                </a:solidFill>
                <a:latin typeface="Comic Sans MS" panose="030F0702030302020204" pitchFamily="66" charset="0"/>
              </a:rPr>
              <a:t>in Sahel and Lake Chad region</a:t>
            </a:r>
          </a:p>
          <a:p>
            <a:pPr algn="ctr" defTabSz="962734" fontAlgn="auto">
              <a:spcBef>
                <a:spcPts val="0"/>
              </a:spcBef>
              <a:spcAft>
                <a:spcPts val="0"/>
              </a:spcAft>
            </a:pPr>
            <a:endParaRPr lang="en-US" sz="2661" i="1" dirty="0">
              <a:solidFill>
                <a:prstClr val="white"/>
              </a:solidFill>
              <a:latin typeface="EC Square Sans Cond Pro" panose="020B0506040000020004" pitchFamily="34" charset="0"/>
            </a:endParaRPr>
          </a:p>
          <a:p>
            <a:pPr algn="r" defTabSz="962734" fontAlgn="auto">
              <a:spcBef>
                <a:spcPts val="0"/>
              </a:spcBef>
              <a:spcAft>
                <a:spcPts val="0"/>
              </a:spcAft>
            </a:pPr>
            <a:r>
              <a:rPr lang="en-US" sz="2661" i="1" dirty="0" smtClean="0">
                <a:solidFill>
                  <a:prstClr val="white"/>
                </a:solidFill>
                <a:latin typeface="EC Square Sans Cond Pro" panose="020B0506040000020004" pitchFamily="34" charset="0"/>
              </a:rPr>
              <a:t>03/04/2019</a:t>
            </a:r>
            <a:endParaRPr lang="en-US" sz="2661" i="1" dirty="0">
              <a:solidFill>
                <a:prstClr val="white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88928"/>
            <a:ext cx="9279384" cy="911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2734" fontAlgn="auto">
              <a:spcBef>
                <a:spcPts val="0"/>
              </a:spcBef>
              <a:spcAft>
                <a:spcPts val="0"/>
              </a:spcAft>
            </a:pPr>
            <a:endParaRPr lang="en-US" sz="2661" dirty="0">
              <a:solidFill>
                <a:prstClr val="white"/>
              </a:solidFill>
              <a:latin typeface="EC Square Sans Cond Pro" panose="020B0506040000020004" pitchFamily="34" charset="0"/>
            </a:endParaRPr>
          </a:p>
          <a:p>
            <a:pPr lvl="0" algn="ctr" defTabSz="962734" fontAlgn="auto">
              <a:spcBef>
                <a:spcPts val="0"/>
              </a:spcBef>
              <a:spcAft>
                <a:spcPts val="0"/>
              </a:spcAft>
            </a:pPr>
            <a:r>
              <a:rPr lang="en-US" sz="2661" dirty="0">
                <a:solidFill>
                  <a:prstClr val="white"/>
                </a:solidFill>
                <a:latin typeface="EC Square Sans Cond Pro" panose="020B0506040000020004" pitchFamily="34" charset="0"/>
              </a:rPr>
              <a:t>European Union Emergency Trust Fund for Africa</a:t>
            </a:r>
          </a:p>
        </p:txBody>
      </p:sp>
    </p:spTree>
    <p:extLst>
      <p:ext uri="{BB962C8B-B14F-4D97-AF65-F5344CB8AC3E}">
        <p14:creationId xmlns:p14="http://schemas.microsoft.com/office/powerpoint/2010/main" val="209835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2. Sectors\EUTF Sahel &amp; Lac Tchad\7 Communication &amp; Visibilité\11. Pictures &amp; videos\Niger\IOM\Enregistrement des migrants - IOM Nig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6625" r="32128"/>
          <a:stretch/>
        </p:blipFill>
        <p:spPr bwMode="auto">
          <a:xfrm>
            <a:off x="0" y="1196752"/>
            <a:ext cx="4245069" cy="56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1539" y="1196752"/>
            <a:ext cx="6247109" cy="5727450"/>
          </a:xfrm>
          <a:prstGeom prst="rect">
            <a:avLst/>
          </a:prstGeom>
          <a:solidFill>
            <a:srgbClr val="AFC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80000" rIns="432000" bIns="180000" rtlCol="0" anchor="t" anchorCtr="0"/>
          <a:lstStyle/>
          <a:p>
            <a:pPr>
              <a:tabLst>
                <a:tab pos="6731000" algn="r"/>
              </a:tabLs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EUTF Valetta constitutive Act stated a focus on activities that contribute to :</a:t>
            </a:r>
          </a:p>
          <a:p>
            <a:pPr>
              <a:tabLst>
                <a:tab pos="6731000" algn="r"/>
              </a:tabLst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tabLst>
                <a:tab pos="6731000" algn="r"/>
              </a:tabLs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Establishing economic programmes that create employment opportunities, especially for young people and women in local communities, with a </a:t>
            </a:r>
            <a:r>
              <a:rPr lang="en-GB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focus on vocational training and creation of micro and small enterprises</a:t>
            </a:r>
          </a:p>
          <a:p>
            <a:pPr>
              <a:tabLst>
                <a:tab pos="6731000" algn="r"/>
              </a:tabLst>
            </a:pPr>
            <a:endParaRPr lang="en-GB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tabLst>
                <a:tab pos="6731000" algn="r"/>
              </a:tabLst>
            </a:pPr>
            <a:r>
              <a:rPr lang="en-GB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A special focus is given to involving the diaspora to this endeavour</a:t>
            </a:r>
          </a:p>
          <a:p>
            <a:pPr>
              <a:tabLst>
                <a:tab pos="6731000" algn="r"/>
              </a:tabLst>
            </a:pPr>
            <a:endParaRPr lang="fr-BE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tabLst>
                <a:tab pos="6731000" algn="r"/>
              </a:tabLst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tabLst>
                <a:tab pos="6731000" algn="r"/>
              </a:tabLst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0" y="250625"/>
            <a:ext cx="8286993" cy="668949"/>
          </a:xfrm>
          <a:prstGeom prst="rect">
            <a:avLst/>
          </a:prstGeom>
          <a:noFill/>
        </p:spPr>
        <p:txBody>
          <a:bodyPr wrap="square" lIns="139809" tIns="69905" rIns="139809" bIns="69905" rtlCol="0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32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Our mandate</a:t>
            </a:r>
            <a:endParaRPr lang="fr-BE" sz="2800" b="1" dirty="0">
              <a:solidFill>
                <a:schemeClr val="bg1"/>
              </a:solidFill>
              <a:latin typeface="Comic Sans MS" panose="030F0702030302020204" pitchFamily="66" charset="0"/>
              <a:ea typeface="EC Square Sans Cond Pro" charset="0"/>
              <a:cs typeface="EC Square Sans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0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6280" y="1166177"/>
            <a:ext cx="6247721" cy="5691824"/>
          </a:xfrm>
          <a:prstGeom prst="rect">
            <a:avLst/>
          </a:prstGeom>
          <a:solidFill>
            <a:srgbClr val="A4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80000" rIns="432000" bIns="180000" rtlCol="0" anchor="t" anchorCtr="0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31000" algn="r"/>
              </a:tabLst>
            </a:pPr>
            <a:r>
              <a:rPr lang="en-GB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Support the (</a:t>
            </a:r>
            <a:r>
              <a:rPr lang="en-GB" sz="2000" b="1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Labor</a:t>
            </a:r>
            <a:r>
              <a:rPr lang="en-GB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) – SUPPLY </a:t>
            </a:r>
            <a:r>
              <a:rPr lang="en-GB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increase youth employability /skills /eco-social empowerment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31000" algn="r"/>
              </a:tabLst>
            </a:pPr>
            <a:r>
              <a:rPr lang="en-GB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Support the (</a:t>
            </a:r>
            <a:r>
              <a:rPr lang="en-GB" sz="2000" b="1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Labor</a:t>
            </a:r>
            <a:r>
              <a:rPr lang="en-GB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) - DEMAND</a:t>
            </a:r>
            <a:r>
              <a:rPr lang="en-GB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: SMEs development,  market access, financial market , facilitate investments, VC  and sustainable rural growth, creating an enabling environment in regions of Origin/Return </a:t>
            </a:r>
          </a:p>
          <a:p>
            <a:pPr>
              <a:spcAft>
                <a:spcPts val="600"/>
              </a:spcAft>
              <a:tabLst>
                <a:tab pos="6731000" algn="r"/>
              </a:tabLst>
            </a:pPr>
            <a:r>
              <a:rPr lang="fr-BE" sz="18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+ </a:t>
            </a:r>
            <a:r>
              <a:rPr lang="fr-BE" sz="1800" i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Enabling</a:t>
            </a:r>
            <a:r>
              <a:rPr lang="fr-BE" sz="18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business </a:t>
            </a:r>
            <a:r>
              <a:rPr lang="fr-BE" sz="1800" i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environment</a:t>
            </a:r>
            <a:r>
              <a:rPr lang="fr-BE" sz="18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to </a:t>
            </a:r>
            <a:r>
              <a:rPr lang="fr-BE" sz="1800" i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attract</a:t>
            </a:r>
            <a:r>
              <a:rPr lang="fr-BE" sz="18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FDI</a:t>
            </a:r>
            <a:endParaRPr lang="en-GB" sz="1800" i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  <a:tabLst>
                <a:tab pos="6731000" algn="r"/>
              </a:tabLs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Fully integrating : secondary education, dual TVET, HIMO, VC, rural economic development, entrepreneurship,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diaspora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involvement, inclusive finance, access to finance and BDS for SMEs….                    </a:t>
            </a:r>
          </a:p>
          <a:p>
            <a:pPr>
              <a:spcAft>
                <a:spcPts val="600"/>
              </a:spcAft>
              <a:tabLst>
                <a:tab pos="6731000" algn="r"/>
              </a:tabLst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>
          <a:xfrm>
            <a:off x="827249" y="4156302"/>
            <a:ext cx="1885244" cy="1012809"/>
          </a:xfrm>
          <a:prstGeom prst="rect">
            <a:avLst/>
          </a:prstGeom>
        </p:spPr>
        <p:txBody>
          <a:bodyPr>
            <a:no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8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145" name="Text Placeholder 4"/>
          <p:cNvSpPr txBox="1">
            <a:spLocks/>
          </p:cNvSpPr>
          <p:nvPr/>
        </p:nvSpPr>
        <p:spPr>
          <a:xfrm>
            <a:off x="3631307" y="5027910"/>
            <a:ext cx="2108366" cy="874773"/>
          </a:xfrm>
          <a:prstGeom prst="rect">
            <a:avLst/>
          </a:prstGeom>
        </p:spPr>
        <p:txBody>
          <a:bodyPr/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85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058" y="1302834"/>
            <a:ext cx="5927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0" y="250625"/>
            <a:ext cx="8286993" cy="536989"/>
          </a:xfrm>
          <a:prstGeom prst="rect">
            <a:avLst/>
          </a:prstGeom>
          <a:noFill/>
        </p:spPr>
        <p:txBody>
          <a:bodyPr wrap="square" lIns="139809" tIns="69905" rIns="139809" bIns="69905" rtlCol="0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OUR two-fold APPROACH under EUTF Priority 1 </a:t>
            </a:r>
          </a:p>
        </p:txBody>
      </p:sp>
      <p:pic>
        <p:nvPicPr>
          <p:cNvPr id="8" name="Picture 3" descr="U:\2. Sectors\EUTF Sahel &amp; Lac Tchad\7 Communication &amp; Visibilité\11. Pictures &amp; videos\Mauritanie\SAH-MR-04 - OIT GIZ Création emplois décents jeunes et migrants pêche artisanale OIT GIZ\_DSC60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7" t="7298" r="36212"/>
          <a:stretch/>
        </p:blipFill>
        <p:spPr bwMode="auto">
          <a:xfrm>
            <a:off x="-1" y="1190330"/>
            <a:ext cx="2896281" cy="56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0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7825" y="1178299"/>
            <a:ext cx="6156176" cy="56918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tabLst>
                <a:tab pos="6731000" algn="r"/>
              </a:tabLst>
            </a:pP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Update end 2018 – </a:t>
            </a:r>
            <a:endParaRPr lang="fr-BE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6731000" algn="r"/>
              </a:tabLst>
            </a:pPr>
            <a:r>
              <a:rPr lang="fr-B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22 decisions : 392.503 MEUR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6731000" algn="r"/>
              </a:tabLst>
            </a:pPr>
            <a:r>
              <a:rPr lang="fr-B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28 contracts : 261.452 MEUR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tabLst>
                <a:tab pos="6731000" algn="r"/>
              </a:tabLst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tabLst>
                <a:tab pos="6731000" algn="r"/>
              </a:tabLst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 focus on diaspora in EUTF employment creation programmes in 2018/2019 : </a:t>
            </a:r>
            <a:endParaRPr lang="en-GB" sz="24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31000" algn="r"/>
              </a:tabLs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Senegal : PASPED – PAISD (2 projects budget: 24,3 MEUR)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31000" algn="r"/>
              </a:tabLs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Gambia: Make it in the Gambia – (1 project - budget : 23 /1MEUR)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31000" algn="r"/>
              </a:tabLs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Mali: PAIDM (1 project - Budget 6/1 MEUR for IFAD (crowd funding)</a:t>
            </a:r>
          </a:p>
          <a:p>
            <a:pPr>
              <a:tabLst>
                <a:tab pos="6731000" algn="r"/>
              </a:tabLst>
            </a:pP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Update pipeline 2019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31000" algn="r"/>
              </a:tabLs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Ghana: Green jobs in rural areas (pipeline next OPCOM) 20 MEUR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31000" algn="r"/>
              </a:tabLst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>
          <a:xfrm>
            <a:off x="827249" y="4156302"/>
            <a:ext cx="1885244" cy="1012809"/>
          </a:xfrm>
          <a:prstGeom prst="rect">
            <a:avLst/>
          </a:prstGeom>
        </p:spPr>
        <p:txBody>
          <a:bodyPr>
            <a:no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8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113" name="Text Placeholder 3"/>
          <p:cNvSpPr txBox="1">
            <a:spLocks/>
          </p:cNvSpPr>
          <p:nvPr/>
        </p:nvSpPr>
        <p:spPr>
          <a:xfrm>
            <a:off x="6123251" y="2818162"/>
            <a:ext cx="2145988" cy="1072905"/>
          </a:xfrm>
          <a:prstGeom prst="rect">
            <a:avLst/>
          </a:prstGeom>
        </p:spPr>
        <p:txBody>
          <a:bodyPr>
            <a:norm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8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145" name="Text Placeholder 4"/>
          <p:cNvSpPr txBox="1">
            <a:spLocks/>
          </p:cNvSpPr>
          <p:nvPr/>
        </p:nvSpPr>
        <p:spPr>
          <a:xfrm>
            <a:off x="3631307" y="5027910"/>
            <a:ext cx="2108366" cy="874773"/>
          </a:xfrm>
          <a:prstGeom prst="rect">
            <a:avLst/>
          </a:prstGeom>
        </p:spPr>
        <p:txBody>
          <a:bodyPr/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85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3137967" y="1645936"/>
            <a:ext cx="5465413" cy="870065"/>
          </a:xfrm>
          <a:prstGeom prst="rect">
            <a:avLst/>
          </a:prstGeom>
        </p:spPr>
        <p:txBody>
          <a:bodyPr>
            <a:norm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8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1" r="6249"/>
          <a:stretch/>
        </p:blipFill>
        <p:spPr bwMode="auto">
          <a:xfrm>
            <a:off x="0" y="1178299"/>
            <a:ext cx="2987824" cy="5691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8"/>
          <p:cNvSpPr txBox="1"/>
          <p:nvPr/>
        </p:nvSpPr>
        <p:spPr>
          <a:xfrm>
            <a:off x="0" y="250625"/>
            <a:ext cx="8286993" cy="536989"/>
          </a:xfrm>
          <a:prstGeom prst="rect">
            <a:avLst/>
          </a:prstGeom>
          <a:noFill/>
        </p:spPr>
        <p:txBody>
          <a:bodyPr wrap="square" lIns="139809" tIns="69905" rIns="139809" bIns="69905" rtlCol="0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24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OUR ENGAGEMENT /CONTRACTING STATUS </a:t>
            </a:r>
          </a:p>
        </p:txBody>
      </p:sp>
    </p:spTree>
    <p:extLst>
      <p:ext uri="{BB962C8B-B14F-4D97-AF65-F5344CB8AC3E}">
        <p14:creationId xmlns:p14="http://schemas.microsoft.com/office/powerpoint/2010/main" val="330934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99697" y="1166177"/>
            <a:ext cx="6144304" cy="5691824"/>
          </a:xfrm>
          <a:prstGeom prst="rect">
            <a:avLst/>
          </a:prstGeom>
          <a:solidFill>
            <a:srgbClr val="A4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FontTx/>
              <a:buChar char="•"/>
            </a:pP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In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difficult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- fragile-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economic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environment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where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most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'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doing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business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indicators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' are </a:t>
            </a:r>
            <a:r>
              <a:rPr lang="fr-BE" sz="2000" b="1" i="1" kern="0" dirty="0">
                <a:solidFill>
                  <a:srgbClr val="FF0000"/>
                </a:solidFill>
                <a:latin typeface="Verdana"/>
              </a:rPr>
              <a:t>RED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…Is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there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an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advocacy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2000" b="1" i="1" kern="0" dirty="0" err="1">
                <a:solidFill>
                  <a:schemeClr val="bg1"/>
                </a:solidFill>
                <a:latin typeface="Verdana"/>
              </a:rPr>
              <a:t>role</a:t>
            </a:r>
            <a:r>
              <a:rPr lang="fr-BE" sz="2000" b="1" i="1" kern="0" dirty="0">
                <a:solidFill>
                  <a:schemeClr val="bg1"/>
                </a:solidFill>
                <a:latin typeface="Verdana"/>
              </a:rPr>
              <a:t> for diaspora ? 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FontTx/>
              <a:buChar char="•"/>
            </a:pP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1</a:t>
            </a:r>
            <a:r>
              <a:rPr lang="fr-BE" sz="1800" b="1" i="1" kern="0" dirty="0">
                <a:solidFill>
                  <a:srgbClr val="FF0000"/>
                </a:solidFill>
                <a:latin typeface="Verdana"/>
              </a:rPr>
              <a:t>. Lobby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;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advocating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cutting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red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tape,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creating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a more business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enabling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environment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?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FontTx/>
              <a:buChar char="•"/>
            </a:pPr>
            <a:r>
              <a:rPr lang="fr-BE" sz="2000" i="1" kern="0" dirty="0">
                <a:solidFill>
                  <a:schemeClr val="bg1"/>
                </a:solidFill>
                <a:latin typeface="Verdana"/>
              </a:rPr>
              <a:t>2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. </a:t>
            </a:r>
            <a:r>
              <a:rPr lang="fr-BE" sz="1800" b="1" i="1" kern="0" dirty="0">
                <a:solidFill>
                  <a:srgbClr val="FF0000"/>
                </a:solidFill>
                <a:latin typeface="Verdana"/>
              </a:rPr>
              <a:t>Businessmen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allowing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'</a:t>
            </a:r>
            <a:r>
              <a:rPr lang="fr-BE" sz="1800" b="1" i="1" kern="0" dirty="0" err="1">
                <a:solidFill>
                  <a:schemeClr val="bg1"/>
                </a:solidFill>
                <a:latin typeface="Verdana"/>
              </a:rPr>
              <a:t>informal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' business to </a:t>
            </a:r>
            <a:r>
              <a:rPr lang="fr-BE" sz="1800" b="1" i="1" kern="0" dirty="0" err="1">
                <a:solidFill>
                  <a:schemeClr val="bg1"/>
                </a:solidFill>
                <a:latin typeface="Verdana"/>
              </a:rPr>
              <a:t>grow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b="1" i="1" kern="0" dirty="0" err="1">
                <a:solidFill>
                  <a:schemeClr val="bg1"/>
                </a:solidFill>
                <a:latin typeface="Verdana"/>
              </a:rPr>
              <a:t>formal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,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create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jobs and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become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more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competitive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with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improved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governance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structure, local and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regional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market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access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, and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employment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?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FontTx/>
              <a:buChar char="•"/>
            </a:pPr>
            <a:r>
              <a:rPr lang="fr-BE" sz="2000" i="1" kern="0" dirty="0">
                <a:solidFill>
                  <a:schemeClr val="bg1"/>
                </a:solidFill>
                <a:latin typeface="Verdana"/>
              </a:rPr>
              <a:t>3</a:t>
            </a:r>
            <a:r>
              <a:rPr lang="fr-BE" sz="1800" i="1" kern="0" dirty="0">
                <a:solidFill>
                  <a:srgbClr val="FF0000"/>
                </a:solidFill>
                <a:latin typeface="Verdana"/>
              </a:rPr>
              <a:t>. </a:t>
            </a:r>
            <a:r>
              <a:rPr lang="fr-BE" sz="1800" b="1" i="1" kern="0" dirty="0">
                <a:solidFill>
                  <a:srgbClr val="FF0000"/>
                </a:solidFill>
                <a:latin typeface="Verdana"/>
              </a:rPr>
              <a:t>Investment</a:t>
            </a:r>
            <a:r>
              <a:rPr lang="fr-BE" sz="1800" i="1" kern="0" dirty="0">
                <a:solidFill>
                  <a:srgbClr val="FF0000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engaging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into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intermediation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and dialogue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with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financial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 institutions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both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in Europe and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Africa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in 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support of </a:t>
            </a:r>
            <a:r>
              <a:rPr lang="fr-BE" sz="1800" b="1" i="1" kern="0" dirty="0" err="1">
                <a:solidFill>
                  <a:schemeClr val="bg1"/>
                </a:solidFill>
                <a:latin typeface="Verdana"/>
              </a:rPr>
              <a:t>SMEs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growth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?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FontTx/>
              <a:buChar char="•"/>
            </a:pP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4</a:t>
            </a:r>
            <a:r>
              <a:rPr lang="fr-BE" sz="1800" b="1" i="1" kern="0" dirty="0">
                <a:solidFill>
                  <a:srgbClr val="FF0000"/>
                </a:solidFill>
                <a:latin typeface="Verdana"/>
              </a:rPr>
              <a:t>. Experts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engaging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on </a:t>
            </a:r>
            <a:r>
              <a:rPr lang="fr-BE" sz="1800" b="1" i="1" kern="0" dirty="0" err="1">
                <a:solidFill>
                  <a:schemeClr val="bg1"/>
                </a:solidFill>
                <a:latin typeface="Verdana"/>
              </a:rPr>
              <a:t>skills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 gap </a:t>
            </a:r>
            <a:r>
              <a:rPr lang="fr-BE" sz="1800" b="1" i="1" kern="0" dirty="0" err="1">
                <a:solidFill>
                  <a:schemeClr val="bg1"/>
                </a:solidFill>
                <a:latin typeface="Verdana"/>
              </a:rPr>
              <a:t>analysis</a:t>
            </a:r>
            <a:r>
              <a:rPr lang="fr-BE" sz="1800" b="1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through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dialogues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between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TVET institutions,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Private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sector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 and KEY diaspora </a:t>
            </a:r>
            <a:r>
              <a:rPr lang="fr-BE" sz="1800" i="1" kern="0" dirty="0" err="1">
                <a:solidFill>
                  <a:schemeClr val="bg1"/>
                </a:solidFill>
                <a:latin typeface="Verdana"/>
              </a:rPr>
              <a:t>members</a:t>
            </a:r>
            <a:r>
              <a:rPr lang="fr-BE" sz="1800" i="1" kern="0" dirty="0">
                <a:solidFill>
                  <a:schemeClr val="bg1"/>
                </a:solidFill>
                <a:latin typeface="Verdana"/>
              </a:rPr>
              <a:t>. </a:t>
            </a:r>
          </a:p>
        </p:txBody>
      </p:sp>
      <p:sp>
        <p:nvSpPr>
          <p:cNvPr id="87" name="Text Placeholder 2"/>
          <p:cNvSpPr txBox="1">
            <a:spLocks/>
          </p:cNvSpPr>
          <p:nvPr/>
        </p:nvSpPr>
        <p:spPr>
          <a:xfrm>
            <a:off x="827249" y="4156302"/>
            <a:ext cx="1885244" cy="1012809"/>
          </a:xfrm>
          <a:prstGeom prst="rect">
            <a:avLst/>
          </a:prstGeom>
        </p:spPr>
        <p:txBody>
          <a:bodyPr>
            <a:no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8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145" name="Text Placeholder 4"/>
          <p:cNvSpPr txBox="1">
            <a:spLocks/>
          </p:cNvSpPr>
          <p:nvPr/>
        </p:nvSpPr>
        <p:spPr>
          <a:xfrm>
            <a:off x="3631307" y="5027910"/>
            <a:ext cx="2108366" cy="874773"/>
          </a:xfrm>
          <a:prstGeom prst="rect">
            <a:avLst/>
          </a:prstGeom>
        </p:spPr>
        <p:txBody>
          <a:bodyPr/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85" dirty="0">
              <a:solidFill>
                <a:schemeClr val="bg1"/>
              </a:solidFill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058" y="1302834"/>
            <a:ext cx="5927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5" r="13358"/>
          <a:stretch/>
        </p:blipFill>
        <p:spPr bwMode="auto">
          <a:xfrm>
            <a:off x="0" y="1174862"/>
            <a:ext cx="3000547" cy="568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/>
          <p:cNvSpPr txBox="1"/>
          <p:nvPr/>
        </p:nvSpPr>
        <p:spPr>
          <a:xfrm>
            <a:off x="0" y="250625"/>
            <a:ext cx="8286993" cy="602905"/>
          </a:xfrm>
          <a:prstGeom prst="rect">
            <a:avLst/>
          </a:prstGeom>
          <a:noFill/>
        </p:spPr>
        <p:txBody>
          <a:bodyPr wrap="square" lIns="139809" tIns="69905" rIns="139809" bIns="69905" rtlCol="0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Added value of diaspora in EUTF </a:t>
            </a:r>
            <a:r>
              <a:rPr lang="fr-BE" sz="2800" b="1" kern="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projects</a:t>
            </a:r>
            <a:endParaRPr lang="fr-BE" sz="2800" b="1" i="1" kern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9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2"/>
          <p:cNvSpPr txBox="1">
            <a:spLocks/>
          </p:cNvSpPr>
          <p:nvPr/>
        </p:nvSpPr>
        <p:spPr>
          <a:xfrm>
            <a:off x="827249" y="4156302"/>
            <a:ext cx="1885244" cy="1012809"/>
          </a:xfrm>
          <a:prstGeom prst="rect">
            <a:avLst/>
          </a:prstGeom>
        </p:spPr>
        <p:txBody>
          <a:bodyPr>
            <a:no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67019" rtl="0" eaLnBrk="1" fontAlgn="base" latinLnBrk="0" hangingPunct="1">
              <a:lnSpc>
                <a:spcPct val="90000"/>
              </a:lnSpc>
              <a:spcBef>
                <a:spcPts val="62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145" name="Text Placeholder 4"/>
          <p:cNvSpPr txBox="1">
            <a:spLocks/>
          </p:cNvSpPr>
          <p:nvPr/>
        </p:nvSpPr>
        <p:spPr>
          <a:xfrm>
            <a:off x="3631307" y="5027910"/>
            <a:ext cx="2108366" cy="874773"/>
          </a:xfrm>
          <a:prstGeom prst="rect">
            <a:avLst/>
          </a:prstGeom>
        </p:spPr>
        <p:txBody>
          <a:bodyPr/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7019" rtl="0" eaLnBrk="1" fontAlgn="base" latinLnBrk="0" hangingPunct="1">
              <a:lnSpc>
                <a:spcPct val="90000"/>
              </a:lnSpc>
              <a:spcBef>
                <a:spcPts val="62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charset="0"/>
              <a:ea typeface="EC Square Sans Cond Pro" charset="0"/>
              <a:cs typeface="EC Square Sans Cond 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058" y="1302834"/>
            <a:ext cx="5927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96752"/>
            <a:ext cx="9178648" cy="5727450"/>
          </a:xfrm>
          <a:prstGeom prst="rect">
            <a:avLst/>
          </a:prstGeom>
          <a:solidFill>
            <a:srgbClr val="AFC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80000" rIns="432000" bIns="180000" rtlCol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hlinkClick r:id="rId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hlinkClick r:id="rId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hlinkClick r:id="rId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  <a:hlinkClick r:id="rId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EUTF- Sahel and Lake Chad Window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https://ec.europa.eu/trustfundforafrica/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4"/>
              </a:rPr>
              <a:t>Corinne.Salinas@ec.europa.eu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fr-BE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fr-BE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3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11880</TotalTime>
  <Words>583</Words>
  <Application>Microsoft Office PowerPoint</Application>
  <PresentationFormat>On-screen Show (4:3)</PresentationFormat>
  <Paragraphs>90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EC Square Sans Cond Pro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EUTF  Horn of Africa</dc:title>
  <dc:creator>Charlotte.ADRIAEN@ec.europa.eu</dc:creator>
  <cp:lastModifiedBy>SALINAS Corinne (DEVCO)</cp:lastModifiedBy>
  <cp:revision>797</cp:revision>
  <cp:lastPrinted>2019-04-02T17:53:38Z</cp:lastPrinted>
  <dcterms:created xsi:type="dcterms:W3CDTF">2015-12-15T09:02:09Z</dcterms:created>
  <dcterms:modified xsi:type="dcterms:W3CDTF">2019-04-02T17:56:20Z</dcterms:modified>
</cp:coreProperties>
</file>